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5" r:id="rId4"/>
    <p:sldId id="291" r:id="rId5"/>
    <p:sldId id="276" r:id="rId6"/>
    <p:sldId id="290" r:id="rId7"/>
    <p:sldId id="259" r:id="rId8"/>
    <p:sldId id="261" r:id="rId9"/>
    <p:sldId id="272" r:id="rId10"/>
    <p:sldId id="260" r:id="rId11"/>
    <p:sldId id="277" r:id="rId12"/>
    <p:sldId id="278" r:id="rId13"/>
    <p:sldId id="262" r:id="rId14"/>
    <p:sldId id="279" r:id="rId15"/>
    <p:sldId id="292" r:id="rId16"/>
    <p:sldId id="293" r:id="rId17"/>
    <p:sldId id="263" r:id="rId18"/>
    <p:sldId id="280" r:id="rId19"/>
    <p:sldId id="281" r:id="rId20"/>
    <p:sldId id="266" r:id="rId21"/>
    <p:sldId id="267" r:id="rId22"/>
    <p:sldId id="282" r:id="rId23"/>
    <p:sldId id="283" r:id="rId24"/>
  </p:sldIdLst>
  <p:sldSz cx="12192000" cy="6858000"/>
  <p:notesSz cx="6858000" cy="9144000"/>
  <p:embeddedFontLst>
    <p:embeddedFont>
      <p:font typeface="Baloo Bhai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2B5-FFCF-8199-4A7D-DEE1E3567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841" y="5759776"/>
            <a:ext cx="10498317" cy="908165"/>
          </a:xfr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Baloo Bhai" panose="03080902040302020200" pitchFamily="66" charset="0"/>
                <a:cs typeface="Baloo Bhai" panose="030809020403020202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1420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02A-C8E3-134E-4785-25F5AD3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1E301-47A3-986D-A5B5-7DE297998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0F978-3AC7-8E32-121D-5D308EF8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10F4-D74C-683F-304A-71523991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0258-D30A-93D9-2A65-BAE26F3C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19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CC1D-CFAF-4C54-B9F9-F8004CB3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EA05-5754-1DE3-ED2B-A6C77CC4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50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23BB4-0B37-8075-FBAB-0BF8D151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5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092AD-1AE8-9417-DAF4-0BD6B312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0975-2022-99AA-CB0D-8F3372A3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D7866-A303-32F5-58B0-A440C43B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227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DE2-3D27-F60C-A2AA-4EFBBEBC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E43E4-FA5C-F204-97F2-8F086F1F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E4804-3ACA-4795-6F01-80F8F11E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557C3-93E8-3B4F-AF84-EAC64AF90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6360D-0FC5-5202-64C8-2392BA65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59E25-0D35-56D8-7873-914CC1B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5B752-1974-2482-78CA-E09E8C29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C56AF-6941-CB79-0152-0CF0105F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577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3AFB-8936-DF45-39A9-A3B244FD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FB1D8-1EFB-80C1-0EEF-1FE674DC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58F8-A980-D29E-B3C3-F0CA2179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74CBD-947F-4D69-86E9-E5AA8C3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650AB-8886-2868-46DF-4BDF44D2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52770-1174-1AF8-1F29-1E4BAD1C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8233-DA3E-A89C-BDCB-62F1A668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225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542A-B12D-7AF8-039A-5EBB5076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1ADE-73B7-CDAE-4F65-CED55792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2B3CD-9E6E-B150-5B78-DF9B412F1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0B847-73E4-D4C3-4D60-0C674EC7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C7024-1734-456D-4414-3949550C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BEEA4-E89F-B53B-5D6C-7E228B97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5365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CC95-F53B-32DB-B52C-6657D0A0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03942-C153-3626-40BD-4AAEA9A1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AA3D-7839-E6DD-6F7D-A58E900E7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44F1-853A-26E8-660D-6B987363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A7DC-7BFE-ADAB-84A2-50A0BBD8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A7F38-EA47-F1C9-0B43-C56D38CB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389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C637-E4B4-DA79-A515-7720C04A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521C9-783B-6F93-9A60-CFC23E7C5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86AEA-3F35-DAC8-37F6-19AFAC52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4008-90E2-427E-5285-5758B54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1472B-AACB-36F1-5FDC-0BC059FF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337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A7B7F-3DBC-F28E-673C-69AEC85A7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0539F-DABC-0572-5C15-E3A535194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CE40-86E2-703C-6DAC-23475132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4392-32FD-B7B0-CA97-671FC28D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6348-F860-F132-F573-772F5A56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73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 anchor="ctr" anchorCtr="0"/>
          <a:lstStyle>
            <a:lvl1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9374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E9C018-8135-538B-3CBB-11C79260B80E}"/>
              </a:ext>
            </a:extLst>
          </p:cNvPr>
          <p:cNvSpPr/>
          <p:nvPr userDrawn="1"/>
        </p:nvSpPr>
        <p:spPr>
          <a:xfrm>
            <a:off x="-1" y="1753386"/>
            <a:ext cx="11434713" cy="461913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788"/>
            <a:ext cx="10389124" cy="4289195"/>
          </a:xfrm>
          <a:effectLst/>
        </p:spPr>
        <p:txBody>
          <a:bodyPr anchor="ctr" anchorCtr="0"/>
          <a:lstStyle>
            <a:lvl1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8550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5B82F-5AD3-6B29-75F2-864E74BF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9092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222542-DB04-12F0-8C1D-4271EE59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490E8C-AFEF-1435-76C5-7A0A06DB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545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3342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130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3219450"/>
            <a:ext cx="8804635" cy="19240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6F889-374F-6117-5C88-8001370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771525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56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000250"/>
            <a:ext cx="8804635" cy="31432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9977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256DF-7645-B3F0-4C22-64333526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91E33-A2B3-7BF0-732F-65EA26B6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32A50-C2B4-7D0C-2C91-E5B73EF0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E681BD1-1089-4E49-91C5-9DBAC5F82533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A37A-4F36-6DB3-8C5F-05DE8BD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B6C1F-6151-A9FB-3FDA-DB17C9D5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C424B3-3821-457A-8ACC-3D8F8A39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1" r:id="rId6"/>
    <p:sldLayoutId id="2147483663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Baloo Bhai" panose="03080902040302020200" pitchFamily="66" charset="0"/>
          <a:ea typeface="+mj-ea"/>
          <a:cs typeface="Baloo Bhai" panose="03080902040302020200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CC64-DA47-4F9F-1E58-F5FD8D9ED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01" y="5457320"/>
            <a:ext cx="10498317" cy="908165"/>
          </a:xfrm>
        </p:spPr>
        <p:txBody>
          <a:bodyPr>
            <a:normAutofit/>
          </a:bodyPr>
          <a:lstStyle/>
          <a:p>
            <a:r>
              <a:rPr lang="en-US" dirty="0"/>
              <a:t>Lesson 5: Those Angry Words</a:t>
            </a:r>
          </a:p>
        </p:txBody>
      </p:sp>
    </p:spTree>
    <p:extLst>
      <p:ext uri="{BB962C8B-B14F-4D97-AF65-F5344CB8AC3E}">
        <p14:creationId xmlns:p14="http://schemas.microsoft.com/office/powerpoint/2010/main" val="1378140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CF7D-0CC9-DF59-D00C-C7F6A4C6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67" y="583808"/>
            <a:ext cx="10065433" cy="5795889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Anger Becomes Sin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 anger is justified (Matthew 18:34)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it is a sin NOT to be angry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 3:5)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are to be “angry” and not sin (Ephesians 4:26)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does NOT command His People to be passively compliant when evil is present!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184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6439-D282-2F6D-F6BA-CBEAC8C5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Appropriate Response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839B-8C84-30F9-F8CD-AD468880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464"/>
            <a:ext cx="10515600" cy="48814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EXPECTS us to be angry (Romans 1:18)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DEMANDS His People to be angry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(Romans 2:5)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are required to express “righteous anger” IF they follow God’s example in speaking from the heart.</a:t>
            </a:r>
          </a:p>
        </p:txBody>
      </p:sp>
    </p:spTree>
    <p:extLst>
      <p:ext uri="{BB962C8B-B14F-4D97-AF65-F5344CB8AC3E}">
        <p14:creationId xmlns:p14="http://schemas.microsoft.com/office/powerpoint/2010/main" val="160485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E4533-812F-00E1-D40D-E00144EC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301113"/>
            <a:ext cx="8804635" cy="4602835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convenient nor comfortable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refuse to speak words of “righteous anger”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rationalize and excuse—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12:36-37, “by YOUR words…”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3A3B1-9FBE-FE6B-BEC6-CFAFB593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02" y="693798"/>
            <a:ext cx="8804635" cy="86756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Expressing Righteous Anger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703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018B-1C95-7784-42CA-1FEA9CA3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907366"/>
            <a:ext cx="10283483" cy="500765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“Righteous anger” is directed toward those who violate God’s will.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“Unrighteous anger” is the emotion directed by selfishness (James 1:19-20)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435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DDF2-1819-20D6-90E9-3C2F09FD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Anger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9A82-673C-7948-791C-B1E9B7A58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recognized is the word translated as “wrath” (Nahum 1:6)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say God’s grace is greater than man’s choice (Proverbs 6:27)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is a part of God and those who follow God will also demonstrate anger!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87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26DCE-216F-EEC0-2455-EDBB097B3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9FCB-B863-C51A-B7E8-E807F1E4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Anger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35B3-E56D-2FB5-9426-C33D199D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Anger’s emotion can be used for good or evil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anger was morally right (John 2:13-17)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response to irreverence is an active anger!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stresses there are times when it is not only right to be angry, but it is wrong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be angry!</a:t>
            </a:r>
          </a:p>
        </p:txBody>
      </p:sp>
    </p:spTree>
    <p:extLst>
      <p:ext uri="{BB962C8B-B14F-4D97-AF65-F5344CB8AC3E}">
        <p14:creationId xmlns:p14="http://schemas.microsoft.com/office/powerpoint/2010/main" val="147134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80183-3A7F-6B58-7F0A-E16E2ED9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9A8C-4564-FFA7-E49C-E1668096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Unrighteous 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A9A0-B48E-021B-D6E0-E09D66BA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646238"/>
            <a:ext cx="10960038" cy="4846637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 out of jealousy and resentment over another’s success.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Refused to accept responsibility and blamed another.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think through his feelings.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heed God’s warnings.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Hurt his family.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anger to master him.</a:t>
            </a:r>
          </a:p>
        </p:txBody>
      </p:sp>
    </p:spTree>
    <p:extLst>
      <p:ext uri="{BB962C8B-B14F-4D97-AF65-F5344CB8AC3E}">
        <p14:creationId xmlns:p14="http://schemas.microsoft.com/office/powerpoint/2010/main" val="108231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8D6C-2A9C-EF3D-0813-D753DA76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069145"/>
            <a:ext cx="9973994" cy="5282418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“savage power” in angry words.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controls must be in place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 against “snarl words”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“Angry words desolate and mar”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Unrighteous anger is a </a:t>
            </a:r>
            <a:r>
              <a:rPr lang="en-US">
                <a:effectLst/>
              </a:rPr>
              <a:t>learned behavior and </a:t>
            </a:r>
            <a:r>
              <a:rPr lang="en-US" dirty="0">
                <a:effectLst/>
              </a:rPr>
              <a:t>it must be “unlearned”!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Remember Matthew 12:36-37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Bhai" panose="03080902040302020200" pitchFamily="66" charset="0"/>
              <a:cs typeface="Baloo Bhai" panose="03080902040302020200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2C01B-4D41-E012-7530-29B3446B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391" y="398524"/>
            <a:ext cx="8804635" cy="867569"/>
          </a:xfrm>
        </p:spPr>
        <p:txBody>
          <a:bodyPr/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Analyzing Anger</a:t>
            </a:r>
          </a:p>
        </p:txBody>
      </p:sp>
    </p:spTree>
    <p:extLst>
      <p:ext uri="{BB962C8B-B14F-4D97-AF65-F5344CB8AC3E}">
        <p14:creationId xmlns:p14="http://schemas.microsoft.com/office/powerpoint/2010/main" val="414168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0B73-0256-9944-4D65-A4C54534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F228-61A5-1B15-0B9B-195EC52B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456007"/>
            <a:ext cx="10220179" cy="40303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Anger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Suppressing Anger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Repressing Anger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Expressing Anger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Confessing Anger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8D1B7-F7C6-F41C-20C9-D817CBC9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19" y="714900"/>
            <a:ext cx="8804635" cy="867569"/>
          </a:xfrm>
        </p:spPr>
        <p:txBody>
          <a:bodyPr/>
          <a:lstStyle/>
          <a:p>
            <a:r>
              <a:rPr lang="en-US" dirty="0">
                <a:effectLst/>
              </a:rPr>
              <a:t>Dealing with 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06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636-8BE3-DFA2-B048-4A571912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1281113"/>
          </a:xfrm>
        </p:spPr>
        <p:txBody>
          <a:bodyPr/>
          <a:lstStyle/>
          <a:p>
            <a:r>
              <a:rPr lang="en-US" dirty="0"/>
              <a:t>The Christian’s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120A-1025-E58B-9AA3-ED269AC6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24577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ourselves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To the object (person)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To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697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A9CC-9222-D3E2-01FB-40887A77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055076"/>
            <a:ext cx="9995095" cy="5169877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 angry and yet do not sin.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 heart was hot within me, while I was musing the fire burned;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spoke with my tongue.”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Bhai" panose="020B0604020202020204" charset="0"/>
              <a:cs typeface="Baloo Bhai" panose="020B0604020202020204" charset="0"/>
            </a:endParaRPr>
          </a:p>
          <a:p>
            <a:pPr algn="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Bhai" panose="020B0604020202020204" charset="0"/>
              <a:cs typeface="Baloo Bhai" panose="020B0604020202020204" charset="0"/>
            </a:endParaRPr>
          </a:p>
          <a:p>
            <a:pPr algn="r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Bhai" panose="020B0604020202020204" charset="0"/>
                <a:cs typeface="Baloo Bhai" panose="020B0604020202020204" charset="0"/>
              </a:rPr>
              <a:t>Ephesians 4:26</a:t>
            </a:r>
          </a:p>
          <a:p>
            <a:pPr algn="r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Bhai" panose="020B0604020202020204" charset="0"/>
                <a:cs typeface="Baloo Bhai" panose="020B0604020202020204" charset="0"/>
              </a:rPr>
              <a:t>Psalm 39:3</a:t>
            </a:r>
          </a:p>
        </p:txBody>
      </p:sp>
    </p:spTree>
    <p:extLst>
      <p:ext uri="{BB962C8B-B14F-4D97-AF65-F5344CB8AC3E}">
        <p14:creationId xmlns:p14="http://schemas.microsoft.com/office/powerpoint/2010/main" val="426703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54CA-0F82-2298-0AE3-FCB1C2E5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35" y="1448972"/>
            <a:ext cx="10346788" cy="4663439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involved wants to be “the first” to give in.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take pride in “not getting mad but getting even”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stresses that His Followers are NOT to play the retaliation game (Matthew 5:38-42).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D133C-8CD8-0749-C87F-CC015875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637528"/>
            <a:ext cx="8804635" cy="867569"/>
          </a:xfrm>
        </p:spPr>
        <p:txBody>
          <a:bodyPr/>
          <a:lstStyle/>
          <a:p>
            <a:r>
              <a:rPr lang="en-US" dirty="0"/>
              <a:t>Breaking the Angry-Word Cycle</a:t>
            </a:r>
          </a:p>
        </p:txBody>
      </p:sp>
    </p:spTree>
    <p:extLst>
      <p:ext uri="{BB962C8B-B14F-4D97-AF65-F5344CB8AC3E}">
        <p14:creationId xmlns:p14="http://schemas.microsoft.com/office/powerpoint/2010/main" val="103924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B1E3-A8E5-31B1-4717-57A3D840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90" y="1613975"/>
            <a:ext cx="9952892" cy="4328807"/>
          </a:xfrm>
        </p:spPr>
        <p:txBody>
          <a:bodyPr>
            <a:normAutofit lnSpcReduction="10000"/>
          </a:bodyPr>
          <a:lstStyle/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“Turn the other cheek.”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“Love your enemies.”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good to those who hate you.”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“Bless those who curse you.”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“Pray for those who mistreat you.”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2452F-3E6A-5A50-46D4-2707CDD0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61" y="915218"/>
            <a:ext cx="10134598" cy="867569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Acts Stopping the Cycle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6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A4CBB-4B42-05A2-D456-F561782F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33" y="1249710"/>
            <a:ext cx="10501532" cy="4487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Hesitation!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Calm!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86A2AD-227F-E243-3F60-9FB5047C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2" y="815926"/>
            <a:ext cx="8804635" cy="867569"/>
          </a:xfrm>
        </p:spPr>
        <p:txBody>
          <a:bodyPr/>
          <a:lstStyle/>
          <a:p>
            <a:r>
              <a:rPr lang="en-US" dirty="0"/>
              <a:t>The Proactive Response</a:t>
            </a:r>
          </a:p>
        </p:txBody>
      </p:sp>
    </p:spTree>
    <p:extLst>
      <p:ext uri="{BB962C8B-B14F-4D97-AF65-F5344CB8AC3E}">
        <p14:creationId xmlns:p14="http://schemas.microsoft.com/office/powerpoint/2010/main" val="171730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6002B-1D7D-1E4A-55B5-42779313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2" y="789097"/>
            <a:ext cx="971374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“Beware that wrath does not entice you to scoffing…be careful, do not turn to evil”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36:18, 21).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746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E5D5-1194-6C9E-70D6-45AD6615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6953-1F78-5469-4E57-F1830CC7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21" y="1747078"/>
            <a:ext cx="10389124" cy="46466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with negative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moderating the negative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Entertainers have generated laughter from anger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sobering matter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deadly emotion</a:t>
            </a:r>
          </a:p>
        </p:txBody>
      </p:sp>
    </p:spTree>
    <p:extLst>
      <p:ext uri="{BB962C8B-B14F-4D97-AF65-F5344CB8AC3E}">
        <p14:creationId xmlns:p14="http://schemas.microsoft.com/office/powerpoint/2010/main" val="381515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89D07C-8803-16EF-A195-4C353A349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253331"/>
            <a:ext cx="9896622" cy="4351338"/>
          </a:xfrm>
        </p:spPr>
        <p:txBody>
          <a:bodyPr/>
          <a:lstStyle/>
          <a:p>
            <a:r>
              <a:rPr lang="en-US" sz="5400" b="1" dirty="0"/>
              <a:t>Unresolved Anger…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left unresolved, it feeds hostility that develops into hatred.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has destroyed friendships, jobs, marriages and lives.</a:t>
            </a:r>
          </a:p>
        </p:txBody>
      </p:sp>
    </p:spTree>
    <p:extLst>
      <p:ext uri="{BB962C8B-B14F-4D97-AF65-F5344CB8AC3E}">
        <p14:creationId xmlns:p14="http://schemas.microsoft.com/office/powerpoint/2010/main" val="3991095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4FF4-362B-53D5-A1C8-41E2A655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3170-F2F9-3282-5ED1-2591AE97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411"/>
            <a:ext cx="10515600" cy="315788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God-given emotion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further Satan’s purpose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commands His People to be angry</a:t>
            </a:r>
          </a:p>
        </p:txBody>
      </p:sp>
    </p:spTree>
    <p:extLst>
      <p:ext uri="{BB962C8B-B14F-4D97-AF65-F5344CB8AC3E}">
        <p14:creationId xmlns:p14="http://schemas.microsoft.com/office/powerpoint/2010/main" val="2332933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326549-DAAB-5549-3304-FB454872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40" y="562708"/>
            <a:ext cx="8804635" cy="5493433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critical questions: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we to control anger?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bridle hurtful, cutting, foolish words that initiate anger?</a:t>
            </a:r>
          </a:p>
        </p:txBody>
      </p:sp>
    </p:spTree>
    <p:extLst>
      <p:ext uri="{BB962C8B-B14F-4D97-AF65-F5344CB8AC3E}">
        <p14:creationId xmlns:p14="http://schemas.microsoft.com/office/powerpoint/2010/main" val="126054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D50-3496-0FD4-05DC-B7E88A23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dirty="0"/>
              <a:t>The Anger Response…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9D3-0427-317A-E398-6E8156EA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894788"/>
            <a:ext cx="11043138" cy="4289195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because we are frustrated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or someone is not doing things the way WE think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physiological catalyst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made us this way.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expects us to exercise rational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962352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E2F6C1-8FF3-9BA5-2BF0-A9C19798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765495"/>
            <a:ext cx="11317458" cy="2799470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effectLst/>
                <a:latin typeface="Aptos Display" panose="020B0004020202020204" pitchFamily="34" charset="0"/>
              </a:rPr>
              <a:t>When it happens step away from “ME” and look at why the situation has angered “ME.”</a:t>
            </a:r>
            <a:br>
              <a:rPr lang="en-US" dirty="0">
                <a:effectLst/>
                <a:latin typeface="Aptos Display" panose="020B0004020202020204" pitchFamily="34" charset="0"/>
              </a:rPr>
            </a:br>
            <a:br>
              <a:rPr lang="en-US" dirty="0">
                <a:effectLst/>
                <a:latin typeface="Aptos Display" panose="020B0004020202020204" pitchFamily="34" charset="0"/>
              </a:rPr>
            </a:br>
            <a:r>
              <a:rPr lang="en-US" dirty="0">
                <a:effectLst/>
                <a:latin typeface="Aptos Display" panose="020B0004020202020204" pitchFamily="34" charset="0"/>
              </a:rPr>
              <a:t>What I do with the anger catalyst is MY decision!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8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D50-3496-0FD4-05DC-B7E88A23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" y="365125"/>
            <a:ext cx="10910668" cy="128111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9D3-0427-317A-E398-6E8156EA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889"/>
            <a:ext cx="10389124" cy="328915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Cain (Genesis 4:6)</a:t>
            </a:r>
          </a:p>
          <a:p>
            <a:pPr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Jonah (Jonah 4:9)</a:t>
            </a:r>
          </a:p>
          <a:p>
            <a:pPr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(Matthew 5:22)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503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730</Words>
  <Application>Microsoft Office PowerPoint</Application>
  <PresentationFormat>Widescreen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Wingdings</vt:lpstr>
      <vt:lpstr>Arial</vt:lpstr>
      <vt:lpstr>Aptos Display</vt:lpstr>
      <vt:lpstr>Calibri</vt:lpstr>
      <vt:lpstr>Baloo Bhai</vt:lpstr>
      <vt:lpstr>Office Theme</vt:lpstr>
      <vt:lpstr>Lesson 5: Those Angry Words</vt:lpstr>
      <vt:lpstr>PowerPoint Presentation</vt:lpstr>
      <vt:lpstr>Anger …</vt:lpstr>
      <vt:lpstr>PowerPoint Presentation</vt:lpstr>
      <vt:lpstr>Anger…</vt:lpstr>
      <vt:lpstr>PowerPoint Presentation</vt:lpstr>
      <vt:lpstr>The Anger Response…</vt:lpstr>
      <vt:lpstr>When it happens step away from “ME” and look at why the situation has angered “ME.”  What I do with the anger catalyst is MY decision!</vt:lpstr>
      <vt:lpstr>Accountability…</vt:lpstr>
      <vt:lpstr>PowerPoint Presentation</vt:lpstr>
      <vt:lpstr>The Appropriate Response …</vt:lpstr>
      <vt:lpstr>Expressing Righteous Anger</vt:lpstr>
      <vt:lpstr>PowerPoint Presentation</vt:lpstr>
      <vt:lpstr>Understanding the Anger of God</vt:lpstr>
      <vt:lpstr>Understanding the Anger of Christ</vt:lpstr>
      <vt:lpstr>Understanding Unrighteous Anger</vt:lpstr>
      <vt:lpstr>Analyzing Anger</vt:lpstr>
      <vt:lpstr>Dealing with Anger</vt:lpstr>
      <vt:lpstr>The Christian’s Strategy</vt:lpstr>
      <vt:lpstr>Breaking the Angry-Word Cycle</vt:lpstr>
      <vt:lpstr>Specific Acts Stopping the Cycle</vt:lpstr>
      <vt:lpstr>The Proactive Response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Kachelman Jr.</dc:creator>
  <cp:lastModifiedBy>John Kachelman Jr.</cp:lastModifiedBy>
  <cp:revision>27</cp:revision>
  <dcterms:created xsi:type="dcterms:W3CDTF">2025-05-30T21:28:37Z</dcterms:created>
  <dcterms:modified xsi:type="dcterms:W3CDTF">2025-07-06T13:23:33Z</dcterms:modified>
</cp:coreProperties>
</file>