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75" r:id="rId4"/>
    <p:sldId id="276" r:id="rId5"/>
    <p:sldId id="296" r:id="rId6"/>
    <p:sldId id="259" r:id="rId7"/>
    <p:sldId id="290" r:id="rId8"/>
    <p:sldId id="297" r:id="rId9"/>
    <p:sldId id="272" r:id="rId10"/>
    <p:sldId id="291" r:id="rId11"/>
    <p:sldId id="277" r:id="rId12"/>
    <p:sldId id="260" r:id="rId13"/>
    <p:sldId id="292" r:id="rId14"/>
    <p:sldId id="279" r:id="rId15"/>
    <p:sldId id="293" r:id="rId16"/>
    <p:sldId id="278" r:id="rId17"/>
    <p:sldId id="294" r:id="rId18"/>
    <p:sldId id="262" r:id="rId19"/>
    <p:sldId id="295" r:id="rId20"/>
    <p:sldId id="273" r:id="rId21"/>
    <p:sldId id="263" r:id="rId22"/>
    <p:sldId id="298" r:id="rId23"/>
    <p:sldId id="268" r:id="rId24"/>
  </p:sldIdLst>
  <p:sldSz cx="12192000" cy="6858000"/>
  <p:notesSz cx="6858000" cy="9144000"/>
  <p:embeddedFontLst>
    <p:embeddedFont>
      <p:font typeface="Baloo Bhai"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68" d="100"/>
          <a:sy n="68" d="100"/>
        </p:scale>
        <p:origin x="927"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872B5-FFCF-8199-4A7D-DEE1E356784C}"/>
              </a:ext>
            </a:extLst>
          </p:cNvPr>
          <p:cNvSpPr>
            <a:spLocks noGrp="1"/>
          </p:cNvSpPr>
          <p:nvPr>
            <p:ph type="ctrTitle"/>
          </p:nvPr>
        </p:nvSpPr>
        <p:spPr>
          <a:xfrm>
            <a:off x="846841" y="5759776"/>
            <a:ext cx="10498317" cy="908165"/>
          </a:xfrm>
          <a:effectLst>
            <a:outerShdw blurRad="50800" dist="38100" dir="2700000" algn="tl" rotWithShape="0">
              <a:prstClr val="black">
                <a:alpha val="90000"/>
              </a:prstClr>
            </a:outerShdw>
          </a:effectLst>
        </p:spPr>
        <p:txBody>
          <a:bodyPr anchor="b">
            <a:normAutofit/>
          </a:bodyPr>
          <a:lstStyle>
            <a:lvl1pPr algn="ctr">
              <a:defRPr sz="4800">
                <a:solidFill>
                  <a:schemeClr val="bg1"/>
                </a:solidFill>
                <a:latin typeface="Baloo Bhai" panose="03080902040302020200" pitchFamily="66" charset="0"/>
                <a:cs typeface="Baloo Bhai" panose="03080902040302020200" pitchFamily="66" charset="0"/>
              </a:defRPr>
            </a:lvl1pPr>
          </a:lstStyle>
          <a:p>
            <a:r>
              <a:rPr lang="en-US" dirty="0"/>
              <a:t>Click to edit Master title style</a:t>
            </a:r>
          </a:p>
        </p:txBody>
      </p:sp>
    </p:spTree>
    <p:extLst>
      <p:ext uri="{BB962C8B-B14F-4D97-AF65-F5344CB8AC3E}">
        <p14:creationId xmlns:p14="http://schemas.microsoft.com/office/powerpoint/2010/main" val="351214208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E02A-C8E3-134E-4785-25F5AD30D288}"/>
              </a:ext>
            </a:extLst>
          </p:cNvPr>
          <p:cNvSpPr>
            <a:spLocks noGrp="1"/>
          </p:cNvSpPr>
          <p:nvPr>
            <p:ph type="title"/>
          </p:nvPr>
        </p:nvSpPr>
        <p:spPr>
          <a:xfrm>
            <a:off x="831850" y="1709738"/>
            <a:ext cx="10515600" cy="2852737"/>
          </a:xfrm>
          <a:effectLst/>
        </p:spPr>
        <p:txBody>
          <a:bodyPr anchor="b"/>
          <a:lstStyle>
            <a:lvl1pPr>
              <a:defRPr sz="6000">
                <a:effectLst>
                  <a:outerShdw blurRad="50800" dist="50800" dir="2700000" algn="tl" rotWithShape="0">
                    <a:prstClr val="black">
                      <a:alpha val="90000"/>
                    </a:prst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4961E301-47A3-986D-A5B5-7DE297998F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0F978-3AC7-8E32-121D-5D308EF83EDF}"/>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5" name="Footer Placeholder 4">
            <a:extLst>
              <a:ext uri="{FF2B5EF4-FFF2-40B4-BE49-F238E27FC236}">
                <a16:creationId xmlns:a16="http://schemas.microsoft.com/office/drawing/2014/main" id="{FD7210F4-D74C-683F-304A-71523991E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B0258-D30A-93D9-2A65-BAE26F3C365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705891910"/>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CC1D-CFAF-4C54-B9F9-F8004CB32DC6}"/>
              </a:ext>
            </a:extLst>
          </p:cNvPr>
          <p:cNvSpPr>
            <a:spLocks noGrp="1"/>
          </p:cNvSpPr>
          <p:nvPr>
            <p:ph type="title"/>
          </p:nvPr>
        </p:nvSpPr>
        <p:spPr>
          <a:xfrm>
            <a:off x="838200" y="365126"/>
            <a:ext cx="10515600" cy="1016000"/>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52BFEA05-5754-1DE3-ED2B-A6C77CC428F6}"/>
              </a:ext>
            </a:extLst>
          </p:cNvPr>
          <p:cNvSpPr>
            <a:spLocks noGrp="1"/>
          </p:cNvSpPr>
          <p:nvPr>
            <p:ph sz="half" idx="1"/>
          </p:nvPr>
        </p:nvSpPr>
        <p:spPr>
          <a:xfrm>
            <a:off x="552450"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9C23BB4-0B37-8075-FBAB-0BF8D151CAE7}"/>
              </a:ext>
            </a:extLst>
          </p:cNvPr>
          <p:cNvSpPr>
            <a:spLocks noGrp="1"/>
          </p:cNvSpPr>
          <p:nvPr>
            <p:ph sz="half" idx="2"/>
          </p:nvPr>
        </p:nvSpPr>
        <p:spPr>
          <a:xfrm>
            <a:off x="6391275" y="1825625"/>
            <a:ext cx="5181600" cy="3984625"/>
          </a:xfrm>
          <a:effectLst/>
        </p:spPr>
        <p:txBody>
          <a:bodyPr>
            <a:normAutofit/>
          </a:bodyPr>
          <a:lstStyle>
            <a:lvl1pPr>
              <a:lnSpc>
                <a:spcPct val="100000"/>
              </a:lnSpc>
              <a:spcBef>
                <a:spcPts val="0"/>
              </a:spcBef>
              <a:spcAft>
                <a:spcPts val="1200"/>
              </a:spcAft>
              <a:defRPr sz="3600">
                <a:effectLst>
                  <a:outerShdw blurRad="50800" dist="50800" dir="2700000" algn="tl" rotWithShape="0">
                    <a:prstClr val="black">
                      <a:alpha val="90000"/>
                    </a:prstClr>
                  </a:outerShdw>
                </a:effectLst>
              </a:defRPr>
            </a:lvl1pPr>
            <a:lvl2pPr>
              <a:lnSpc>
                <a:spcPct val="100000"/>
              </a:lnSpc>
              <a:spcBef>
                <a:spcPts val="0"/>
              </a:spcBef>
              <a:spcAft>
                <a:spcPts val="1200"/>
              </a:spcAft>
              <a:defRPr sz="3200">
                <a:effectLst>
                  <a:outerShdw blurRad="50800" dist="50800" dir="2700000" algn="tl" rotWithShape="0">
                    <a:prstClr val="black">
                      <a:alpha val="90000"/>
                    </a:prstClr>
                  </a:outerShdw>
                </a:effectLst>
              </a:defRPr>
            </a:lvl2pPr>
            <a:lvl3pPr>
              <a:lnSpc>
                <a:spcPct val="100000"/>
              </a:lnSpc>
              <a:spcBef>
                <a:spcPts val="0"/>
              </a:spcBef>
              <a:spcAft>
                <a:spcPts val="1200"/>
              </a:spcAft>
              <a:defRPr sz="2800">
                <a:effectLst>
                  <a:outerShdw blurRad="50800" dist="50800" dir="2700000" algn="tl" rotWithShape="0">
                    <a:prstClr val="black">
                      <a:alpha val="90000"/>
                    </a:prstClr>
                  </a:outerShdw>
                </a:effectLst>
              </a:defRPr>
            </a:lvl3pPr>
            <a:lvl4pPr>
              <a:lnSpc>
                <a:spcPct val="100000"/>
              </a:lnSpc>
              <a:spcBef>
                <a:spcPts val="0"/>
              </a:spcBef>
              <a:spcAft>
                <a:spcPts val="1200"/>
              </a:spcAft>
              <a:defRPr sz="2400">
                <a:effectLst>
                  <a:outerShdw blurRad="50800" dist="50800" dir="2700000" algn="tl" rotWithShape="0">
                    <a:prstClr val="black">
                      <a:alpha val="90000"/>
                    </a:prstClr>
                  </a:outerShdw>
                </a:effectLst>
              </a:defRPr>
            </a:lvl4pPr>
            <a:lvl5pPr>
              <a:lnSpc>
                <a:spcPct val="100000"/>
              </a:lnSpc>
              <a:spcBef>
                <a:spcPts val="0"/>
              </a:spcBef>
              <a:spcAft>
                <a:spcPts val="1200"/>
              </a:spcAft>
              <a:defRPr sz="2400">
                <a:effectLst>
                  <a:outerShdw blurRad="50800" dist="50800" dir="2700000" algn="tl" rotWithShape="0">
                    <a:prstClr val="black">
                      <a:alpha val="90000"/>
                    </a:prstClr>
                  </a:outerShdw>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D092AD-1AE8-9417-DAF4-0BD6B312B751}"/>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6" name="Footer Placeholder 5">
            <a:extLst>
              <a:ext uri="{FF2B5EF4-FFF2-40B4-BE49-F238E27FC236}">
                <a16:creationId xmlns:a16="http://schemas.microsoft.com/office/drawing/2014/main" id="{0D4D0975-2022-99AA-CB0D-8F3372A380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D7866-A303-32F5-58B0-A440C43B9169}"/>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5343622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DE2-3D27-F60C-A2AA-4EFBBEBCB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FE43E4-FA5C-F204-97F2-8F086F1FF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9E4804-3ACA-4795-6F01-80F8F11EC1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2557C3-93E8-3B4F-AF84-EAC64AF904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C6360D-0FC5-5202-64C8-2392BA652C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859E25-0D35-56D8-7873-914CC1B8BF57}"/>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8" name="Footer Placeholder 7">
            <a:extLst>
              <a:ext uri="{FF2B5EF4-FFF2-40B4-BE49-F238E27FC236}">
                <a16:creationId xmlns:a16="http://schemas.microsoft.com/office/drawing/2014/main" id="{7375B752-1974-2482-78CA-E09E8C298C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C56AF-6941-CB79-0152-0CF0105F6323}"/>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400046577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3AFB-8936-DF45-39A9-A3B244FD44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FB1D8-1EFB-80C1-0EEF-1FE674DC21DA}"/>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4" name="Footer Placeholder 3">
            <a:extLst>
              <a:ext uri="{FF2B5EF4-FFF2-40B4-BE49-F238E27FC236}">
                <a16:creationId xmlns:a16="http://schemas.microsoft.com/office/drawing/2014/main" id="{80BB58F8-A980-D29E-B3C3-F0CA21794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D74CBD-947F-4D69-86E9-E5AA8C34F0E2}"/>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7973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650AB-8886-2868-46DF-4BDF44D29ACC}"/>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3" name="Footer Placeholder 2">
            <a:extLst>
              <a:ext uri="{FF2B5EF4-FFF2-40B4-BE49-F238E27FC236}">
                <a16:creationId xmlns:a16="http://schemas.microsoft.com/office/drawing/2014/main" id="{27452770-1174-1AF8-1F29-1E4BAD1C3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098233-DA3E-A89C-BDCB-62F1A6685D7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1174122251"/>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542A-B12D-7AF8-039A-5EBB5076B4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461ADE-73B7-CDAE-4F65-CED5579241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22B3CD-9E6E-B150-5B78-DF9B412F1F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F0B847-73E4-D4C3-4D60-0C674EC7ABE4}"/>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6" name="Footer Placeholder 5">
            <a:extLst>
              <a:ext uri="{FF2B5EF4-FFF2-40B4-BE49-F238E27FC236}">
                <a16:creationId xmlns:a16="http://schemas.microsoft.com/office/drawing/2014/main" id="{316C7024-1734-456D-4414-3949550CC5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BEEA4-E89F-B53B-5D6C-7E228B97D966}"/>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35035365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CC95-F53B-32DB-B52C-6657D0A04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403942-C153-3626-40BD-4AAEA9A1DD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EAA3D-7839-E6DD-6F7D-A58E900E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744F1-853A-26E8-660D-6B987363CA44}"/>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6" name="Footer Placeholder 5">
            <a:extLst>
              <a:ext uri="{FF2B5EF4-FFF2-40B4-BE49-F238E27FC236}">
                <a16:creationId xmlns:a16="http://schemas.microsoft.com/office/drawing/2014/main" id="{25CDA7DC-7BFE-ADAB-84A2-50A0BBD8D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A7F38-EA47-F1C9-0B43-C56D38CB311E}"/>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84157389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C637-E4B4-DA79-A515-7720C04ADA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521C9-783B-6F93-9A60-CFC23E7C5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86AEA-3F35-DAC8-37F6-19AFAC52B385}"/>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5" name="Footer Placeholder 4">
            <a:extLst>
              <a:ext uri="{FF2B5EF4-FFF2-40B4-BE49-F238E27FC236}">
                <a16:creationId xmlns:a16="http://schemas.microsoft.com/office/drawing/2014/main" id="{DE164008-90E2-427E-5285-5758B543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1472B-AACB-36F1-5FDC-0BC059FFD3C0}"/>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3890273378"/>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DA7B7F-3DBC-F28E-673C-69AEC85A7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00539F-DABC-0572-5C15-E3A5351945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2CE40-86E2-703C-6DAC-234751324FD8}"/>
              </a:ext>
            </a:extLst>
          </p:cNvPr>
          <p:cNvSpPr>
            <a:spLocks noGrp="1"/>
          </p:cNvSpPr>
          <p:nvPr>
            <p:ph type="dt" sz="half" idx="10"/>
          </p:nvPr>
        </p:nvSpPr>
        <p:spPr/>
        <p:txBody>
          <a:bodyPr/>
          <a:lstStyle/>
          <a:p>
            <a:fld id="{3E681BD1-1089-4E49-91C5-9DBAC5F82533}" type="datetimeFigureOut">
              <a:rPr lang="en-US" smtClean="0"/>
              <a:t>6/21/2025</a:t>
            </a:fld>
            <a:endParaRPr lang="en-US"/>
          </a:p>
        </p:txBody>
      </p:sp>
      <p:sp>
        <p:nvSpPr>
          <p:cNvPr id="5" name="Footer Placeholder 4">
            <a:extLst>
              <a:ext uri="{FF2B5EF4-FFF2-40B4-BE49-F238E27FC236}">
                <a16:creationId xmlns:a16="http://schemas.microsoft.com/office/drawing/2014/main" id="{AF4B4392-32FD-B7B0-CA97-671FC28D9B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A6348-F860-F132-F573-772F5A565C5A}"/>
              </a:ext>
            </a:extLst>
          </p:cNvPr>
          <p:cNvSpPr>
            <a:spLocks noGrp="1"/>
          </p:cNvSpPr>
          <p:nvPr>
            <p:ph type="sldNum" sz="quarter" idx="12"/>
          </p:nvPr>
        </p:nvSpPr>
        <p:spPr/>
        <p:txBody>
          <a:bodyPr/>
          <a:lstStyle/>
          <a:p>
            <a:fld id="{43C424B3-3821-457A-8ACC-3D8F8A39A6A0}" type="slidenum">
              <a:rPr lang="en-US" smtClean="0"/>
              <a:t>‹#›</a:t>
            </a:fld>
            <a:endParaRPr lang="en-US"/>
          </a:p>
        </p:txBody>
      </p:sp>
    </p:spTree>
    <p:extLst>
      <p:ext uri="{BB962C8B-B14F-4D97-AF65-F5344CB8AC3E}">
        <p14:creationId xmlns:p14="http://schemas.microsoft.com/office/powerpoint/2010/main" val="20430730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a:outerShdw blurRad="50800" dist="50800" dir="5400000" algn="ctr" rotWithShape="0">
              <a:srgbClr val="000000">
                <a:alpha val="90000"/>
              </a:srgbClr>
            </a:outerShdw>
          </a:effectLst>
        </p:spPr>
        <p:txBody>
          <a:bodyPr>
            <a:normAutofit/>
          </a:bodyPr>
          <a:lstStyle>
            <a:lvl1pPr>
              <a:defRPr sz="4800">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effectLst/>
        </p:spPr>
        <p:txBody>
          <a:bodyPr anchor="ctr" anchorCtr="0"/>
          <a:lstStyle>
            <a:lvl1pPr>
              <a:defRPr>
                <a:effectLst>
                  <a:outerShdw blurRad="50800" dist="50800" dir="2700000" algn="tl" rotWithShape="0">
                    <a:prstClr val="black">
                      <a:alpha val="90000"/>
                    </a:prstClr>
                  </a:outerShdw>
                </a:effectLst>
              </a:defRPr>
            </a:lvl1pPr>
            <a:lvl2pPr>
              <a:defRPr>
                <a:effectLst>
                  <a:outerShdw blurRad="50800" dist="50800" dir="2700000" algn="tl" rotWithShape="0">
                    <a:prstClr val="black">
                      <a:alpha val="90000"/>
                    </a:prstClr>
                  </a:outerShdw>
                </a:effectLst>
              </a:defRPr>
            </a:lvl2pPr>
            <a:lvl3pPr>
              <a:defRPr>
                <a:effectLst>
                  <a:outerShdw blurRad="50800" dist="50800" dir="2700000" algn="tl" rotWithShape="0">
                    <a:prstClr val="black">
                      <a:alpha val="90000"/>
                    </a:prstClr>
                  </a:outerShdw>
                </a:effectLst>
              </a:defRPr>
            </a:lvl3pPr>
            <a:lvl4pPr>
              <a:defRPr>
                <a:effectLst>
                  <a:outerShdw blurRad="50800" dist="50800" dir="2700000" algn="tl" rotWithShape="0">
                    <a:prstClr val="black">
                      <a:alpha val="90000"/>
                    </a:prstClr>
                  </a:outerShdw>
                </a:effectLst>
              </a:defRPr>
            </a:lvl4pPr>
            <a:lvl5pPr>
              <a:defRPr>
                <a:effectLst>
                  <a:outerShdw blurRad="50800" dist="50800" dir="2700000" algn="tl" rotWithShape="0">
                    <a:prstClr val="black">
                      <a:alpha val="90000"/>
                    </a:prst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93743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E9C018-8135-538B-3CBB-11C79260B80E}"/>
              </a:ext>
            </a:extLst>
          </p:cNvPr>
          <p:cNvSpPr/>
          <p:nvPr userDrawn="1"/>
        </p:nvSpPr>
        <p:spPr>
          <a:xfrm>
            <a:off x="-1" y="1753386"/>
            <a:ext cx="11434713" cy="4619134"/>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A3ECA-683A-8214-2995-CF13D6B42468}"/>
              </a:ext>
            </a:extLst>
          </p:cNvPr>
          <p:cNvSpPr>
            <a:spLocks noGrp="1"/>
          </p:cNvSpPr>
          <p:nvPr>
            <p:ph type="title"/>
          </p:nvPr>
        </p:nvSpPr>
        <p:spPr>
          <a:effectLst/>
        </p:spPr>
        <p:txBody>
          <a:bodyPr>
            <a:normAutofit/>
          </a:bodyPr>
          <a:lstStyle>
            <a:lvl1pPr>
              <a:defRPr sz="4800">
                <a:effectLst>
                  <a:outerShdw blurRad="50800" dist="38100" dir="2700000" algn="tl" rotWithShape="0">
                    <a:prstClr val="black">
                      <a:alpha val="90000"/>
                    </a:prst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838200" y="1894788"/>
            <a:ext cx="10389124" cy="4289195"/>
          </a:xfrm>
          <a:effectLst/>
        </p:spPr>
        <p:txBody>
          <a:bodyPr anchor="ctr" anchorCtr="0"/>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985500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4F15B82F-5AD3-6B29-75F2-864E74BF9FAA}"/>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18379092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3222542-DB04-12F0-8C1D-4271EE59AA9A}"/>
              </a:ext>
            </a:extLst>
          </p:cNvPr>
          <p:cNvSpPr>
            <a:spLocks noGrp="1"/>
          </p:cNvSpPr>
          <p:nvPr>
            <p:ph idx="1"/>
          </p:nvPr>
        </p:nvSpPr>
        <p:spPr>
          <a:xfrm>
            <a:off x="1693682" y="2324099"/>
            <a:ext cx="8804635" cy="3280569"/>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1">
            <a:extLst>
              <a:ext uri="{FF2B5EF4-FFF2-40B4-BE49-F238E27FC236}">
                <a16:creationId xmlns:a16="http://schemas.microsoft.com/office/drawing/2014/main" id="{17490E8C-AFEF-1435-76C5-7A0A06DB0649}"/>
              </a:ext>
            </a:extLst>
          </p:cNvPr>
          <p:cNvSpPr>
            <a:spLocks noGrp="1"/>
          </p:cNvSpPr>
          <p:nvPr>
            <p:ph type="title"/>
          </p:nvPr>
        </p:nvSpPr>
        <p:spPr>
          <a:xfrm>
            <a:off x="1693681" y="1256506"/>
            <a:ext cx="8804635" cy="867569"/>
          </a:xfrm>
          <a:effectLst/>
        </p:spPr>
        <p:txBody>
          <a:bodyPr/>
          <a:lstStyle>
            <a:lvl1pPr algn="ctr">
              <a:defRPr>
                <a:effectLst>
                  <a:outerShdw blurRad="50800" dist="381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625054531"/>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order_Lef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381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2533428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order_Right_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1253331"/>
            <a:ext cx="8804635" cy="4351338"/>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39691307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3219450"/>
            <a:ext cx="8804635" cy="19240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 name="Title 1">
            <a:extLst>
              <a:ext uri="{FF2B5EF4-FFF2-40B4-BE49-F238E27FC236}">
                <a16:creationId xmlns:a16="http://schemas.microsoft.com/office/drawing/2014/main" id="{2366F889-374F-6117-5C88-80013702453E}"/>
              </a:ext>
            </a:extLst>
          </p:cNvPr>
          <p:cNvSpPr>
            <a:spLocks noGrp="1"/>
          </p:cNvSpPr>
          <p:nvPr>
            <p:ph type="title"/>
          </p:nvPr>
        </p:nvSpPr>
        <p:spPr>
          <a:xfrm>
            <a:off x="838200" y="2171700"/>
            <a:ext cx="10515600" cy="771525"/>
          </a:xfrm>
          <a:effectLst/>
        </p:spPr>
        <p:txBody>
          <a:bodyPr/>
          <a:lstStyle>
            <a:lvl1pPr algn="ctr">
              <a:defRPr>
                <a:effectLst>
                  <a:outerShdw blurRad="50800" dist="50800" dir="2700000" algn="tl" rotWithShape="0">
                    <a:prstClr val="black">
                      <a:alpha val="90000"/>
                    </a:prstClr>
                  </a:outerShdw>
                </a:effectLst>
              </a:defRPr>
            </a:lvl1pPr>
          </a:lstStyle>
          <a:p>
            <a:r>
              <a:rPr lang="en-US" dirty="0"/>
              <a:t>Click to edit Master title style</a:t>
            </a:r>
          </a:p>
        </p:txBody>
      </p:sp>
    </p:spTree>
    <p:extLst>
      <p:ext uri="{BB962C8B-B14F-4D97-AF65-F5344CB8AC3E}">
        <p14:creationId xmlns:p14="http://schemas.microsoft.com/office/powerpoint/2010/main" val="277755602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ECA28-67F6-A1A9-05E2-490F2ABD0D28}"/>
              </a:ext>
            </a:extLst>
          </p:cNvPr>
          <p:cNvSpPr>
            <a:spLocks noGrp="1"/>
          </p:cNvSpPr>
          <p:nvPr>
            <p:ph idx="1"/>
          </p:nvPr>
        </p:nvSpPr>
        <p:spPr>
          <a:xfrm>
            <a:off x="1693682" y="2000250"/>
            <a:ext cx="8804635" cy="3143250"/>
          </a:xfrm>
          <a:effectLst/>
        </p:spPr>
        <p:txBody>
          <a:bodyPr anchor="ctr" anchorCtr="0"/>
          <a:lstStyle>
            <a:lvl1pPr marL="0" indent="0" algn="ctr">
              <a:buNone/>
              <a:defRPr>
                <a:effectLst>
                  <a:outerShdw blurRad="50800" dist="50800" dir="2700000" algn="tl" rotWithShape="0">
                    <a:prstClr val="black">
                      <a:alpha val="90000"/>
                    </a:prstClr>
                  </a:outerShdw>
                </a:effectLs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599775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256DF-7645-B3F0-4C22-6433352641E9}"/>
              </a:ext>
            </a:extLst>
          </p:cNvPr>
          <p:cNvSpPr>
            <a:spLocks noGrp="1"/>
          </p:cNvSpPr>
          <p:nvPr>
            <p:ph type="title"/>
          </p:nvPr>
        </p:nvSpPr>
        <p:spPr>
          <a:xfrm>
            <a:off x="838200" y="365125"/>
            <a:ext cx="10515600" cy="1281113"/>
          </a:xfrm>
          <a:prstGeom prst="rect">
            <a:avLst/>
          </a:prstGeom>
          <a:effectLst/>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D91E33-A2B3-7BF0-732F-65EA26B63A4A}"/>
              </a:ext>
            </a:extLst>
          </p:cNvPr>
          <p:cNvSpPr>
            <a:spLocks noGrp="1"/>
          </p:cNvSpPr>
          <p:nvPr>
            <p:ph type="body" idx="1"/>
          </p:nvPr>
        </p:nvSpPr>
        <p:spPr>
          <a:xfrm>
            <a:off x="838200" y="1825625"/>
            <a:ext cx="10515600" cy="4351338"/>
          </a:xfrm>
          <a:prstGeom prst="rect">
            <a:avLst/>
          </a:prstGeom>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32A50-C2B4-7D0C-2C91-E5B73EF0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3E681BD1-1089-4E49-91C5-9DBAC5F82533}" type="datetimeFigureOut">
              <a:rPr lang="en-US" smtClean="0"/>
              <a:pPr/>
              <a:t>6/21/2025</a:t>
            </a:fld>
            <a:endParaRPr lang="en-US"/>
          </a:p>
        </p:txBody>
      </p:sp>
      <p:sp>
        <p:nvSpPr>
          <p:cNvPr id="5" name="Footer Placeholder 4">
            <a:extLst>
              <a:ext uri="{FF2B5EF4-FFF2-40B4-BE49-F238E27FC236}">
                <a16:creationId xmlns:a16="http://schemas.microsoft.com/office/drawing/2014/main" id="{1B85A37A-4F36-6DB3-8C5F-05DE8BDB1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38B6C1F-6151-A9FB-3FDA-DB17C9D51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C424B3-3821-457A-8ACC-3D8F8A39A6A0}" type="slidenum">
              <a:rPr lang="en-US" smtClean="0"/>
              <a:pPr/>
              <a:t>‹#›</a:t>
            </a:fld>
            <a:endParaRPr lang="en-US"/>
          </a:p>
        </p:txBody>
      </p:sp>
    </p:spTree>
    <p:extLst>
      <p:ext uri="{BB962C8B-B14F-4D97-AF65-F5344CB8AC3E}">
        <p14:creationId xmlns:p14="http://schemas.microsoft.com/office/powerpoint/2010/main" val="181915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5" r:id="rId5"/>
    <p:sldLayoutId id="2147483661" r:id="rId6"/>
    <p:sldLayoutId id="2147483663" r:id="rId7"/>
    <p:sldLayoutId id="2147483662" r:id="rId8"/>
    <p:sldLayoutId id="2147483666"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spd="slow">
    <p:wipe/>
  </p:transition>
  <p:txStyles>
    <p:titleStyle>
      <a:lvl1pPr algn="l" defTabSz="914400" rtl="0" eaLnBrk="1" latinLnBrk="0" hangingPunct="1">
        <a:lnSpc>
          <a:spcPct val="90000"/>
        </a:lnSpc>
        <a:spcBef>
          <a:spcPct val="0"/>
        </a:spcBef>
        <a:buNone/>
        <a:defRPr sz="4400" kern="1200">
          <a:solidFill>
            <a:schemeClr val="bg1"/>
          </a:solidFill>
          <a:effectLst>
            <a:outerShdw blurRad="50800" dist="50800" dir="2700000" algn="tl" rotWithShape="0">
              <a:prstClr val="black">
                <a:alpha val="90000"/>
              </a:prstClr>
            </a:outerShdw>
          </a:effectLst>
          <a:latin typeface="Baloo Bhai" panose="03080902040302020200" pitchFamily="66" charset="0"/>
          <a:ea typeface="+mj-ea"/>
          <a:cs typeface="Baloo Bhai" panose="03080902040302020200" pitchFamily="66"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outerShdw blurRad="50800" dist="50800" dir="2700000" algn="tl" rotWithShape="0">
              <a:prstClr val="black">
                <a:alpha val="90000"/>
              </a:prstClr>
            </a:outerShdw>
          </a:effectLst>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CC64-DA47-4F9F-1E58-F5FD8D9ED16E}"/>
              </a:ext>
            </a:extLst>
          </p:cNvPr>
          <p:cNvSpPr>
            <a:spLocks noGrp="1"/>
          </p:cNvSpPr>
          <p:nvPr>
            <p:ph type="ctrTitle"/>
          </p:nvPr>
        </p:nvSpPr>
        <p:spPr>
          <a:xfrm>
            <a:off x="755401" y="5457320"/>
            <a:ext cx="10498317" cy="908165"/>
          </a:xfrm>
        </p:spPr>
        <p:txBody>
          <a:bodyPr>
            <a:normAutofit/>
          </a:bodyPr>
          <a:lstStyle/>
          <a:p>
            <a:r>
              <a:rPr lang="en-US" dirty="0"/>
              <a:t>Lesson 4: The Gossip Grapevine</a:t>
            </a:r>
          </a:p>
        </p:txBody>
      </p:sp>
    </p:spTree>
    <p:extLst>
      <p:ext uri="{BB962C8B-B14F-4D97-AF65-F5344CB8AC3E}">
        <p14:creationId xmlns:p14="http://schemas.microsoft.com/office/powerpoint/2010/main" val="13781408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FFFF-04C6-1F88-A61D-13FE24E504CD}"/>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Why is Gossip so rapid?</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9F7CA13-7439-3505-330D-95E660D4F669}"/>
              </a:ext>
            </a:extLst>
          </p:cNvPr>
          <p:cNvSpPr>
            <a:spLocks noGrp="1"/>
          </p:cNvSpPr>
          <p:nvPr>
            <p:ph sz="half" idx="1"/>
          </p:nvPr>
        </p:nvSpPr>
        <p:spPr/>
        <p:txBody>
          <a:bodyPr>
            <a:normAutofit/>
          </a:bodyPr>
          <a:lstStyle/>
          <a:p>
            <a:pPr>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The human desire for social connection and belonging.</a:t>
            </a:r>
          </a:p>
          <a:p>
            <a:pPr>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The emotional charge it carries.</a:t>
            </a:r>
          </a:p>
        </p:txBody>
      </p:sp>
      <p:sp>
        <p:nvSpPr>
          <p:cNvPr id="4" name="Content Placeholder 3">
            <a:extLst>
              <a:ext uri="{FF2B5EF4-FFF2-40B4-BE49-F238E27FC236}">
                <a16:creationId xmlns:a16="http://schemas.microsoft.com/office/drawing/2014/main" id="{FA2C734C-526F-2104-602F-1E93A1BFCC88}"/>
              </a:ext>
            </a:extLst>
          </p:cNvPr>
          <p:cNvSpPr>
            <a:spLocks noGrp="1"/>
          </p:cNvSpPr>
          <p:nvPr>
            <p:ph sz="half" idx="2"/>
          </p:nvPr>
        </p:nvSpPr>
        <p:spPr/>
        <p:txBody>
          <a:bodyPr>
            <a:normAutofit/>
          </a:bodyPr>
          <a:lstStyle/>
          <a:p>
            <a:pPr>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The inherent human tendency to be curious.</a:t>
            </a:r>
          </a:p>
          <a:p>
            <a:pPr>
              <a:spcBef>
                <a:spcPts val="1200"/>
              </a:spcBef>
              <a:buFont typeface="Wingdings" panose="05000000000000000000" pitchFamily="2" charset="2"/>
              <a:buChar char="Ø"/>
            </a:pPr>
            <a:r>
              <a:rPr lang="en-US" dirty="0">
                <a:effectLst>
                  <a:outerShdw blurRad="38100" dist="38100" dir="2700000" algn="tl">
                    <a:srgbClr val="000000">
                      <a:alpha val="43137"/>
                    </a:srgbClr>
                  </a:outerShdw>
                </a:effectLst>
              </a:rPr>
              <a:t>Today’s social media platforms.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24424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36439-D282-2F6D-F6BA-CBEAC8C5A451}"/>
              </a:ext>
            </a:extLst>
          </p:cNvPr>
          <p:cNvSpPr>
            <a:spLocks noGrp="1"/>
          </p:cNvSpPr>
          <p:nvPr>
            <p:ph type="title"/>
          </p:nvPr>
        </p:nvSpPr>
        <p:spPr/>
        <p:txBody>
          <a:bodyPr/>
          <a:lstStyle/>
          <a:p>
            <a:pPr algn="ctr"/>
            <a:r>
              <a:rPr lang="en-US" b="1" dirty="0">
                <a:effectLst/>
              </a:rPr>
              <a:t>Social Media Emotions </a:t>
            </a:r>
            <a:r>
              <a:rPr lang="en-US" dirty="0"/>
              <a:t>…</a:t>
            </a:r>
          </a:p>
        </p:txBody>
      </p:sp>
      <p:sp>
        <p:nvSpPr>
          <p:cNvPr id="3" name="Content Placeholder 2">
            <a:extLst>
              <a:ext uri="{FF2B5EF4-FFF2-40B4-BE49-F238E27FC236}">
                <a16:creationId xmlns:a16="http://schemas.microsoft.com/office/drawing/2014/main" id="{60F3839B-8C84-30F9-F8CD-AD468880FF2A}"/>
              </a:ext>
            </a:extLst>
          </p:cNvPr>
          <p:cNvSpPr>
            <a:spLocks noGrp="1"/>
          </p:cNvSpPr>
          <p:nvPr>
            <p:ph idx="1"/>
          </p:nvPr>
        </p:nvSpPr>
        <p:spPr>
          <a:xfrm>
            <a:off x="316524" y="1283677"/>
            <a:ext cx="11401864" cy="4290646"/>
          </a:xfrm>
        </p:spPr>
        <p:txBody>
          <a:bodyPr>
            <a:normAutofit/>
          </a:bodyPr>
          <a:lstStyle/>
          <a:p>
            <a:pPr>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Today’s social media platforms are yesterday’s gossip grapevines! (Matthew 12:36-37)</a:t>
            </a:r>
          </a:p>
          <a:p>
            <a:pPr>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Christians are willingly CONTROLLED by this evil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(1 Corinthians 6:12)</a:t>
            </a:r>
          </a:p>
          <a:p>
            <a:pPr>
              <a:lnSpc>
                <a:spcPct val="10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Social media gossip cannot be controlled</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4859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E9CF7D-0CC9-DF59-D00C-C7F6A4C686DB}"/>
              </a:ext>
            </a:extLst>
          </p:cNvPr>
          <p:cNvSpPr>
            <a:spLocks noGrp="1"/>
          </p:cNvSpPr>
          <p:nvPr>
            <p:ph idx="1"/>
          </p:nvPr>
        </p:nvSpPr>
        <p:spPr>
          <a:xfrm>
            <a:off x="1104313" y="1174652"/>
            <a:ext cx="10360855" cy="3305908"/>
          </a:xfrm>
        </p:spPr>
        <p:txBody>
          <a:bodyPr>
            <a:noAutofit/>
          </a:bodyPr>
          <a:lstStyle/>
          <a:p>
            <a:pPr marL="571500" indent="-571500" algn="l">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Gossip’s target cannot defend itself</a:t>
            </a:r>
          </a:p>
          <a:p>
            <a:pPr marL="571500" indent="-571500" algn="l">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Gossip is “back-biting”—a lethal attack from the rear!</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184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0264-0AFF-CFDC-2F9F-B5E13777466A}"/>
              </a:ext>
            </a:extLst>
          </p:cNvPr>
          <p:cNvSpPr>
            <a:spLocks noGrp="1"/>
          </p:cNvSpPr>
          <p:nvPr>
            <p:ph type="title"/>
          </p:nvPr>
        </p:nvSpPr>
        <p:spPr/>
        <p:txBody>
          <a:bodyPr>
            <a:normAutofit/>
          </a:bodyPr>
          <a:lstStyle/>
          <a:p>
            <a:r>
              <a:rPr lang="en-US" b="1" dirty="0">
                <a:effectLst/>
              </a:rPr>
              <a:t>Irreparable Damage </a:t>
            </a:r>
            <a:r>
              <a:rPr lang="en-US" sz="4400" dirty="0">
                <a:effectLst/>
              </a:rPr>
              <a:t>(Romans 1:28-32) </a:t>
            </a:r>
            <a:endParaRPr lang="en-US" dirty="0"/>
          </a:p>
        </p:txBody>
      </p:sp>
      <p:sp>
        <p:nvSpPr>
          <p:cNvPr id="3" name="Content Placeholder 2">
            <a:extLst>
              <a:ext uri="{FF2B5EF4-FFF2-40B4-BE49-F238E27FC236}">
                <a16:creationId xmlns:a16="http://schemas.microsoft.com/office/drawing/2014/main" id="{5469317F-31CD-621F-3175-FB8A18A9DA86}"/>
              </a:ext>
            </a:extLst>
          </p:cNvPr>
          <p:cNvSpPr>
            <a:spLocks noGrp="1"/>
          </p:cNvSpPr>
          <p:nvPr>
            <p:ph idx="1"/>
          </p:nvPr>
        </p:nvSpPr>
        <p:spPr>
          <a:xfrm>
            <a:off x="838200" y="1537237"/>
            <a:ext cx="10515600" cy="4351338"/>
          </a:xfrm>
        </p:spPr>
        <p:txBody>
          <a:bodyPr>
            <a:normAutofit fontScale="92500"/>
          </a:bodyPr>
          <a:lstStyle/>
          <a:p>
            <a:pPr>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Gossip destroys our relationships—</a:t>
            </a:r>
            <a:br>
              <a:rPr lang="en-US"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“Whoever gossips </a:t>
            </a:r>
            <a:r>
              <a:rPr lang="en-US" i="1" u="sng" dirty="0">
                <a:effectLst>
                  <a:outerShdw blurRad="38100" dist="38100" dir="2700000" algn="tl">
                    <a:srgbClr val="000000">
                      <a:alpha val="43137"/>
                    </a:srgbClr>
                  </a:outerShdw>
                </a:effectLst>
              </a:rPr>
              <a:t>TO</a:t>
            </a:r>
            <a:r>
              <a:rPr lang="en-US" i="1" dirty="0">
                <a:effectLst>
                  <a:outerShdw blurRad="38100" dist="38100" dir="2700000" algn="tl">
                    <a:srgbClr val="000000">
                      <a:alpha val="43137"/>
                    </a:srgbClr>
                  </a:outerShdw>
                </a:effectLst>
              </a:rPr>
              <a:t> you will gossip </a:t>
            </a:r>
            <a:r>
              <a:rPr lang="en-US" i="1" u="sng" dirty="0">
                <a:effectLst>
                  <a:outerShdw blurRad="38100" dist="38100" dir="2700000" algn="tl">
                    <a:srgbClr val="000000">
                      <a:alpha val="43137"/>
                    </a:srgbClr>
                  </a:outerShdw>
                </a:effectLst>
              </a:rPr>
              <a:t>ABOUT</a:t>
            </a:r>
            <a:r>
              <a:rPr lang="en-US" i="1" dirty="0">
                <a:effectLst>
                  <a:outerShdw blurRad="38100" dist="38100" dir="2700000" algn="tl">
                    <a:srgbClr val="000000">
                      <a:alpha val="43137"/>
                    </a:srgbClr>
                  </a:outerShdw>
                </a:effectLst>
              </a:rPr>
              <a:t> you!”</a:t>
            </a:r>
            <a:endParaRPr lang="en-US" dirty="0">
              <a:effectLst>
                <a:outerShdw blurRad="38100" dist="38100" dir="2700000" algn="tl">
                  <a:srgbClr val="000000">
                    <a:alpha val="43137"/>
                  </a:srgbClr>
                </a:outerShdw>
              </a:effectLst>
            </a:endParaRPr>
          </a:p>
          <a:p>
            <a:pPr>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Gossip destroys our reputation (Proverbs 22:1)</a:t>
            </a:r>
          </a:p>
          <a:p>
            <a:pPr>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Gossip inflicts deep, emotional pain (Job 5:21;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Psalm 31:20; Jeremiah 18:18)</a:t>
            </a:r>
          </a:p>
        </p:txBody>
      </p:sp>
    </p:spTree>
    <p:extLst>
      <p:ext uri="{BB962C8B-B14F-4D97-AF65-F5344CB8AC3E}">
        <p14:creationId xmlns:p14="http://schemas.microsoft.com/office/powerpoint/2010/main" val="18556459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1DDF2-1819-20D6-90E9-3C2F09FDC77B}"/>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The Diabolical Motivation</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38D9A82-673C-7948-791C-B1E9B7A58C66}"/>
              </a:ext>
            </a:extLst>
          </p:cNvPr>
          <p:cNvSpPr>
            <a:spLocks noGrp="1"/>
          </p:cNvSpPr>
          <p:nvPr>
            <p:ph idx="1"/>
          </p:nvPr>
        </p:nvSpPr>
        <p:spPr>
          <a:xfrm>
            <a:off x="964676" y="1646238"/>
            <a:ext cx="10389124" cy="3057040"/>
          </a:xfrm>
        </p:spPr>
        <p:txBody>
          <a:bodyPr>
            <a:normAutofit/>
          </a:bodyPr>
          <a:lstStyle/>
          <a:p>
            <a:pPr>
              <a:lnSpc>
                <a:spcPct val="120000"/>
              </a:lnSpc>
              <a:spcBef>
                <a:spcPts val="600"/>
              </a:spcBef>
              <a:buFont typeface="Wingdings" panose="05000000000000000000" pitchFamily="2" charset="2"/>
              <a:buChar char="Ø"/>
            </a:pPr>
            <a:r>
              <a:rPr lang="en-US" dirty="0">
                <a:effectLst>
                  <a:outerShdw blurRad="38100" dist="38100" dir="2700000" algn="tl">
                    <a:srgbClr val="000000">
                      <a:alpha val="43137"/>
                    </a:srgbClr>
                  </a:outerShdw>
                </a:effectLst>
              </a:rPr>
              <a:t>Others become our entertainment</a:t>
            </a:r>
          </a:p>
          <a:p>
            <a:pPr>
              <a:lnSpc>
                <a:spcPct val="120000"/>
              </a:lnSpc>
              <a:spcBef>
                <a:spcPts val="600"/>
              </a:spcBef>
              <a:buFont typeface="Wingdings" panose="05000000000000000000" pitchFamily="2" charset="2"/>
              <a:buChar char="Ø"/>
            </a:pPr>
            <a:r>
              <a:rPr lang="en-US" dirty="0">
                <a:effectLst>
                  <a:outerShdw blurRad="38100" dist="38100" dir="2700000" algn="tl">
                    <a:srgbClr val="000000">
                      <a:alpha val="43137"/>
                    </a:srgbClr>
                  </a:outerShdw>
                </a:effectLst>
              </a:rPr>
              <a:t>Gossip is abuse</a:t>
            </a:r>
          </a:p>
        </p:txBody>
      </p:sp>
    </p:spTree>
    <p:extLst>
      <p:ext uri="{BB962C8B-B14F-4D97-AF65-F5344CB8AC3E}">
        <p14:creationId xmlns:p14="http://schemas.microsoft.com/office/powerpoint/2010/main" val="3370871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AB39D-D58F-092B-AF56-1FE1D4C505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21F548-C599-E188-BAE7-9B4F7F8BFADB}"/>
              </a:ext>
            </a:extLst>
          </p:cNvPr>
          <p:cNvSpPr>
            <a:spLocks noGrp="1"/>
          </p:cNvSpPr>
          <p:nvPr>
            <p:ph type="title"/>
          </p:nvPr>
        </p:nvSpPr>
        <p:spPr/>
        <p:txBody>
          <a:bodyPr/>
          <a:lstStyle/>
          <a:p>
            <a:r>
              <a:rPr lang="en-US" b="1" dirty="0">
                <a:effectLst/>
              </a:rPr>
              <a:t>Gossip’s motivations </a:t>
            </a:r>
            <a:r>
              <a:rPr lang="en-US" dirty="0"/>
              <a:t>…</a:t>
            </a:r>
          </a:p>
        </p:txBody>
      </p:sp>
      <p:sp>
        <p:nvSpPr>
          <p:cNvPr id="3" name="Content Placeholder 2">
            <a:extLst>
              <a:ext uri="{FF2B5EF4-FFF2-40B4-BE49-F238E27FC236}">
                <a16:creationId xmlns:a16="http://schemas.microsoft.com/office/drawing/2014/main" id="{099F1A25-0340-6717-3A13-255BA62D7161}"/>
              </a:ext>
            </a:extLst>
          </p:cNvPr>
          <p:cNvSpPr>
            <a:spLocks noGrp="1"/>
          </p:cNvSpPr>
          <p:nvPr>
            <p:ph idx="1"/>
          </p:nvPr>
        </p:nvSpPr>
        <p:spPr>
          <a:xfrm>
            <a:off x="838200" y="1825625"/>
            <a:ext cx="10515600" cy="3126203"/>
          </a:xfrm>
        </p:spPr>
        <p:txBody>
          <a:bodyPr/>
          <a:lstStyle/>
          <a:p>
            <a:pPr>
              <a:lnSpc>
                <a:spcPct val="120000"/>
              </a:lnSpc>
              <a:spcAft>
                <a:spcPts val="1200"/>
              </a:spcAft>
              <a:buFont typeface="Wingdings" panose="05000000000000000000" pitchFamily="2" charset="2"/>
              <a:buChar char="Ø"/>
            </a:pPr>
            <a:r>
              <a:rPr lang="en-US" dirty="0">
                <a:effectLst/>
              </a:rPr>
              <a:t>The emotional charge</a:t>
            </a:r>
          </a:p>
          <a:p>
            <a:pPr>
              <a:lnSpc>
                <a:spcPct val="120000"/>
              </a:lnSpc>
              <a:spcAft>
                <a:spcPts val="1200"/>
              </a:spcAft>
              <a:buFont typeface="Wingdings" panose="05000000000000000000" pitchFamily="2" charset="2"/>
              <a:buChar char="Ø"/>
            </a:pPr>
            <a:r>
              <a:rPr lang="en-US" dirty="0">
                <a:effectLst/>
              </a:rPr>
              <a:t>The love of darkness (John 3:19; Proverbs 18:8)</a:t>
            </a:r>
          </a:p>
          <a:p>
            <a:pPr>
              <a:lnSpc>
                <a:spcPct val="120000"/>
              </a:lnSpc>
              <a:spcAft>
                <a:spcPts val="1200"/>
              </a:spcAft>
              <a:buFont typeface="Wingdings" panose="05000000000000000000" pitchFamily="2" charset="2"/>
              <a:buChar char="Ø"/>
            </a:pPr>
            <a:r>
              <a:rPr lang="en-US" dirty="0">
                <a:effectLst/>
              </a:rPr>
              <a:t>Pride (3 John 9-10)</a:t>
            </a:r>
          </a:p>
        </p:txBody>
      </p:sp>
    </p:spTree>
    <p:extLst>
      <p:ext uri="{BB962C8B-B14F-4D97-AF65-F5344CB8AC3E}">
        <p14:creationId xmlns:p14="http://schemas.microsoft.com/office/powerpoint/2010/main" val="31863733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E4533-812F-00E1-D40D-E00144EC7D6A}"/>
              </a:ext>
            </a:extLst>
          </p:cNvPr>
          <p:cNvSpPr>
            <a:spLocks noGrp="1"/>
          </p:cNvSpPr>
          <p:nvPr>
            <p:ph idx="1"/>
          </p:nvPr>
        </p:nvSpPr>
        <p:spPr>
          <a:xfrm>
            <a:off x="919087" y="2070118"/>
            <a:ext cx="10536701" cy="3531376"/>
          </a:xfrm>
        </p:spPr>
        <p:txBody>
          <a:bodyPr>
            <a:normAutofit/>
          </a:bodyPr>
          <a:lstStyle/>
          <a:p>
            <a:pPr marL="571500" indent="-571500" algn="l">
              <a:lnSpc>
                <a:spcPct val="100000"/>
              </a:lnSpc>
              <a:spcAft>
                <a:spcPts val="1200"/>
              </a:spcAft>
              <a:buFont typeface="Wingdings" panose="05000000000000000000" pitchFamily="2" charset="2"/>
              <a:buChar char="Ø"/>
            </a:pPr>
            <a:r>
              <a:rPr lang="en-US" dirty="0">
                <a:effectLst/>
              </a:rPr>
              <a:t>He “loved” the wrong priority.</a:t>
            </a:r>
          </a:p>
          <a:p>
            <a:pPr marL="571500" indent="-571500" algn="l">
              <a:lnSpc>
                <a:spcPct val="100000"/>
              </a:lnSpc>
              <a:spcAft>
                <a:spcPts val="1200"/>
              </a:spcAft>
              <a:buFont typeface="Wingdings" panose="05000000000000000000" pitchFamily="2" charset="2"/>
              <a:buChar char="Ø"/>
            </a:pPr>
            <a:r>
              <a:rPr lang="en-US" dirty="0">
                <a:effectLst/>
              </a:rPr>
              <a:t>He was “malicious.”</a:t>
            </a:r>
          </a:p>
          <a:p>
            <a:pPr marL="571500" indent="-571500" algn="l">
              <a:lnSpc>
                <a:spcPct val="100000"/>
              </a:lnSpc>
              <a:spcAft>
                <a:spcPts val="1200"/>
              </a:spcAft>
              <a:buFont typeface="Wingdings" panose="05000000000000000000" pitchFamily="2" charset="2"/>
              <a:buChar char="Ø"/>
            </a:pPr>
            <a:r>
              <a:rPr lang="en-US" dirty="0">
                <a:effectLst/>
              </a:rPr>
              <a:t>He was addicted to this behavior.</a:t>
            </a:r>
          </a:p>
          <a:p>
            <a:pPr marL="571500" indent="-571500" algn="l">
              <a:lnSpc>
                <a:spcPct val="100000"/>
              </a:lnSpc>
              <a:spcAft>
                <a:spcPts val="1200"/>
              </a:spcAft>
              <a:buFont typeface="Wingdings" panose="05000000000000000000" pitchFamily="2" charset="2"/>
              <a:buChar char="Ø"/>
            </a:pPr>
            <a:r>
              <a:rPr lang="en-US" dirty="0">
                <a:effectLst/>
              </a:rPr>
              <a:t>He was “not satisfied.”</a:t>
            </a:r>
            <a:endParaRPr lang="en-US" b="1" dirty="0">
              <a:effectLst>
                <a:outerShdw blurRad="38100" dist="38100" dir="2700000" algn="tl">
                  <a:srgbClr val="000000">
                    <a:alpha val="43137"/>
                  </a:srgbClr>
                </a:outerShdw>
              </a:effectLst>
            </a:endParaRPr>
          </a:p>
        </p:txBody>
      </p:sp>
      <p:sp>
        <p:nvSpPr>
          <p:cNvPr id="3" name="Title 2">
            <a:extLst>
              <a:ext uri="{FF2B5EF4-FFF2-40B4-BE49-F238E27FC236}">
                <a16:creationId xmlns:a16="http://schemas.microsoft.com/office/drawing/2014/main" id="{6A93A3B1-9FBE-FE6B-BEC6-CFAFB59334F1}"/>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Diotrephes: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17030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EF034-85C4-ABB8-0583-284CB019ED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D71A1-7A61-CB5D-ED7B-137BEF93A2A0}"/>
              </a:ext>
            </a:extLst>
          </p:cNvPr>
          <p:cNvSpPr>
            <a:spLocks noGrp="1"/>
          </p:cNvSpPr>
          <p:nvPr>
            <p:ph type="title"/>
          </p:nvPr>
        </p:nvSpPr>
        <p:spPr>
          <a:xfrm>
            <a:off x="838200" y="69704"/>
            <a:ext cx="10515600" cy="1281113"/>
          </a:xfrm>
        </p:spPr>
        <p:txBody>
          <a:bodyPr/>
          <a:lstStyle/>
          <a:p>
            <a:r>
              <a:rPr lang="en-US" b="1" dirty="0">
                <a:effectLst/>
              </a:rPr>
              <a:t>The Gossip is…</a:t>
            </a:r>
            <a:endParaRPr lang="en-US" dirty="0"/>
          </a:p>
        </p:txBody>
      </p:sp>
      <p:sp>
        <p:nvSpPr>
          <p:cNvPr id="3" name="Content Placeholder 2">
            <a:extLst>
              <a:ext uri="{FF2B5EF4-FFF2-40B4-BE49-F238E27FC236}">
                <a16:creationId xmlns:a16="http://schemas.microsoft.com/office/drawing/2014/main" id="{CA5109F7-21BA-1693-A7D2-B47CD9F29414}"/>
              </a:ext>
            </a:extLst>
          </p:cNvPr>
          <p:cNvSpPr>
            <a:spLocks noGrp="1"/>
          </p:cNvSpPr>
          <p:nvPr>
            <p:ph idx="1"/>
          </p:nvPr>
        </p:nvSpPr>
        <p:spPr>
          <a:xfrm>
            <a:off x="838200" y="1273127"/>
            <a:ext cx="10515600" cy="2919046"/>
          </a:xfrm>
        </p:spPr>
        <p:txBody>
          <a:bodyPr>
            <a:normAutofit/>
          </a:bodyPr>
          <a:lstStyle/>
          <a:p>
            <a:pPr>
              <a:lnSpc>
                <a:spcPct val="100000"/>
              </a:lnSpc>
              <a:spcAft>
                <a:spcPts val="1200"/>
              </a:spcAft>
            </a:pPr>
            <a:r>
              <a:rPr lang="en-US" dirty="0">
                <a:effectLst>
                  <a:outerShdw blurRad="38100" dist="38100" dir="2700000" algn="tl">
                    <a:srgbClr val="000000">
                      <a:alpha val="43137"/>
                    </a:srgbClr>
                  </a:outerShdw>
                </a:effectLst>
              </a:rPr>
              <a:t>Selfish</a:t>
            </a:r>
          </a:p>
          <a:p>
            <a:pPr>
              <a:lnSpc>
                <a:spcPct val="100000"/>
              </a:lnSpc>
              <a:spcAft>
                <a:spcPts val="1200"/>
              </a:spcAft>
            </a:pPr>
            <a:r>
              <a:rPr lang="en-US" dirty="0">
                <a:effectLst>
                  <a:outerShdw blurRad="38100" dist="38100" dir="2700000" algn="tl">
                    <a:srgbClr val="000000">
                      <a:alpha val="43137"/>
                    </a:srgbClr>
                  </a:outerShdw>
                </a:effectLst>
              </a:rPr>
              <a:t>Proud (Luke 18:9-14)</a:t>
            </a:r>
          </a:p>
          <a:p>
            <a:pPr>
              <a:lnSpc>
                <a:spcPct val="100000"/>
              </a:lnSpc>
              <a:spcAft>
                <a:spcPts val="1200"/>
              </a:spcAft>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6698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F7018B-1C95-7784-42CA-1FEA9CA32782}"/>
              </a:ext>
            </a:extLst>
          </p:cNvPr>
          <p:cNvSpPr>
            <a:spLocks noGrp="1"/>
          </p:cNvSpPr>
          <p:nvPr>
            <p:ph idx="1"/>
          </p:nvPr>
        </p:nvSpPr>
        <p:spPr>
          <a:xfrm>
            <a:off x="886265" y="907366"/>
            <a:ext cx="10283483" cy="5007659"/>
          </a:xfrm>
        </p:spPr>
        <p:txBody>
          <a:bodyPr>
            <a:normAutofit/>
          </a:bodyPr>
          <a:lstStyle/>
          <a:p>
            <a:r>
              <a:rPr lang="en-US" sz="4800" b="1" dirty="0">
                <a:effectLst>
                  <a:outerShdw blurRad="38100" dist="38100" dir="2700000" algn="tl">
                    <a:srgbClr val="000000">
                      <a:alpha val="43137"/>
                    </a:srgbClr>
                  </a:outerShdw>
                </a:effectLst>
              </a:rPr>
              <a:t>A discomforting query</a:t>
            </a:r>
            <a:endParaRPr lang="en-US" sz="4800" dirty="0">
              <a:effectLst>
                <a:outerShdw blurRad="38100" dist="38100" dir="2700000" algn="tl">
                  <a:srgbClr val="000000">
                    <a:alpha val="43137"/>
                  </a:srgbClr>
                </a:outerShdw>
              </a:effectLst>
            </a:endParaRPr>
          </a:p>
          <a:p>
            <a:pPr>
              <a:lnSpc>
                <a:spcPct val="120000"/>
              </a:lnSpc>
            </a:pPr>
            <a:r>
              <a:rPr lang="en-US" dirty="0">
                <a:effectLst>
                  <a:outerShdw blurRad="38100" dist="38100" dir="2700000" algn="tl">
                    <a:srgbClr val="000000">
                      <a:alpha val="43137"/>
                    </a:srgbClr>
                  </a:outerShdw>
                </a:effectLst>
              </a:rPr>
              <a:t>Do you find it more comfortable to see what others do wrong than to admit what you do wrong? (Matthew 7:1-4)</a:t>
            </a:r>
          </a:p>
          <a:p>
            <a:pPr>
              <a:lnSpc>
                <a:spcPct val="100000"/>
              </a:lnSpc>
              <a:spcBef>
                <a:spcPts val="0"/>
              </a:spcBef>
              <a:spcAft>
                <a:spcPts val="1800"/>
              </a:spcAft>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04350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260BB-F1E3-744C-22F6-25542DA1D0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7B910-AAD3-EA61-9128-BCF954B2DAC2}"/>
              </a:ext>
            </a:extLst>
          </p:cNvPr>
          <p:cNvSpPr>
            <a:spLocks noGrp="1"/>
          </p:cNvSpPr>
          <p:nvPr>
            <p:ph type="title"/>
          </p:nvPr>
        </p:nvSpPr>
        <p:spPr>
          <a:xfrm>
            <a:off x="838200" y="69704"/>
            <a:ext cx="10515600" cy="1281113"/>
          </a:xfrm>
        </p:spPr>
        <p:txBody>
          <a:bodyPr/>
          <a:lstStyle/>
          <a:p>
            <a:r>
              <a:rPr lang="en-US" b="1" dirty="0">
                <a:effectLst/>
              </a:rPr>
              <a:t>The Gossip</a:t>
            </a:r>
            <a:r>
              <a:rPr lang="en-US" dirty="0"/>
              <a:t> is…</a:t>
            </a:r>
          </a:p>
        </p:txBody>
      </p:sp>
      <p:sp>
        <p:nvSpPr>
          <p:cNvPr id="3" name="Content Placeholder 2">
            <a:extLst>
              <a:ext uri="{FF2B5EF4-FFF2-40B4-BE49-F238E27FC236}">
                <a16:creationId xmlns:a16="http://schemas.microsoft.com/office/drawing/2014/main" id="{8DF249D3-4CA7-5563-F21E-A66A0F30A40B}"/>
              </a:ext>
            </a:extLst>
          </p:cNvPr>
          <p:cNvSpPr>
            <a:spLocks noGrp="1"/>
          </p:cNvSpPr>
          <p:nvPr>
            <p:ph idx="1"/>
          </p:nvPr>
        </p:nvSpPr>
        <p:spPr>
          <a:xfrm>
            <a:off x="838200" y="1273126"/>
            <a:ext cx="10515600" cy="3805311"/>
          </a:xfrm>
        </p:spPr>
        <p:txBody>
          <a:bodyPr>
            <a:normAutofit/>
          </a:bodyPr>
          <a:lstStyle/>
          <a:p>
            <a:pPr>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Selfish</a:t>
            </a:r>
          </a:p>
          <a:p>
            <a:pPr>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Proud (Luke 18:9-14)</a:t>
            </a:r>
          </a:p>
          <a:p>
            <a:pPr marL="457200" indent="-457200">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Guilty (Galatians 6:3-5; Matthew 7:21-23;</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2 Corinthians 10:12)</a:t>
            </a:r>
          </a:p>
        </p:txBody>
      </p:sp>
    </p:spTree>
    <p:extLst>
      <p:ext uri="{BB962C8B-B14F-4D97-AF65-F5344CB8AC3E}">
        <p14:creationId xmlns:p14="http://schemas.microsoft.com/office/powerpoint/2010/main" val="1128086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3A9CC-9222-D3E2-01FB-40887A77C33F}"/>
              </a:ext>
            </a:extLst>
          </p:cNvPr>
          <p:cNvSpPr>
            <a:spLocks noGrp="1"/>
          </p:cNvSpPr>
          <p:nvPr>
            <p:ph idx="1"/>
          </p:nvPr>
        </p:nvSpPr>
        <p:spPr>
          <a:xfrm>
            <a:off x="1693682" y="1253331"/>
            <a:ext cx="8804635" cy="4351338"/>
          </a:xfrm>
        </p:spPr>
        <p:txBody>
          <a:bodyPr>
            <a:normAutofit/>
          </a:bodyPr>
          <a:lstStyle/>
          <a:p>
            <a:r>
              <a:rPr lang="en-US" sz="5400" b="1" i="1" dirty="0">
                <a:effectLst/>
              </a:rPr>
              <a:t>“A gossiping tongue brings </a:t>
            </a:r>
            <a:br>
              <a:rPr lang="en-US" sz="5400" b="1" i="1" dirty="0">
                <a:effectLst/>
              </a:rPr>
            </a:br>
            <a:r>
              <a:rPr lang="en-US" sz="5400" b="1" i="1" dirty="0">
                <a:effectLst/>
              </a:rPr>
              <a:t>an angry face”</a:t>
            </a:r>
            <a:r>
              <a:rPr lang="en-US" sz="5400" b="1" i="1" dirty="0">
                <a:effectLst>
                  <a:outerShdw blurRad="38100" dist="38100" dir="2700000" algn="tl">
                    <a:srgbClr val="000000">
                      <a:alpha val="43137"/>
                    </a:srgbClr>
                  </a:outerShdw>
                </a:effectLst>
              </a:rPr>
              <a:t> </a:t>
            </a:r>
          </a:p>
          <a:p>
            <a:pPr algn="r"/>
            <a:r>
              <a:rPr lang="en-US" sz="2800" dirty="0">
                <a:latin typeface="Baloo Bhai" panose="03080902040302020200" pitchFamily="66" charset="0"/>
                <a:cs typeface="Baloo Bhai" panose="03080902040302020200" pitchFamily="66" charset="0"/>
              </a:rPr>
              <a:t>Proverbs 25:23</a:t>
            </a:r>
          </a:p>
        </p:txBody>
      </p:sp>
    </p:spTree>
    <p:extLst>
      <p:ext uri="{BB962C8B-B14F-4D97-AF65-F5344CB8AC3E}">
        <p14:creationId xmlns:p14="http://schemas.microsoft.com/office/powerpoint/2010/main" val="42670332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697248-58F4-3AF4-B1A6-9BE3565D043A}"/>
              </a:ext>
            </a:extLst>
          </p:cNvPr>
          <p:cNvSpPr>
            <a:spLocks noGrp="1"/>
          </p:cNvSpPr>
          <p:nvPr>
            <p:ph idx="1"/>
          </p:nvPr>
        </p:nvSpPr>
        <p:spPr>
          <a:xfrm>
            <a:off x="780756" y="1835833"/>
            <a:ext cx="10473397" cy="3516923"/>
          </a:xfrm>
        </p:spPr>
        <p:txBody>
          <a:bodyPr>
            <a:normAutofit lnSpcReduction="10000"/>
          </a:bodyPr>
          <a:lstStyle/>
          <a:p>
            <a:r>
              <a:rPr lang="en-US" sz="4800" b="1" dirty="0">
                <a:effectLst>
                  <a:outerShdw blurRad="38100" dist="38100" dir="2700000" algn="tl">
                    <a:srgbClr val="000000">
                      <a:alpha val="43137"/>
                    </a:srgbClr>
                  </a:outerShdw>
                </a:effectLst>
              </a:rPr>
              <a:t>Gossip Fails the Love Test</a:t>
            </a:r>
            <a:endParaRPr lang="en-US" sz="4800" dirty="0">
              <a:effectLst>
                <a:outerShdw blurRad="38100" dist="38100" dir="2700000" algn="tl">
                  <a:srgbClr val="000000">
                    <a:alpha val="43137"/>
                  </a:srgbClr>
                </a:outerShdw>
              </a:effectLst>
            </a:endParaRP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Authentic Christianity requires confrontation (Galatians 6:1-2)</a:t>
            </a: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Speaking from the heart requires accountability (James 5:20; 1 John 5:16)</a:t>
            </a: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Intervention follows the “love test”</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53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188D6C-2A9C-EF3D-0813-D753DA76DD1B}"/>
              </a:ext>
            </a:extLst>
          </p:cNvPr>
          <p:cNvSpPr>
            <a:spLocks noGrp="1"/>
          </p:cNvSpPr>
          <p:nvPr>
            <p:ph idx="1"/>
          </p:nvPr>
        </p:nvSpPr>
        <p:spPr>
          <a:xfrm>
            <a:off x="752622" y="1385666"/>
            <a:ext cx="10705513" cy="4895557"/>
          </a:xfrm>
        </p:spPr>
        <p:txBody>
          <a:bodyPr>
            <a:noAutofit/>
          </a:bodyPr>
          <a:lstStyle/>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Honor the individual</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Identify the source</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Guard the confidential</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Resist the temptation to pry</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Strive to silence Gossip (Proverbs 26:20)</a:t>
            </a:r>
          </a:p>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Busy yourself serving (1 Timothy 5:13)</a:t>
            </a:r>
          </a:p>
        </p:txBody>
      </p:sp>
      <p:sp>
        <p:nvSpPr>
          <p:cNvPr id="2" name="Title 1">
            <a:extLst>
              <a:ext uri="{FF2B5EF4-FFF2-40B4-BE49-F238E27FC236}">
                <a16:creationId xmlns:a16="http://schemas.microsoft.com/office/drawing/2014/main" id="{7D62C01B-4D41-E012-7530-29B3446B65DF}"/>
              </a:ext>
            </a:extLst>
          </p:cNvPr>
          <p:cNvSpPr>
            <a:spLocks noGrp="1"/>
          </p:cNvSpPr>
          <p:nvPr>
            <p:ph type="title"/>
          </p:nvPr>
        </p:nvSpPr>
        <p:spPr>
          <a:xfrm>
            <a:off x="1764019" y="714900"/>
            <a:ext cx="8804635" cy="867569"/>
          </a:xfrm>
        </p:spPr>
        <p:txBody>
          <a:bodyPr/>
          <a:lstStyle/>
          <a:p>
            <a:r>
              <a:rPr lang="en-US" b="1" dirty="0">
                <a:effectLst>
                  <a:outerShdw blurRad="38100" dist="38100" dir="2700000" algn="tl">
                    <a:srgbClr val="000000">
                      <a:alpha val="43137"/>
                    </a:srgbClr>
                  </a:outerShdw>
                </a:effectLst>
              </a:rPr>
              <a:t>Pruning the Grapevine</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16811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1E5E-12DB-B508-DE42-3AE43C448A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24DF22-2BB7-FBB8-1E80-FF4D4664A59D}"/>
              </a:ext>
            </a:extLst>
          </p:cNvPr>
          <p:cNvSpPr>
            <a:spLocks noGrp="1"/>
          </p:cNvSpPr>
          <p:nvPr>
            <p:ph type="title"/>
          </p:nvPr>
        </p:nvSpPr>
        <p:spPr>
          <a:xfrm>
            <a:off x="838200" y="69704"/>
            <a:ext cx="10515600" cy="1281113"/>
          </a:xfrm>
        </p:spPr>
        <p:txBody>
          <a:bodyPr/>
          <a:lstStyle/>
          <a:p>
            <a:r>
              <a:rPr lang="en-US" b="1" dirty="0">
                <a:effectLst/>
              </a:rPr>
              <a:t>A behavioral study </a:t>
            </a:r>
            <a:r>
              <a:rPr lang="en-US" dirty="0"/>
              <a:t>…</a:t>
            </a:r>
          </a:p>
        </p:txBody>
      </p:sp>
      <p:sp>
        <p:nvSpPr>
          <p:cNvPr id="3" name="Content Placeholder 2">
            <a:extLst>
              <a:ext uri="{FF2B5EF4-FFF2-40B4-BE49-F238E27FC236}">
                <a16:creationId xmlns:a16="http://schemas.microsoft.com/office/drawing/2014/main" id="{55D5F8DE-A7D0-6DB0-0CF6-EA73B94430B3}"/>
              </a:ext>
            </a:extLst>
          </p:cNvPr>
          <p:cNvSpPr>
            <a:spLocks noGrp="1"/>
          </p:cNvSpPr>
          <p:nvPr>
            <p:ph idx="1"/>
          </p:nvPr>
        </p:nvSpPr>
        <p:spPr>
          <a:xfrm>
            <a:off x="838200" y="1350817"/>
            <a:ext cx="10515600" cy="3136777"/>
          </a:xfrm>
        </p:spPr>
        <p:txBody>
          <a:bodyPr>
            <a:normAutofit/>
          </a:bodyPr>
          <a:lstStyle/>
          <a:p>
            <a:pPr>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Speaking positively prevents gossip</a:t>
            </a:r>
          </a:p>
          <a:p>
            <a:pPr>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Speaking negatively devolves further</a:t>
            </a:r>
          </a:p>
          <a:p>
            <a:pPr>
              <a:lnSpc>
                <a:spcPct val="120000"/>
              </a:lnSpc>
              <a:spcAft>
                <a:spcPts val="1200"/>
              </a:spcAft>
              <a:buFont typeface="Wingdings" panose="05000000000000000000" pitchFamily="2" charset="2"/>
              <a:buChar char="Ø"/>
            </a:pPr>
            <a:r>
              <a:rPr lang="en-US" dirty="0">
                <a:effectLst>
                  <a:outerShdw blurRad="38100" dist="38100" dir="2700000" algn="tl">
                    <a:srgbClr val="000000">
                      <a:alpha val="43137"/>
                    </a:srgbClr>
                  </a:outerShdw>
                </a:effectLst>
              </a:rPr>
              <a:t>A strong positive position decreases negativism</a:t>
            </a:r>
          </a:p>
        </p:txBody>
      </p:sp>
    </p:spTree>
    <p:extLst>
      <p:ext uri="{BB962C8B-B14F-4D97-AF65-F5344CB8AC3E}">
        <p14:creationId xmlns:p14="http://schemas.microsoft.com/office/powerpoint/2010/main" val="2820945641"/>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F22826-AD04-8331-A1FC-62C8868CC3AB}"/>
              </a:ext>
            </a:extLst>
          </p:cNvPr>
          <p:cNvSpPr>
            <a:spLocks noGrp="1"/>
          </p:cNvSpPr>
          <p:nvPr>
            <p:ph idx="1"/>
          </p:nvPr>
        </p:nvSpPr>
        <p:spPr>
          <a:xfrm>
            <a:off x="1054050" y="873502"/>
            <a:ext cx="9886952" cy="5281113"/>
          </a:xfrm>
        </p:spPr>
        <p:txBody>
          <a:bodyPr>
            <a:normAutofit lnSpcReduction="10000"/>
          </a:bodyPr>
          <a:lstStyle/>
          <a:p>
            <a:pPr>
              <a:lnSpc>
                <a:spcPct val="110000"/>
              </a:lnSpc>
              <a:spcAft>
                <a:spcPts val="600"/>
              </a:spcAft>
            </a:pPr>
            <a:r>
              <a:rPr lang="en-US" dirty="0">
                <a:effectLst>
                  <a:outerShdw blurRad="38100" dist="38100" dir="2700000" algn="tl">
                    <a:srgbClr val="000000">
                      <a:alpha val="43137"/>
                    </a:srgbClr>
                  </a:outerShdw>
                </a:effectLst>
              </a:rPr>
              <a:t>“But Barnabas took hold of him and brought him to the apostles and described to them how he had seen the Lord on the road, and that He had talked to him, and how he had spoken out boldly in the name of Jesus at Damascus”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(Acts 9:27).</a:t>
            </a:r>
          </a:p>
          <a:p>
            <a:pPr>
              <a:lnSpc>
                <a:spcPct val="110000"/>
              </a:lnSpc>
              <a:spcAft>
                <a:spcPts val="600"/>
              </a:spcAft>
            </a:pPr>
            <a:r>
              <a:rPr lang="en-US" dirty="0">
                <a:effectLst>
                  <a:outerShdw blurRad="38100" dist="38100" dir="2700000" algn="tl">
                    <a:srgbClr val="000000">
                      <a:alpha val="43137"/>
                    </a:srgbClr>
                  </a:outerShdw>
                </a:effectLst>
              </a:rPr>
              <a:t>The 2100-year-old wisdom of ben Sirach, “Do not believe everything you hear.”</a:t>
            </a:r>
          </a:p>
        </p:txBody>
      </p:sp>
    </p:spTree>
    <p:extLst>
      <p:ext uri="{BB962C8B-B14F-4D97-AF65-F5344CB8AC3E}">
        <p14:creationId xmlns:p14="http://schemas.microsoft.com/office/powerpoint/2010/main" val="1791845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E5D5-1194-6C9E-70D6-45AD66153A5D}"/>
              </a:ext>
            </a:extLst>
          </p:cNvPr>
          <p:cNvSpPr>
            <a:spLocks noGrp="1"/>
          </p:cNvSpPr>
          <p:nvPr>
            <p:ph type="title"/>
          </p:nvPr>
        </p:nvSpPr>
        <p:spPr/>
        <p:txBody>
          <a:bodyPr/>
          <a:lstStyle/>
          <a:p>
            <a:r>
              <a:rPr lang="en-US" dirty="0"/>
              <a:t>A Great Evil</a:t>
            </a:r>
          </a:p>
        </p:txBody>
      </p:sp>
      <p:sp>
        <p:nvSpPr>
          <p:cNvPr id="3" name="Content Placeholder 2">
            <a:extLst>
              <a:ext uri="{FF2B5EF4-FFF2-40B4-BE49-F238E27FC236}">
                <a16:creationId xmlns:a16="http://schemas.microsoft.com/office/drawing/2014/main" id="{C9F86953-1F78-5469-4E57-F1830CC76DEB}"/>
              </a:ext>
            </a:extLst>
          </p:cNvPr>
          <p:cNvSpPr>
            <a:spLocks noGrp="1"/>
          </p:cNvSpPr>
          <p:nvPr>
            <p:ph idx="1"/>
          </p:nvPr>
        </p:nvSpPr>
        <p:spPr>
          <a:xfrm>
            <a:off x="246185" y="1747079"/>
            <a:ext cx="10819360" cy="4506010"/>
          </a:xfrm>
        </p:spPr>
        <p:txBody>
          <a:bodyPr>
            <a:normAutofit/>
          </a:bodyPr>
          <a:lstStyle/>
          <a:p>
            <a:r>
              <a:rPr lang="en-US" b="1" dirty="0">
                <a:effectLst>
                  <a:outerShdw blurRad="38100" dist="38100" dir="2700000" algn="tl">
                    <a:srgbClr val="000000">
                      <a:alpha val="43137"/>
                    </a:srgbClr>
                  </a:outerShdw>
                </a:effectLst>
              </a:rPr>
              <a:t>“The words of a gossiper are like dainty morsels, and they go down into the innermost parts of the body” (Proverbs 18:8). </a:t>
            </a:r>
          </a:p>
          <a:p>
            <a:pPr marL="688975"/>
            <a:r>
              <a:rPr lang="en-US" b="1" dirty="0">
                <a:effectLst>
                  <a:outerShdw blurRad="38100" dist="38100" dir="2700000" algn="tl">
                    <a:srgbClr val="000000">
                      <a:alpha val="43137"/>
                    </a:srgbClr>
                  </a:outerShdw>
                </a:effectLst>
              </a:rPr>
              <a:t>“Dainty morsels”</a:t>
            </a:r>
          </a:p>
          <a:p>
            <a:pPr marL="688975"/>
            <a:r>
              <a:rPr lang="en-US" b="1" dirty="0">
                <a:effectLst>
                  <a:outerShdw blurRad="38100" dist="38100" dir="2700000" algn="tl">
                    <a:srgbClr val="000000">
                      <a:alpha val="43137"/>
                    </a:srgbClr>
                  </a:outerShdw>
                </a:effectLst>
              </a:rPr>
              <a:t>“Innermost parts of the body”</a:t>
            </a:r>
          </a:p>
          <a:p>
            <a:r>
              <a:rPr lang="en-US" b="1" dirty="0">
                <a:effectLst>
                  <a:outerShdw blurRad="38100" dist="38100" dir="2700000" algn="tl">
                    <a:srgbClr val="000000">
                      <a:alpha val="43137"/>
                    </a:srgbClr>
                  </a:outerShdw>
                </a:effectLst>
              </a:rPr>
              <a:t>The word hisses</a:t>
            </a:r>
          </a:p>
        </p:txBody>
      </p:sp>
    </p:spTree>
    <p:extLst>
      <p:ext uri="{BB962C8B-B14F-4D97-AF65-F5344CB8AC3E}">
        <p14:creationId xmlns:p14="http://schemas.microsoft.com/office/powerpoint/2010/main" val="38151561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24FF4-362B-53D5-A1C8-41E2A6553A96}"/>
              </a:ext>
            </a:extLst>
          </p:cNvPr>
          <p:cNvSpPr>
            <a:spLocks noGrp="1"/>
          </p:cNvSpPr>
          <p:nvPr>
            <p:ph type="title"/>
          </p:nvPr>
        </p:nvSpPr>
        <p:spPr>
          <a:xfrm>
            <a:off x="838200" y="154110"/>
            <a:ext cx="10515600" cy="1281113"/>
          </a:xfrm>
        </p:spPr>
        <p:txBody>
          <a:bodyPr/>
          <a:lstStyle/>
          <a:p>
            <a:r>
              <a:rPr lang="en-US" dirty="0"/>
              <a:t>Etymology…</a:t>
            </a:r>
          </a:p>
        </p:txBody>
      </p:sp>
      <p:sp>
        <p:nvSpPr>
          <p:cNvPr id="3" name="Content Placeholder 2">
            <a:extLst>
              <a:ext uri="{FF2B5EF4-FFF2-40B4-BE49-F238E27FC236}">
                <a16:creationId xmlns:a16="http://schemas.microsoft.com/office/drawing/2014/main" id="{DB963170-F2F9-3282-5ED1-2591AE9707DE}"/>
              </a:ext>
            </a:extLst>
          </p:cNvPr>
          <p:cNvSpPr>
            <a:spLocks noGrp="1"/>
          </p:cNvSpPr>
          <p:nvPr>
            <p:ph idx="1"/>
          </p:nvPr>
        </p:nvSpPr>
        <p:spPr>
          <a:xfrm>
            <a:off x="838200" y="1266410"/>
            <a:ext cx="10515600" cy="4972612"/>
          </a:xfrm>
        </p:spPr>
        <p:txBody>
          <a:bodyPr>
            <a:normAutofit/>
          </a:bodyPr>
          <a:lstStyle/>
          <a:p>
            <a:r>
              <a:rPr lang="en-US" b="1" dirty="0">
                <a:effectLst>
                  <a:outerShdw blurRad="38100" dist="38100" dir="2700000" algn="tl">
                    <a:srgbClr val="000000">
                      <a:alpha val="43137"/>
                    </a:srgbClr>
                  </a:outerShdw>
                </a:effectLst>
              </a:rPr>
              <a:t>Old English word “</a:t>
            </a:r>
            <a:r>
              <a:rPr lang="en-US" b="1" dirty="0" err="1">
                <a:effectLst>
                  <a:outerShdw blurRad="38100" dist="38100" dir="2700000" algn="tl">
                    <a:srgbClr val="000000">
                      <a:alpha val="43137"/>
                    </a:srgbClr>
                  </a:outerShdw>
                </a:effectLst>
              </a:rPr>
              <a:t>godsibb</a:t>
            </a:r>
            <a:r>
              <a:rPr lang="en-US" b="1" dirty="0">
                <a:effectLst>
                  <a:outerShdw blurRad="38100" dist="38100" dir="2700000" algn="tl">
                    <a:srgbClr val="000000">
                      <a:alpha val="43137"/>
                    </a:srgbClr>
                  </a:outerShdw>
                </a:effectLst>
              </a:rPr>
              <a:t>”</a:t>
            </a:r>
          </a:p>
          <a:p>
            <a:r>
              <a:rPr lang="en-US" b="1" dirty="0">
                <a:effectLst>
                  <a:outerShdw blurRad="38100" dist="38100" dir="2700000" algn="tl">
                    <a:srgbClr val="000000">
                      <a:alpha val="43137"/>
                    </a:srgbClr>
                  </a:outerShdw>
                </a:effectLst>
              </a:rPr>
              <a:t>Association of trusting confidence</a:t>
            </a:r>
          </a:p>
          <a:p>
            <a:r>
              <a:rPr lang="en-US" b="1" dirty="0">
                <a:effectLst>
                  <a:outerShdw blurRad="38100" dist="38100" dir="2700000" algn="tl">
                    <a:srgbClr val="000000">
                      <a:alpha val="43137"/>
                    </a:srgbClr>
                  </a:outerShdw>
                </a:effectLst>
              </a:rPr>
              <a:t>A familiar acquaintance, a friend, neighbor</a:t>
            </a:r>
          </a:p>
          <a:p>
            <a:r>
              <a:rPr lang="en-US" b="1" dirty="0">
                <a:effectLst>
                  <a:outerShdw blurRad="38100" dist="38100" dir="2700000" algn="tl">
                    <a:srgbClr val="000000">
                      <a:alpha val="43137"/>
                    </a:srgbClr>
                  </a:outerShdw>
                </a:effectLst>
              </a:rPr>
              <a:t>Women friends invited to attend a birth</a:t>
            </a:r>
          </a:p>
          <a:p>
            <a:r>
              <a:rPr lang="en-US" b="1" dirty="0">
                <a:effectLst>
                  <a:outerShdw blurRad="38100" dist="38100" dir="2700000" algn="tl">
                    <a:srgbClr val="000000">
                      <a:alpha val="43137"/>
                    </a:srgbClr>
                  </a:outerShdw>
                </a:effectLst>
              </a:rPr>
              <a:t>A close community association</a:t>
            </a:r>
          </a:p>
          <a:p>
            <a:r>
              <a:rPr lang="en-US" b="1" dirty="0">
                <a:effectLst>
                  <a:outerShdw blurRad="38100" dist="38100" dir="2700000" algn="tl">
                    <a:srgbClr val="000000">
                      <a:alpha val="43137"/>
                    </a:srgbClr>
                  </a:outerShdw>
                </a:effectLst>
              </a:rPr>
              <a:t>Later…“anyone engaging in familiar or idle talk” (1560s)</a:t>
            </a:r>
          </a:p>
        </p:txBody>
      </p:sp>
    </p:spTree>
    <p:extLst>
      <p:ext uri="{BB962C8B-B14F-4D97-AF65-F5344CB8AC3E}">
        <p14:creationId xmlns:p14="http://schemas.microsoft.com/office/powerpoint/2010/main" val="23329334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39BC-23A7-3A25-40B3-FFC69D6B8A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B4610E-899B-858F-5D3E-8BA41681C0B0}"/>
              </a:ext>
            </a:extLst>
          </p:cNvPr>
          <p:cNvSpPr>
            <a:spLocks noGrp="1"/>
          </p:cNvSpPr>
          <p:nvPr>
            <p:ph type="title"/>
          </p:nvPr>
        </p:nvSpPr>
        <p:spPr>
          <a:xfrm>
            <a:off x="838200" y="154110"/>
            <a:ext cx="10515600" cy="1281113"/>
          </a:xfrm>
        </p:spPr>
        <p:txBody>
          <a:bodyPr/>
          <a:lstStyle/>
          <a:p>
            <a:r>
              <a:rPr lang="en-US" dirty="0"/>
              <a:t>Etymology…</a:t>
            </a:r>
          </a:p>
        </p:txBody>
      </p:sp>
      <p:sp>
        <p:nvSpPr>
          <p:cNvPr id="3" name="Content Placeholder 2">
            <a:extLst>
              <a:ext uri="{FF2B5EF4-FFF2-40B4-BE49-F238E27FC236}">
                <a16:creationId xmlns:a16="http://schemas.microsoft.com/office/drawing/2014/main" id="{864A6836-09A7-CD4C-A015-9B4EB2B0397D}"/>
              </a:ext>
            </a:extLst>
          </p:cNvPr>
          <p:cNvSpPr>
            <a:spLocks noGrp="1"/>
          </p:cNvSpPr>
          <p:nvPr>
            <p:ph idx="1"/>
          </p:nvPr>
        </p:nvSpPr>
        <p:spPr>
          <a:xfrm>
            <a:off x="838200" y="1266410"/>
            <a:ext cx="10515600" cy="4972612"/>
          </a:xfrm>
        </p:spPr>
        <p:txBody>
          <a:bodyPr>
            <a:normAutofit/>
          </a:bodyPr>
          <a:lstStyle/>
          <a:p>
            <a:pPr>
              <a:lnSpc>
                <a:spcPct val="100000"/>
              </a:lnSpc>
              <a:spcAft>
                <a:spcPts val="600"/>
              </a:spcAft>
            </a:pPr>
            <a:r>
              <a:rPr lang="en-US" b="1" dirty="0">
                <a:effectLst>
                  <a:outerShdw blurRad="38100" dist="38100" dir="2700000" algn="tl">
                    <a:srgbClr val="000000">
                      <a:alpha val="43137"/>
                    </a:srgbClr>
                  </a:outerShdw>
                </a:effectLst>
              </a:rPr>
              <a:t>Any association with sincere trust was removed and all that remained was the action of disclosing intimate details of a person.</a:t>
            </a:r>
          </a:p>
          <a:p>
            <a:pPr>
              <a:lnSpc>
                <a:spcPct val="100000"/>
              </a:lnSpc>
              <a:spcAft>
                <a:spcPts val="600"/>
              </a:spcAft>
            </a:pPr>
            <a:r>
              <a:rPr lang="en-US" b="1" dirty="0">
                <a:effectLst>
                  <a:outerShdw blurRad="38100" dist="38100" dir="2700000" algn="tl">
                    <a:srgbClr val="000000">
                      <a:alpha val="43137"/>
                    </a:srgbClr>
                  </a:outerShdw>
                </a:effectLst>
              </a:rPr>
              <a:t>The word became a term to describe the vilest of betrayals.</a:t>
            </a:r>
          </a:p>
          <a:p>
            <a:pPr>
              <a:lnSpc>
                <a:spcPct val="100000"/>
              </a:lnSpc>
              <a:spcAft>
                <a:spcPts val="600"/>
              </a:spcAft>
            </a:pPr>
            <a:r>
              <a:rPr lang="en-US" b="1" dirty="0">
                <a:effectLst>
                  <a:outerShdw blurRad="38100" dist="38100" dir="2700000" algn="tl">
                    <a:srgbClr val="000000">
                      <a:alpha val="43137"/>
                    </a:srgbClr>
                  </a:outerShdw>
                </a:effectLst>
              </a:rPr>
              <a:t>The biblical terms describing this treachery was translated with “gossip.”</a:t>
            </a:r>
          </a:p>
        </p:txBody>
      </p:sp>
    </p:spTree>
    <p:extLst>
      <p:ext uri="{BB962C8B-B14F-4D97-AF65-F5344CB8AC3E}">
        <p14:creationId xmlns:p14="http://schemas.microsoft.com/office/powerpoint/2010/main" val="16458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838200" y="365125"/>
            <a:ext cx="10515600" cy="1281113"/>
          </a:xfrm>
        </p:spPr>
        <p:txBody>
          <a:bodyPr/>
          <a:lstStyle/>
          <a:p>
            <a:r>
              <a:rPr lang="en-US" dirty="0"/>
              <a:t>In the Greek…</a:t>
            </a: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189914" y="1927274"/>
            <a:ext cx="11037410" cy="2876843"/>
          </a:xfrm>
        </p:spPr>
        <p:txBody>
          <a:bodyPr>
            <a:noAutofit/>
          </a:bodyPr>
          <a:lstStyle/>
          <a:p>
            <a:pPr>
              <a:lnSpc>
                <a:spcPct val="120000"/>
              </a:lnSpc>
              <a:spcBef>
                <a:spcPts val="1200"/>
              </a:spcBef>
            </a:pPr>
            <a:r>
              <a:rPr lang="en-US" b="1" dirty="0" err="1">
                <a:effectLst>
                  <a:outerShdw blurRad="38100" dist="38100" dir="2700000" algn="tl">
                    <a:srgbClr val="000000">
                      <a:alpha val="43137"/>
                    </a:srgbClr>
                  </a:outerShdw>
                </a:effectLst>
              </a:rPr>
              <a:t>Δι</a:t>
            </a:r>
            <a:r>
              <a:rPr lang="en-US" b="1" dirty="0">
                <a:effectLst>
                  <a:outerShdw blurRad="38100" dist="38100" dir="2700000" algn="tl">
                    <a:srgbClr val="000000">
                      <a:alpha val="43137"/>
                    </a:srgbClr>
                  </a:outerShdw>
                </a:effectLst>
              </a:rPr>
              <a:t>αβόλους</a:t>
            </a:r>
            <a:r>
              <a:rPr lang="en-US" dirty="0">
                <a:effectLst>
                  <a:outerShdw blurRad="38100" dist="38100" dir="2700000" algn="tl">
                    <a:srgbClr val="000000">
                      <a:alpha val="43137"/>
                    </a:srgbClr>
                  </a:outerShdw>
                </a:effectLst>
              </a:rPr>
              <a:t> the root of the English word, “Devil”</a:t>
            </a:r>
          </a:p>
          <a:p>
            <a:r>
              <a:rPr lang="en-US" dirty="0">
                <a:effectLst>
                  <a:outerShdw blurRad="38100" dist="38100" dir="2700000" algn="tl">
                    <a:srgbClr val="000000">
                      <a:alpha val="43137"/>
                    </a:srgbClr>
                  </a:outerShdw>
                </a:effectLst>
              </a:rPr>
              <a:t>Secular Greek a “backbiter”</a:t>
            </a:r>
          </a:p>
        </p:txBody>
      </p:sp>
    </p:spTree>
    <p:extLst>
      <p:ext uri="{BB962C8B-B14F-4D97-AF65-F5344CB8AC3E}">
        <p14:creationId xmlns:p14="http://schemas.microsoft.com/office/powerpoint/2010/main" val="296235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326549-DAAB-5549-3304-FB454872E512}"/>
              </a:ext>
            </a:extLst>
          </p:cNvPr>
          <p:cNvSpPr>
            <a:spLocks noGrp="1"/>
          </p:cNvSpPr>
          <p:nvPr>
            <p:ph idx="1"/>
          </p:nvPr>
        </p:nvSpPr>
        <p:spPr>
          <a:xfrm>
            <a:off x="1019908" y="597877"/>
            <a:ext cx="10156874" cy="4058529"/>
          </a:xfrm>
        </p:spPr>
        <p:txBody>
          <a:bodyPr>
            <a:normAutofit/>
          </a:bodyPr>
          <a:lstStyle/>
          <a:p>
            <a:r>
              <a:rPr lang="en-US" sz="4800" b="1" dirty="0">
                <a:effectLst>
                  <a:outerShdw blurRad="38100" dist="38100" dir="2700000" algn="tl">
                    <a:srgbClr val="000000">
                      <a:alpha val="43137"/>
                    </a:srgbClr>
                  </a:outerShdw>
                </a:effectLst>
              </a:rPr>
              <a:t>Profiles</a:t>
            </a:r>
            <a:endParaRPr lang="en-US" dirty="0">
              <a:effectLst>
                <a:outerShdw blurRad="38100" dist="38100" dir="2700000" algn="tl">
                  <a:srgbClr val="000000">
                    <a:alpha val="43137"/>
                  </a:srgbClr>
                </a:outerShdw>
              </a:effectLst>
            </a:endParaRP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Busybody/Tattler (2 Thessalonians 3:11)</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Whisperer (Proverbs 11:13)</a:t>
            </a:r>
          </a:p>
          <a:p>
            <a:pPr marL="571500" indent="-571500" algn="l">
              <a:lnSpc>
                <a:spcPct val="12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Slanderer (Romans 1:30)</a:t>
            </a:r>
          </a:p>
        </p:txBody>
      </p:sp>
    </p:spTree>
    <p:extLst>
      <p:ext uri="{BB962C8B-B14F-4D97-AF65-F5344CB8AC3E}">
        <p14:creationId xmlns:p14="http://schemas.microsoft.com/office/powerpoint/2010/main" val="126054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D2AE72-F3B6-BDEF-1A97-FEAC815DD2E3}"/>
              </a:ext>
            </a:extLst>
          </p:cNvPr>
          <p:cNvSpPr>
            <a:spLocks noGrp="1"/>
          </p:cNvSpPr>
          <p:nvPr>
            <p:ph idx="1"/>
          </p:nvPr>
        </p:nvSpPr>
        <p:spPr>
          <a:xfrm>
            <a:off x="337625" y="1821766"/>
            <a:ext cx="11422966" cy="3321734"/>
          </a:xfrm>
        </p:spPr>
        <p:txBody>
          <a:bodyPr>
            <a:normAutofit/>
          </a:bodyPr>
          <a:lstStyle/>
          <a:p>
            <a:pPr marL="571500" indent="-571500" algn="l">
              <a:lnSpc>
                <a:spcPct val="100000"/>
              </a:lnSpc>
              <a:spcAft>
                <a:spcPts val="600"/>
              </a:spcAft>
              <a:buFont typeface="Wingdings" panose="05000000000000000000" pitchFamily="2" charset="2"/>
              <a:buChar char="Ø"/>
            </a:pPr>
            <a:r>
              <a:rPr lang="en-US" dirty="0">
                <a:effectLst>
                  <a:outerShdw blurRad="38100" dist="38100" dir="2700000" algn="tl">
                    <a:srgbClr val="000000">
                      <a:alpha val="43137"/>
                    </a:srgbClr>
                  </a:outerShdw>
                </a:effectLst>
              </a:rPr>
              <a:t>“Marking” those who are contrary to God’s commands is not the evil of gossip</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(Romans 16:17-18). </a:t>
            </a:r>
          </a:p>
          <a:p>
            <a:pPr marL="571500" indent="-571500" algn="l">
              <a:buFont typeface="Wingdings" panose="05000000000000000000" pitchFamily="2" charset="2"/>
              <a:buChar char="Ø"/>
            </a:pPr>
            <a:r>
              <a:rPr lang="en-US" dirty="0">
                <a:effectLst>
                  <a:outerShdw blurRad="38100" dist="38100" dir="2700000" algn="tl">
                    <a:srgbClr val="000000">
                      <a:alpha val="43137"/>
                    </a:srgbClr>
                  </a:outerShdw>
                </a:effectLst>
              </a:rPr>
              <a:t>Some attempt to use the Bible’s warnings of gossip to evade the Bible’s requirements of exclusivity.</a:t>
            </a:r>
          </a:p>
        </p:txBody>
      </p:sp>
    </p:spTree>
    <p:extLst>
      <p:ext uri="{BB962C8B-B14F-4D97-AF65-F5344CB8AC3E}">
        <p14:creationId xmlns:p14="http://schemas.microsoft.com/office/powerpoint/2010/main" val="17855750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FDD50-3496-0FD4-05DC-B7E88A237ED9}"/>
              </a:ext>
            </a:extLst>
          </p:cNvPr>
          <p:cNvSpPr>
            <a:spLocks noGrp="1"/>
          </p:cNvSpPr>
          <p:nvPr>
            <p:ph type="title"/>
          </p:nvPr>
        </p:nvSpPr>
        <p:spPr>
          <a:xfrm>
            <a:off x="443132" y="365125"/>
            <a:ext cx="10910668" cy="1281113"/>
          </a:xfrm>
        </p:spPr>
        <p:txBody>
          <a:bodyPr>
            <a:normAutofit/>
          </a:bodyPr>
          <a:lstStyle/>
          <a:p>
            <a:r>
              <a:rPr lang="en-US" b="1" dirty="0">
                <a:effectLst>
                  <a:outerShdw blurRad="38100" dist="38100" dir="2700000" algn="tl">
                    <a:srgbClr val="000000">
                      <a:alpha val="43137"/>
                    </a:srgbClr>
                  </a:outerShdw>
                </a:effectLst>
              </a:rPr>
              <a:t>The Rapidity of Gossip’s Grapevine</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890C9D3-0427-317A-E398-6E8156EA2A21}"/>
              </a:ext>
            </a:extLst>
          </p:cNvPr>
          <p:cNvSpPr>
            <a:spLocks noGrp="1"/>
          </p:cNvSpPr>
          <p:nvPr>
            <p:ph idx="1"/>
          </p:nvPr>
        </p:nvSpPr>
        <p:spPr>
          <a:xfrm>
            <a:off x="838200" y="1915889"/>
            <a:ext cx="10389124" cy="4289195"/>
          </a:xfrm>
        </p:spPr>
        <p:txBody>
          <a:bodyPr>
            <a:noAutofit/>
          </a:bodyPr>
          <a:lstStyle/>
          <a:p>
            <a:r>
              <a:rPr lang="en-US" dirty="0">
                <a:effectLst>
                  <a:outerShdw blurRad="38100" dist="38100" dir="2700000" algn="tl">
                    <a:srgbClr val="000000">
                      <a:alpha val="43137"/>
                    </a:srgbClr>
                  </a:outerShdw>
                </a:effectLst>
              </a:rPr>
              <a:t>The Grapevine Gossip grows faster than any other form of human communication.</a:t>
            </a:r>
          </a:p>
          <a:p>
            <a:r>
              <a:rPr lang="en-US" dirty="0">
                <a:effectLst>
                  <a:outerShdw blurRad="38100" dist="38100" dir="2700000" algn="tl">
                    <a:srgbClr val="000000">
                      <a:alpha val="43137"/>
                    </a:srgbClr>
                  </a:outerShdw>
                </a:effectLst>
              </a:rPr>
              <a:t>Gossip travels at the speed of light—especially with today’s social media! “Influencers”</a:t>
            </a:r>
          </a:p>
          <a:p>
            <a:r>
              <a:rPr lang="en-US" dirty="0">
                <a:effectLst>
                  <a:outerShdw blurRad="38100" dist="38100" dir="2700000" algn="tl">
                    <a:srgbClr val="000000">
                      <a:alpha val="43137"/>
                    </a:srgbClr>
                  </a:outerShdw>
                </a:effectLst>
              </a:rPr>
              <a:t>If you want news to spread, find the leading gossip</a:t>
            </a:r>
          </a:p>
        </p:txBody>
      </p:sp>
    </p:spTree>
    <p:extLst>
      <p:ext uri="{BB962C8B-B14F-4D97-AF65-F5344CB8AC3E}">
        <p14:creationId xmlns:p14="http://schemas.microsoft.com/office/powerpoint/2010/main" val="39645037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688</Words>
  <Application>Microsoft Office PowerPoint</Application>
  <PresentationFormat>Widescreen</PresentationFormat>
  <Paragraphs>85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 Display</vt:lpstr>
      <vt:lpstr>Calibri</vt:lpstr>
      <vt:lpstr>Wingdings</vt:lpstr>
      <vt:lpstr>Baloo Bhai</vt:lpstr>
      <vt:lpstr>Arial</vt:lpstr>
      <vt:lpstr>Office Theme</vt:lpstr>
      <vt:lpstr>Lesson 4: The Gossip Grapevine</vt:lpstr>
      <vt:lpstr>PowerPoint Presentation</vt:lpstr>
      <vt:lpstr>A Great Evil</vt:lpstr>
      <vt:lpstr>Etymology…</vt:lpstr>
      <vt:lpstr>Etymology…</vt:lpstr>
      <vt:lpstr>In the Greek…</vt:lpstr>
      <vt:lpstr>PowerPoint Presentation</vt:lpstr>
      <vt:lpstr>PowerPoint Presentation</vt:lpstr>
      <vt:lpstr>The Rapidity of Gossip’s Grapevine</vt:lpstr>
      <vt:lpstr>Why is Gossip so rapid?</vt:lpstr>
      <vt:lpstr>Social Media Emotions …</vt:lpstr>
      <vt:lpstr>PowerPoint Presentation</vt:lpstr>
      <vt:lpstr>Irreparable Damage (Romans 1:28-32) </vt:lpstr>
      <vt:lpstr>The Diabolical Motivation</vt:lpstr>
      <vt:lpstr>Gossip’s motivations …</vt:lpstr>
      <vt:lpstr>Diotrephes:</vt:lpstr>
      <vt:lpstr>The Gossip is…</vt:lpstr>
      <vt:lpstr>PowerPoint Presentation</vt:lpstr>
      <vt:lpstr>The Gossip is…</vt:lpstr>
      <vt:lpstr>PowerPoint Presentation</vt:lpstr>
      <vt:lpstr>Pruning the Grapevine</vt:lpstr>
      <vt:lpstr>A behavioral study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Kachelman Jr.</dc:creator>
  <cp:lastModifiedBy>John Kachelman Jr.</cp:lastModifiedBy>
  <cp:revision>41</cp:revision>
  <dcterms:created xsi:type="dcterms:W3CDTF">2025-05-30T21:28:37Z</dcterms:created>
  <dcterms:modified xsi:type="dcterms:W3CDTF">2025-06-21T12:43:03Z</dcterms:modified>
</cp:coreProperties>
</file>