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91" r:id="rId4"/>
    <p:sldId id="275" r:id="rId5"/>
    <p:sldId id="276" r:id="rId6"/>
    <p:sldId id="259" r:id="rId7"/>
    <p:sldId id="290" r:id="rId8"/>
    <p:sldId id="296" r:id="rId9"/>
    <p:sldId id="272" r:id="rId10"/>
    <p:sldId id="261" r:id="rId11"/>
    <p:sldId id="260" r:id="rId12"/>
    <p:sldId id="277" r:id="rId13"/>
    <p:sldId id="292" r:id="rId14"/>
    <p:sldId id="279" r:id="rId15"/>
    <p:sldId id="293" r:id="rId16"/>
    <p:sldId id="278" r:id="rId17"/>
    <p:sldId id="294" r:id="rId18"/>
    <p:sldId id="262" r:id="rId19"/>
    <p:sldId id="295" r:id="rId20"/>
    <p:sldId id="273" r:id="rId21"/>
    <p:sldId id="263" r:id="rId22"/>
    <p:sldId id="268" r:id="rId23"/>
  </p:sldIdLst>
  <p:sldSz cx="12192000" cy="6858000"/>
  <p:notesSz cx="6858000" cy="9144000"/>
  <p:embeddedFontLst>
    <p:embeddedFont>
      <p:font typeface="Baloo Bhai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872B5-FFCF-8199-4A7D-DEE1E3567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841" y="5759776"/>
            <a:ext cx="10498317" cy="908165"/>
          </a:xfrm>
          <a:effectLst>
            <a:outerShdw blurRad="50800" dist="38100" dir="2700000" algn="tl" rotWithShape="0">
              <a:prstClr val="black">
                <a:alpha val="9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Baloo Bhai" panose="03080902040302020200" pitchFamily="66" charset="0"/>
                <a:cs typeface="Baloo Bhai" panose="030809020403020202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142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02A-C8E3-134E-4785-25F5AD3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1E301-47A3-986D-A5B5-7DE297998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0F978-3AC7-8E32-121D-5D308EF8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10F4-D74C-683F-304A-71523991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0258-D30A-93D9-2A65-BAE26F3C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1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CC1D-CFAF-4C54-B9F9-F8004CB3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EA05-5754-1DE3-ED2B-A6C77CC4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0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3BB4-0B37-8075-FBAB-0BF8D151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1275" y="1825625"/>
            <a:ext cx="5181600" cy="3984625"/>
          </a:xfrm>
          <a:effectLst/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092AD-1AE8-9417-DAF4-0BD6B312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0975-2022-99AA-CB0D-8F3372A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D7866-A303-32F5-58B0-A440C43B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227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2DE2-3D27-F60C-A2AA-4EFBBEBC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E43E4-FA5C-F204-97F2-8F086F1FF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E4804-3ACA-4795-6F01-80F8F11EC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557C3-93E8-3B4F-AF84-EAC64AF90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6360D-0FC5-5202-64C8-2392BA65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59E25-0D35-56D8-7873-914CC1B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5B752-1974-2482-78CA-E09E8C29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C56AF-6941-CB79-0152-0CF0105F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65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AFB-8936-DF45-39A9-A3B244FD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B1D8-1EFB-80C1-0EEF-1FE674DC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58F8-A980-D29E-B3C3-F0CA2179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74CBD-947F-4D69-86E9-E5AA8C3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650AB-8886-2868-46DF-4BDF44D29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52770-1174-1AF8-1F29-1E4BAD1C3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8233-DA3E-A89C-BDCB-62F1A668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2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542A-B12D-7AF8-039A-5EBB5076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61ADE-73B7-CDAE-4F65-CED55792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2B3CD-9E6E-B150-5B78-DF9B412F1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0B847-73E4-D4C3-4D60-0C674EC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7024-1734-456D-4414-3949550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BEEA4-E89F-B53B-5D6C-7E228B97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5365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CC95-F53B-32DB-B52C-6657D0A0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03942-C153-3626-40BD-4AAEA9A1D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AA3D-7839-E6DD-6F7D-A58E900E7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744F1-853A-26E8-660D-6B987363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A7DC-7BFE-ADAB-84A2-50A0BBD8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A7F38-EA47-F1C9-0B43-C56D38CB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389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C637-E4B4-DA79-A515-7720C04A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521C9-783B-6F93-9A60-CFC23E7C5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86AEA-3F35-DAC8-37F6-19AFAC52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64008-90E2-427E-5285-5758B54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472B-AACB-36F1-5FDC-0BC059FF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337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DA7B7F-3DBC-F28E-673C-69AEC85A7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0539F-DABC-0572-5C15-E3A535194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CE40-86E2-703C-6DAC-23475132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81BD1-1089-4E49-91C5-9DBAC5F82533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B4392-32FD-B7B0-CA97-671FC28D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A6348-F860-F132-F573-772F5A56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24B3-3821-457A-8ACC-3D8F8A39A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7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 anchor="ctr" anchorCtr="0"/>
          <a:lstStyle>
            <a:lvl1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9374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E9C018-8135-538B-3CBB-11C79260B80E}"/>
              </a:ext>
            </a:extLst>
          </p:cNvPr>
          <p:cNvSpPr/>
          <p:nvPr userDrawn="1"/>
        </p:nvSpPr>
        <p:spPr>
          <a:xfrm>
            <a:off x="-1" y="1753386"/>
            <a:ext cx="11434713" cy="461913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A3ECA-683A-8214-2995-CF13D6B4246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788"/>
            <a:ext cx="10389124" cy="4289195"/>
          </a:xfrm>
          <a:effectLst/>
        </p:spPr>
        <p:txBody>
          <a:bodyPr anchor="ctr" anchorCtr="0"/>
          <a:lstStyle>
            <a:lvl1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8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8550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5B82F-5AD3-6B29-75F2-864E74BF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9092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222542-DB04-12F0-8C1D-4271EE59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324099"/>
            <a:ext cx="8804635" cy="3280569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490E8C-AFEF-1435-76C5-7A0A06DB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81" y="1256506"/>
            <a:ext cx="8804635" cy="867569"/>
          </a:xfrm>
          <a:effectLst/>
        </p:spPr>
        <p:txBody>
          <a:bodyPr/>
          <a:lstStyle>
            <a:lvl1pPr algn="ctr"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545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Lef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3342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order_Right_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130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3219450"/>
            <a:ext cx="8804635" cy="19240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6F889-374F-6117-5C88-8001370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771525"/>
          </a:xfrm>
          <a:effectLst/>
        </p:spPr>
        <p:txBody>
          <a:bodyPr/>
          <a:lstStyle>
            <a:lvl1pPr algn="ctr"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56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ECA28-67F6-A1A9-05E2-490F2AB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2000250"/>
            <a:ext cx="8804635" cy="3143250"/>
          </a:xfrm>
          <a:effectLst/>
        </p:spPr>
        <p:txBody>
          <a:bodyPr anchor="ctr" anchorCtr="0"/>
          <a:lstStyle>
            <a:lvl1pPr marL="0" indent="0" algn="ctr">
              <a:buNone/>
              <a:defRPr>
                <a:effectLst>
                  <a:outerShdw blurRad="50800" dist="50800" dir="2700000" algn="tl" rotWithShape="0">
                    <a:prstClr val="black">
                      <a:alpha val="90000"/>
                    </a:prst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99775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E256DF-7645-B3F0-4C22-64333526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1E33-A2B3-7BF0-732F-65EA26B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32A50-C2B4-7D0C-2C91-E5B73EF07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E681BD1-1089-4E49-91C5-9DBAC5F82533}" type="datetimeFigureOut">
              <a:rPr lang="en-US" smtClean="0"/>
              <a:pPr/>
              <a:t>6/15/2025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5A37A-4F36-6DB3-8C5F-05DE8BD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B6C1F-6151-A9FB-3FDA-DB17C9D5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C424B3-3821-457A-8ACC-3D8F8A39A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1" r:id="rId6"/>
    <p:sldLayoutId id="2147483663" r:id="rId7"/>
    <p:sldLayoutId id="2147483662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Baloo Bhai" panose="03080902040302020200" pitchFamily="66" charset="0"/>
          <a:ea typeface="+mj-ea"/>
          <a:cs typeface="Baloo Bhai" panose="03080902040302020200" pitchFamily="66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50800" dir="2700000" algn="tl" rotWithShape="0">
              <a:prstClr val="black">
                <a:alpha val="90000"/>
              </a:prstClr>
            </a:outerShdw>
          </a:effectLst>
          <a:latin typeface="Aptos Display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CC64-DA47-4F9F-1E58-F5FD8D9ED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01" y="5457320"/>
            <a:ext cx="10498317" cy="908165"/>
          </a:xfrm>
        </p:spPr>
        <p:txBody>
          <a:bodyPr>
            <a:normAutofit/>
          </a:bodyPr>
          <a:lstStyle/>
          <a:p>
            <a:r>
              <a:rPr lang="en-US" dirty="0"/>
              <a:t>Lesson 3: The Heart Speaking Truth</a:t>
            </a:r>
          </a:p>
        </p:txBody>
      </p:sp>
    </p:spTree>
    <p:extLst>
      <p:ext uri="{BB962C8B-B14F-4D97-AF65-F5344CB8AC3E}">
        <p14:creationId xmlns:p14="http://schemas.microsoft.com/office/powerpoint/2010/main" val="1378140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E2F6C1-8FF3-9BA5-2BF0-A9C19798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57" y="1603716"/>
            <a:ext cx="10515600" cy="367870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crumbling civilization shuns truth: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“Truth is lacking (nowhere to be found), and one who turns aside from (shuns; repudiates; confronts) evil makes himself a prey (Isaiah 59:15).</a:t>
            </a:r>
          </a:p>
        </p:txBody>
      </p:sp>
    </p:spTree>
    <p:extLst>
      <p:ext uri="{BB962C8B-B14F-4D97-AF65-F5344CB8AC3E}">
        <p14:creationId xmlns:p14="http://schemas.microsoft.com/office/powerpoint/2010/main" val="4001688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9CF7D-0CC9-DF59-D00C-C7F6A4C68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1174652"/>
            <a:ext cx="10578904" cy="5198012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degenerate culture is now passed to our children and grandchildren.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being taught to “honor their word” even if it is going to cost them financially?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“truth-tellers” with integrity in their speech and life?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absolute truth be communicated so we emulate God and Christ in telling the truth?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84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6439-D282-2F6D-F6BA-CBEAC8C5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Verbal Truth…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839B-8C84-30F9-F8CD-AD468880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94" y="1540412"/>
            <a:ext cx="11401864" cy="488149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followers govern their communication (Matthew 5:33-37)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true—I PROMISE!”  “Pinkie promises,” “cross my heart and hope to die” or “I swear on …”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Lord’s Disciples do not need external guarantees of integrity.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play word games that in reality are truth games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85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0264-0AFF-CFDC-2F9F-B5E13777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Compromised Truth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317F-31CD-621F-3175-FB8A18A9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Satan’s native language—a deliberate lie (John 8:44)</a:t>
            </a:r>
          </a:p>
        </p:txBody>
      </p:sp>
    </p:spTree>
    <p:extLst>
      <p:ext uri="{BB962C8B-B14F-4D97-AF65-F5344CB8AC3E}">
        <p14:creationId xmlns:p14="http://schemas.microsoft.com/office/powerpoint/2010/main" val="1855645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DDF2-1819-20D6-90E9-3C2F09FD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Why do people lie?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9A82-673C-7948-791C-B1E9B7A58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Laziness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12:22, “Lying lips are an abomination to the Lord, but those who deal faithfully are His delight.”</a:t>
            </a:r>
          </a:p>
        </p:txBody>
      </p:sp>
    </p:spTree>
    <p:extLst>
      <p:ext uri="{BB962C8B-B14F-4D97-AF65-F5344CB8AC3E}">
        <p14:creationId xmlns:p14="http://schemas.microsoft.com/office/powerpoint/2010/main" val="3370871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AB39D-D58F-092B-AF56-1FE1D4C5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F548-C599-E188-BAE7-9B4F7F8B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Compromised Truth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F1A25-0340-6717-3A13-255BA62D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Satan’s native language—a deliberate lie (John 8:44)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Second, the “white” lie (Genesis 12:13)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Third, empty promises (2 Corinthians 1:17)</a:t>
            </a:r>
          </a:p>
          <a:p>
            <a:pPr marL="45720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are not devious, just undependable—they are untruthful!</a:t>
            </a:r>
          </a:p>
        </p:txBody>
      </p:sp>
    </p:spTree>
    <p:extLst>
      <p:ext uri="{BB962C8B-B14F-4D97-AF65-F5344CB8AC3E}">
        <p14:creationId xmlns:p14="http://schemas.microsoft.com/office/powerpoint/2010/main" val="318637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4E4533-812F-00E1-D40D-E00144EC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47" y="1690290"/>
            <a:ext cx="10536701" cy="397412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Greek term translated “careless” is from </a:t>
            </a:r>
            <a:r>
              <a:rPr lang="en-US" u="sng" dirty="0" err="1">
                <a:effectLst/>
              </a:rPr>
              <a:t>ἀργός</a:t>
            </a:r>
            <a:r>
              <a:rPr lang="en-US" dirty="0">
                <a:effectLst/>
              </a:rPr>
              <a:t> and communicates a very blunt, harsh reality.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One whose words do “not work” will be held in divine contempt at the Judgment!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3A3B1-9FBE-FE6B-BEC6-CFAFB593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12:36-37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703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EF034-85C4-ABB8-0583-284CB019E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71A1-7A61-CB5D-ED7B-137BEF93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4"/>
            <a:ext cx="10515600" cy="1281113"/>
          </a:xfrm>
        </p:spPr>
        <p:txBody>
          <a:bodyPr/>
          <a:lstStyle/>
          <a:p>
            <a:r>
              <a:rPr lang="en-US" dirty="0"/>
              <a:t>A Compromised Truth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109F7-21BA-1693-A7D2-B47CD9F29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126"/>
            <a:ext cx="10515600" cy="536682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First, Satan’s native language—a deliberate lie (John 8:44)</a:t>
            </a:r>
          </a:p>
          <a:p>
            <a:r>
              <a:rPr lang="en-US" dirty="0">
                <a:effectLst/>
              </a:rPr>
              <a:t>Second, the “white” lie (Genesis 12:13)</a:t>
            </a:r>
          </a:p>
          <a:p>
            <a:r>
              <a:rPr lang="en-US" dirty="0">
                <a:effectLst/>
              </a:rPr>
              <a:t>Third, empty promises (2 Corinthians 1:17)</a:t>
            </a:r>
          </a:p>
          <a:p>
            <a:pPr marL="231775" indent="-231775"/>
            <a:r>
              <a:rPr lang="en-US" dirty="0">
                <a:effectLst/>
              </a:rPr>
              <a:t>Fourth, flattery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(Psalm 12:3; Jeremiah 6:14; Proverbs 29:5)</a:t>
            </a:r>
          </a:p>
        </p:txBody>
      </p:sp>
    </p:spTree>
    <p:extLst>
      <p:ext uri="{BB962C8B-B14F-4D97-AF65-F5344CB8AC3E}">
        <p14:creationId xmlns:p14="http://schemas.microsoft.com/office/powerpoint/2010/main" val="1646698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018B-1C95-7784-42CA-1FEA9CA32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265" y="907366"/>
            <a:ext cx="10283483" cy="5007659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Avoiding flattery</a:t>
            </a:r>
            <a:endParaRPr lang="en-US" sz="4800" dirty="0">
              <a:effectLst/>
            </a:endParaRPr>
          </a:p>
          <a:p>
            <a:r>
              <a:rPr lang="en-US" dirty="0">
                <a:effectLst/>
              </a:rPr>
              <a:t>1 Thessalonians 2:4-5</a:t>
            </a:r>
          </a:p>
          <a:p>
            <a:r>
              <a:rPr lang="en-US" dirty="0">
                <a:effectLst/>
              </a:rPr>
              <a:t>Galatians 4:16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43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260BB-F1E3-744C-22F6-25542DA1D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B910-AAD3-EA61-9128-BCF954B2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4"/>
            <a:ext cx="10515600" cy="1281113"/>
          </a:xfrm>
        </p:spPr>
        <p:txBody>
          <a:bodyPr/>
          <a:lstStyle/>
          <a:p>
            <a:r>
              <a:rPr lang="en-US" dirty="0"/>
              <a:t>A Compromised Truth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49D3-4CA7-5563-F21E-A66A0F30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126"/>
            <a:ext cx="10515600" cy="5366825"/>
          </a:xfrm>
        </p:spPr>
        <p:txBody>
          <a:bodyPr>
            <a:normAutofit/>
          </a:bodyPr>
          <a:lstStyle/>
          <a:p>
            <a:r>
              <a:rPr lang="en-US" u="sng" dirty="0">
                <a:effectLst/>
              </a:rPr>
              <a:t>First</a:t>
            </a:r>
            <a:r>
              <a:rPr lang="en-US" dirty="0">
                <a:effectLst/>
              </a:rPr>
              <a:t>, Satan’s native language—a deliberate lie (John 8:44)</a:t>
            </a:r>
          </a:p>
          <a:p>
            <a:r>
              <a:rPr lang="en-US" u="sng" dirty="0">
                <a:effectLst/>
              </a:rPr>
              <a:t>Second</a:t>
            </a:r>
            <a:r>
              <a:rPr lang="en-US" dirty="0">
                <a:effectLst/>
              </a:rPr>
              <a:t>, the “white” lie (Genesis 12:13)</a:t>
            </a:r>
          </a:p>
          <a:p>
            <a:r>
              <a:rPr lang="en-US" u="sng" dirty="0">
                <a:effectLst/>
              </a:rPr>
              <a:t>Third</a:t>
            </a:r>
            <a:r>
              <a:rPr lang="en-US" dirty="0">
                <a:effectLst/>
              </a:rPr>
              <a:t>, empty promises (2 Corinthians 1:17)</a:t>
            </a:r>
          </a:p>
          <a:p>
            <a:pPr marL="231775" indent="-231775"/>
            <a:r>
              <a:rPr lang="en-US" u="sng" dirty="0">
                <a:effectLst/>
              </a:rPr>
              <a:t>Fourth</a:t>
            </a:r>
            <a:r>
              <a:rPr lang="en-US" dirty="0">
                <a:effectLst/>
              </a:rPr>
              <a:t>, flattery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(Psalm 12:3; Jeremiah 6:14; Proverbs 29:5)</a:t>
            </a:r>
          </a:p>
          <a:p>
            <a:pPr marL="231775" indent="-231775"/>
            <a:r>
              <a:rPr lang="en-US" u="sng" dirty="0">
                <a:effectLst/>
              </a:rPr>
              <a:t>Fifth</a:t>
            </a:r>
            <a:r>
              <a:rPr lang="en-US" dirty="0">
                <a:effectLst/>
              </a:rPr>
              <a:t>, honesty in combat boots (Ephesians 4:15, 25)</a:t>
            </a:r>
          </a:p>
        </p:txBody>
      </p:sp>
    </p:spTree>
    <p:extLst>
      <p:ext uri="{BB962C8B-B14F-4D97-AF65-F5344CB8AC3E}">
        <p14:creationId xmlns:p14="http://schemas.microsoft.com/office/powerpoint/2010/main" val="112808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A9CC-9222-D3E2-01FB-40887A77C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82" y="1253331"/>
            <a:ext cx="8804635" cy="4351338"/>
          </a:xfrm>
        </p:spPr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 is truth?” </a:t>
            </a:r>
          </a:p>
          <a:p>
            <a:pPr algn="r"/>
            <a:r>
              <a:rPr lang="en-US" sz="2800" dirty="0">
                <a:latin typeface="Baloo Bhai" panose="03080902040302020200" pitchFamily="66" charset="0"/>
                <a:cs typeface="Baloo Bhai" panose="03080902040302020200" pitchFamily="66" charset="0"/>
              </a:rPr>
              <a:t>John 18:38</a:t>
            </a:r>
          </a:p>
        </p:txBody>
      </p:sp>
    </p:spTree>
    <p:extLst>
      <p:ext uri="{BB962C8B-B14F-4D97-AF65-F5344CB8AC3E}">
        <p14:creationId xmlns:p14="http://schemas.microsoft.com/office/powerpoint/2010/main" val="4267033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97248-58F4-3AF4-B1A6-9BE3565D0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56" y="1835833"/>
            <a:ext cx="10473397" cy="35169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truth must be communicated with love that is accented with “kindness.”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must be dealt with in harsh terms because they refuse to follow God, repudiate biblical doctrine, and live as blasphemers!</a:t>
            </a:r>
          </a:p>
        </p:txBody>
      </p:sp>
    </p:spTree>
    <p:extLst>
      <p:ext uri="{BB962C8B-B14F-4D97-AF65-F5344CB8AC3E}">
        <p14:creationId xmlns:p14="http://schemas.microsoft.com/office/powerpoint/2010/main" val="42953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88D6C-2A9C-EF3D-0813-D753DA76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22" y="1456006"/>
            <a:ext cx="10705513" cy="489555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motives in speaking “truth”?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(Romans 12:10; Philippians 2:3)</a:t>
            </a:r>
          </a:p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established the correctness of the “truth” you speak?</a:t>
            </a:r>
          </a:p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your mind twisted “truth”?</a:t>
            </a:r>
          </a:p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presenting “truth” from genuine love?</a:t>
            </a:r>
          </a:p>
          <a:p>
            <a:pPr algn="l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need to verbalize “truth” at this time?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(Proverbs 17:27)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3080902040302020200" pitchFamily="66" charset="0"/>
              <a:cs typeface="Baloo Bhai" panose="03080902040302020200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2C01B-4D41-E012-7530-29B3446B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19" y="714900"/>
            <a:ext cx="8804635" cy="867569"/>
          </a:xfrm>
        </p:spPr>
        <p:txBody>
          <a:bodyPr/>
          <a:lstStyle/>
          <a:p>
            <a:r>
              <a:rPr lang="en-US" dirty="0">
                <a:effectLst/>
              </a:rPr>
              <a:t>Some Concluding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8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22826-AD04-8331-A1FC-62C8868CC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050" y="1098586"/>
            <a:ext cx="9886952" cy="36562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i="1" dirty="0">
                <a:effectLst/>
              </a:rPr>
              <a:t>“Speaking the truth in love, we will grow up into all things unto Him who is the Head, that is Christ” (Ephesians 4:15).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oo Bhai" panose="03080902040302020200" pitchFamily="66" charset="0"/>
              <a:cs typeface="Baloo Bhai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5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FFFF-04C6-1F88-A61D-13FE24E5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7CA13-7439-3505-330D-95E660D4F6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Constantly attacked</a:t>
            </a:r>
          </a:p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“Gaslighting”</a:t>
            </a:r>
          </a:p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734C-526F-2104-602F-1E93A1BFC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Contorted</a:t>
            </a:r>
          </a:p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Deftly crafted</a:t>
            </a:r>
          </a:p>
          <a:p>
            <a:pPr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Compromised</a:t>
            </a:r>
          </a:p>
        </p:txBody>
      </p:sp>
    </p:spTree>
    <p:extLst>
      <p:ext uri="{BB962C8B-B14F-4D97-AF65-F5344CB8AC3E}">
        <p14:creationId xmlns:p14="http://schemas.microsoft.com/office/powerpoint/2010/main" val="3982442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E5D5-1194-6C9E-70D6-45AD6615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59:14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6953-1F78-5469-4E57-F1830CC7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747079"/>
            <a:ext cx="10819360" cy="45060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“Justice is turned back, and righteousness stands far away; for truth has stumbled in the street, and uprightness cannot enter.”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study found that most people tell as many as FIFTY lies a day!</a:t>
            </a:r>
          </a:p>
        </p:txBody>
      </p:sp>
    </p:spTree>
    <p:extLst>
      <p:ext uri="{BB962C8B-B14F-4D97-AF65-F5344CB8AC3E}">
        <p14:creationId xmlns:p14="http://schemas.microsoft.com/office/powerpoint/2010/main" val="3815156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4FF4-362B-53D5-A1C8-41E2A655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by the Divine…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3170-F2F9-3282-5ED1-2591AE970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237"/>
            <a:ext cx="10515600" cy="497261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was truth in the flesh (John 7:46)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 lived truth (John 14:6)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always communicated with truth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(Psalm 19:9)</a:t>
            </a: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God is always true and if His Son was truth incarnate, THEN those professing devotion must communicate with absolute truth!</a:t>
            </a:r>
          </a:p>
        </p:txBody>
      </p:sp>
    </p:spTree>
    <p:extLst>
      <p:ext uri="{BB962C8B-B14F-4D97-AF65-F5344CB8AC3E}">
        <p14:creationId xmlns:p14="http://schemas.microsoft.com/office/powerpoint/2010/main" val="2332933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</p:spPr>
        <p:txBody>
          <a:bodyPr/>
          <a:lstStyle/>
          <a:p>
            <a:r>
              <a:rPr lang="en-US" dirty="0"/>
              <a:t>Trust MIS-Communicated…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4" y="1927274"/>
            <a:ext cx="11037410" cy="4256709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“covers up” lies by a pretended truth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Truth is under attack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is being “covered up” by AI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lawyer filed documents citing 45 cases, half did not exist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lawyer submitted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arguments based on five fictional precedents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352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326549-DAAB-5549-3304-FB454872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597877"/>
            <a:ext cx="10156874" cy="549343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“Potemkin villages”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Empress Catherine regarding the prosperity of Russia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Painted large boards to present a near-perfect illusion</a:t>
            </a:r>
          </a:p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“[But these]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facades no longer speak the truth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They are not what is painted on them, they never were and never will be.”</a:t>
            </a:r>
          </a:p>
        </p:txBody>
      </p:sp>
    </p:spTree>
    <p:extLst>
      <p:ext uri="{BB962C8B-B14F-4D97-AF65-F5344CB8AC3E}">
        <p14:creationId xmlns:p14="http://schemas.microsoft.com/office/powerpoint/2010/main" val="126054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875F-CEB7-6AC6-276E-10EB85979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C0BA1E-ACA5-5CB1-362A-4947315B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563" y="203983"/>
            <a:ext cx="7802880" cy="175142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“Potemkin villages”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56251-B2A0-C46A-5974-544E09779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t="19308" r="12306"/>
          <a:stretch>
            <a:fillRect/>
          </a:stretch>
        </p:blipFill>
        <p:spPr>
          <a:xfrm>
            <a:off x="679938" y="1364565"/>
            <a:ext cx="3981157" cy="2553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FE5999-3E7C-167C-3C18-27662F087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16" y="485334"/>
            <a:ext cx="3801788" cy="3045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BF3D7-2730-A036-E7D5-58F2D566B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t="9625" r="10677" b="14735"/>
          <a:stretch>
            <a:fillRect/>
          </a:stretch>
        </p:blipFill>
        <p:spPr>
          <a:xfrm>
            <a:off x="4496011" y="3453612"/>
            <a:ext cx="4190789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6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D50-3496-0FD4-05DC-B7E88A23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2" y="365125"/>
            <a:ext cx="10910668" cy="128111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Sad Tragedy</a:t>
            </a:r>
            <a:r>
              <a:rPr lang="en-US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9D3-0427-317A-E398-6E8156EA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889"/>
            <a:ext cx="10389124" cy="4289195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little trust in people being truthful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majority ask, “What is truth?”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Confidence for politicians, news media, and even churches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tragic historical cycle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503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817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Baloo Bhai</vt:lpstr>
      <vt:lpstr>Wingdings</vt:lpstr>
      <vt:lpstr>Arial</vt:lpstr>
      <vt:lpstr>Aptos Display</vt:lpstr>
      <vt:lpstr>Calibri</vt:lpstr>
      <vt:lpstr>Office Theme</vt:lpstr>
      <vt:lpstr>Lesson 3: The Heart Speaking Truth</vt:lpstr>
      <vt:lpstr>PowerPoint Presentation</vt:lpstr>
      <vt:lpstr>Truth is…</vt:lpstr>
      <vt:lpstr>Isaiah 59:14</vt:lpstr>
      <vt:lpstr>Truth by the Divine…</vt:lpstr>
      <vt:lpstr>Trust MIS-Communicated…</vt:lpstr>
      <vt:lpstr>PowerPoint Presentation</vt:lpstr>
      <vt:lpstr>PowerPoint Presentation</vt:lpstr>
      <vt:lpstr>A Sad Tragedy…</vt:lpstr>
      <vt:lpstr>The crumbling civilization shuns truth: “Truth is lacking (nowhere to be found), and one who turns aside from (shuns; repudiates; confronts) evil makes himself a prey (Isaiah 59:15).</vt:lpstr>
      <vt:lpstr>PowerPoint Presentation</vt:lpstr>
      <vt:lpstr>Verbal Truth…</vt:lpstr>
      <vt:lpstr>A Compromised Truth is…</vt:lpstr>
      <vt:lpstr>Why do people lie?</vt:lpstr>
      <vt:lpstr>A Compromised Truth is…</vt:lpstr>
      <vt:lpstr>Matthew 12:36-37</vt:lpstr>
      <vt:lpstr>A Compromised Truth is…</vt:lpstr>
      <vt:lpstr>PowerPoint Presentation</vt:lpstr>
      <vt:lpstr>A Compromised Truth is…</vt:lpstr>
      <vt:lpstr>PowerPoint Presentation</vt:lpstr>
      <vt:lpstr>Some Concluding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Kachelman Jr.</dc:creator>
  <cp:lastModifiedBy>John Kachelman Jr.</cp:lastModifiedBy>
  <cp:revision>31</cp:revision>
  <dcterms:created xsi:type="dcterms:W3CDTF">2025-05-30T21:28:37Z</dcterms:created>
  <dcterms:modified xsi:type="dcterms:W3CDTF">2025-06-15T10:55:11Z</dcterms:modified>
</cp:coreProperties>
</file>