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75" r:id="rId4"/>
    <p:sldId id="276" r:id="rId5"/>
    <p:sldId id="290" r:id="rId6"/>
    <p:sldId id="259" r:id="rId7"/>
    <p:sldId id="261" r:id="rId8"/>
    <p:sldId id="272" r:id="rId9"/>
    <p:sldId id="260" r:id="rId10"/>
    <p:sldId id="277" r:id="rId11"/>
    <p:sldId id="278" r:id="rId12"/>
    <p:sldId id="279" r:id="rId13"/>
    <p:sldId id="262" r:id="rId14"/>
    <p:sldId id="263" r:id="rId15"/>
    <p:sldId id="280" r:id="rId16"/>
    <p:sldId id="273" r:id="rId17"/>
    <p:sldId id="281" r:id="rId18"/>
    <p:sldId id="266" r:id="rId19"/>
    <p:sldId id="274" r:id="rId20"/>
    <p:sldId id="267" r:id="rId21"/>
    <p:sldId id="282" r:id="rId22"/>
    <p:sldId id="283" r:id="rId23"/>
    <p:sldId id="284" r:id="rId24"/>
    <p:sldId id="286" r:id="rId25"/>
    <p:sldId id="287" r:id="rId26"/>
    <p:sldId id="288" r:id="rId27"/>
    <p:sldId id="289" r:id="rId28"/>
    <p:sldId id="285" r:id="rId29"/>
    <p:sldId id="268" r:id="rId30"/>
  </p:sldIdLst>
  <p:sldSz cx="12192000" cy="6858000"/>
  <p:notesSz cx="6858000" cy="9144000"/>
  <p:embeddedFontLst>
    <p:embeddedFont>
      <p:font typeface="Baloo Bhai"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68" d="100"/>
          <a:sy n="68" d="100"/>
        </p:scale>
        <p:origin x="92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72B5-FFCF-8199-4A7D-DEE1E356784C}"/>
              </a:ext>
            </a:extLst>
          </p:cNvPr>
          <p:cNvSpPr>
            <a:spLocks noGrp="1"/>
          </p:cNvSpPr>
          <p:nvPr>
            <p:ph type="ctrTitle"/>
          </p:nvPr>
        </p:nvSpPr>
        <p:spPr>
          <a:xfrm>
            <a:off x="846841" y="5759776"/>
            <a:ext cx="10498317" cy="908165"/>
          </a:xfrm>
          <a:effectLst>
            <a:outerShdw blurRad="50800" dist="38100" dir="2700000" algn="tl" rotWithShape="0">
              <a:prstClr val="black">
                <a:alpha val="90000"/>
              </a:prstClr>
            </a:outerShdw>
          </a:effectLst>
        </p:spPr>
        <p:txBody>
          <a:bodyPr anchor="b">
            <a:normAutofit/>
          </a:bodyPr>
          <a:lstStyle>
            <a:lvl1pPr algn="ctr">
              <a:defRPr sz="4800">
                <a:solidFill>
                  <a:schemeClr val="bg1"/>
                </a:solidFill>
                <a:latin typeface="Baloo Bhai" panose="03080902040302020200" pitchFamily="66" charset="0"/>
                <a:cs typeface="Baloo Bhai" panose="03080902040302020200" pitchFamily="66" charset="0"/>
              </a:defRPr>
            </a:lvl1pPr>
          </a:lstStyle>
          <a:p>
            <a:r>
              <a:rPr lang="en-US" dirty="0"/>
              <a:t>Click to edit Master title style</a:t>
            </a:r>
          </a:p>
        </p:txBody>
      </p:sp>
    </p:spTree>
    <p:extLst>
      <p:ext uri="{BB962C8B-B14F-4D97-AF65-F5344CB8AC3E}">
        <p14:creationId xmlns:p14="http://schemas.microsoft.com/office/powerpoint/2010/main" val="351214208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E02A-C8E3-134E-4785-25F5AD30D288}"/>
              </a:ext>
            </a:extLst>
          </p:cNvPr>
          <p:cNvSpPr>
            <a:spLocks noGrp="1"/>
          </p:cNvSpPr>
          <p:nvPr>
            <p:ph type="title"/>
          </p:nvPr>
        </p:nvSpPr>
        <p:spPr>
          <a:xfrm>
            <a:off x="831850" y="1709738"/>
            <a:ext cx="10515600" cy="2852737"/>
          </a:xfrm>
          <a:effectLst/>
        </p:spPr>
        <p:txBody>
          <a:bodyPr anchor="b"/>
          <a:lstStyle>
            <a:lvl1pPr>
              <a:defRPr sz="6000">
                <a:effectLst>
                  <a:outerShdw blurRad="50800" dist="50800" dir="2700000" algn="tl" rotWithShape="0">
                    <a:prstClr val="black">
                      <a:alpha val="90000"/>
                    </a:prstClr>
                  </a:outerShdw>
                </a:effectLst>
              </a:defRPr>
            </a:lvl1pPr>
          </a:lstStyle>
          <a:p>
            <a:r>
              <a:rPr lang="en-US"/>
              <a:t>Click to edit Master title style</a:t>
            </a:r>
          </a:p>
        </p:txBody>
      </p:sp>
      <p:sp>
        <p:nvSpPr>
          <p:cNvPr id="3" name="Text Placeholder 2">
            <a:extLst>
              <a:ext uri="{FF2B5EF4-FFF2-40B4-BE49-F238E27FC236}">
                <a16:creationId xmlns:a16="http://schemas.microsoft.com/office/drawing/2014/main" id="{4961E301-47A3-986D-A5B5-7DE297998F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E0F978-3AC7-8E32-121D-5D308EF83EDF}"/>
              </a:ext>
            </a:extLst>
          </p:cNvPr>
          <p:cNvSpPr>
            <a:spLocks noGrp="1"/>
          </p:cNvSpPr>
          <p:nvPr>
            <p:ph type="dt" sz="half" idx="10"/>
          </p:nvPr>
        </p:nvSpPr>
        <p:spPr/>
        <p:txBody>
          <a:bodyPr/>
          <a:lstStyle/>
          <a:p>
            <a:fld id="{3E681BD1-1089-4E49-91C5-9DBAC5F82533}" type="datetimeFigureOut">
              <a:rPr lang="en-US" smtClean="0"/>
              <a:t>6/8/2025</a:t>
            </a:fld>
            <a:endParaRPr lang="en-US"/>
          </a:p>
        </p:txBody>
      </p:sp>
      <p:sp>
        <p:nvSpPr>
          <p:cNvPr id="5" name="Footer Placeholder 4">
            <a:extLst>
              <a:ext uri="{FF2B5EF4-FFF2-40B4-BE49-F238E27FC236}">
                <a16:creationId xmlns:a16="http://schemas.microsoft.com/office/drawing/2014/main" id="{FD7210F4-D74C-683F-304A-71523991E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B0258-D30A-93D9-2A65-BAE26F3C3653}"/>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70589191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CC1D-CFAF-4C54-B9F9-F8004CB32DC6}"/>
              </a:ext>
            </a:extLst>
          </p:cNvPr>
          <p:cNvSpPr>
            <a:spLocks noGrp="1"/>
          </p:cNvSpPr>
          <p:nvPr>
            <p:ph type="title"/>
          </p:nvPr>
        </p:nvSpPr>
        <p:spPr>
          <a:xfrm>
            <a:off x="838200" y="365126"/>
            <a:ext cx="10515600" cy="1016000"/>
          </a:xfrm>
          <a:effectLst/>
        </p:spPr>
        <p:txBody>
          <a:bodyPr/>
          <a:lstStyle>
            <a:lvl1pPr algn="ctr">
              <a:defRPr>
                <a:effectLst>
                  <a:outerShdw blurRad="50800" dist="50800" dir="2700000" algn="tl" rotWithShape="0">
                    <a:prstClr val="black">
                      <a:alpha val="9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52BFEA05-5754-1DE3-ED2B-A6C77CC428F6}"/>
              </a:ext>
            </a:extLst>
          </p:cNvPr>
          <p:cNvSpPr>
            <a:spLocks noGrp="1"/>
          </p:cNvSpPr>
          <p:nvPr>
            <p:ph sz="half" idx="1"/>
          </p:nvPr>
        </p:nvSpPr>
        <p:spPr>
          <a:xfrm>
            <a:off x="552450" y="1825625"/>
            <a:ext cx="5181600" cy="3984625"/>
          </a:xfrm>
          <a:effectLst/>
        </p:spPr>
        <p:txBody>
          <a:bodyPr>
            <a:normAutofit/>
          </a:bodyPr>
          <a:lstStyle>
            <a:lvl1pPr>
              <a:lnSpc>
                <a:spcPct val="100000"/>
              </a:lnSpc>
              <a:spcBef>
                <a:spcPts val="0"/>
              </a:spcBef>
              <a:spcAft>
                <a:spcPts val="1200"/>
              </a:spcAft>
              <a:defRPr sz="3600">
                <a:effectLst>
                  <a:outerShdw blurRad="50800" dist="50800" dir="2700000" algn="tl" rotWithShape="0">
                    <a:prstClr val="black">
                      <a:alpha val="90000"/>
                    </a:prstClr>
                  </a:outerShdw>
                </a:effectLst>
              </a:defRPr>
            </a:lvl1pPr>
            <a:lvl2pPr>
              <a:lnSpc>
                <a:spcPct val="100000"/>
              </a:lnSpc>
              <a:spcBef>
                <a:spcPts val="0"/>
              </a:spcBef>
              <a:spcAft>
                <a:spcPts val="1200"/>
              </a:spcAft>
              <a:defRPr sz="3200">
                <a:effectLst>
                  <a:outerShdw blurRad="50800" dist="50800" dir="2700000" algn="tl" rotWithShape="0">
                    <a:prstClr val="black">
                      <a:alpha val="90000"/>
                    </a:prstClr>
                  </a:outerShdw>
                </a:effectLst>
              </a:defRPr>
            </a:lvl2pPr>
            <a:lvl3pPr>
              <a:lnSpc>
                <a:spcPct val="100000"/>
              </a:lnSpc>
              <a:spcBef>
                <a:spcPts val="0"/>
              </a:spcBef>
              <a:spcAft>
                <a:spcPts val="1200"/>
              </a:spcAft>
              <a:defRPr sz="2800">
                <a:effectLst>
                  <a:outerShdw blurRad="50800" dist="50800" dir="2700000" algn="tl" rotWithShape="0">
                    <a:prstClr val="black">
                      <a:alpha val="90000"/>
                    </a:prstClr>
                  </a:outerShdw>
                </a:effectLst>
              </a:defRPr>
            </a:lvl3pPr>
            <a:lvl4pPr>
              <a:lnSpc>
                <a:spcPct val="100000"/>
              </a:lnSpc>
              <a:spcBef>
                <a:spcPts val="0"/>
              </a:spcBef>
              <a:spcAft>
                <a:spcPts val="1200"/>
              </a:spcAft>
              <a:defRPr sz="2400">
                <a:effectLst>
                  <a:outerShdw blurRad="50800" dist="50800" dir="2700000" algn="tl" rotWithShape="0">
                    <a:prstClr val="black">
                      <a:alpha val="90000"/>
                    </a:prstClr>
                  </a:outerShdw>
                </a:effectLst>
              </a:defRPr>
            </a:lvl4pPr>
            <a:lvl5pPr>
              <a:lnSpc>
                <a:spcPct val="100000"/>
              </a:lnSpc>
              <a:spcBef>
                <a:spcPts val="0"/>
              </a:spcBef>
              <a:spcAft>
                <a:spcPts val="1200"/>
              </a:spcAft>
              <a:defRPr sz="2400">
                <a:effectLst>
                  <a:outerShdw blurRad="50800" dist="50800" dir="2700000" algn="tl" rotWithShape="0">
                    <a:prstClr val="black">
                      <a:alpha val="9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9C23BB4-0B37-8075-FBAB-0BF8D151CAE7}"/>
              </a:ext>
            </a:extLst>
          </p:cNvPr>
          <p:cNvSpPr>
            <a:spLocks noGrp="1"/>
          </p:cNvSpPr>
          <p:nvPr>
            <p:ph sz="half" idx="2"/>
          </p:nvPr>
        </p:nvSpPr>
        <p:spPr>
          <a:xfrm>
            <a:off x="6391275" y="1825625"/>
            <a:ext cx="5181600" cy="3984625"/>
          </a:xfrm>
          <a:effectLst/>
        </p:spPr>
        <p:txBody>
          <a:bodyPr>
            <a:normAutofit/>
          </a:bodyPr>
          <a:lstStyle>
            <a:lvl1pPr>
              <a:lnSpc>
                <a:spcPct val="100000"/>
              </a:lnSpc>
              <a:spcBef>
                <a:spcPts val="0"/>
              </a:spcBef>
              <a:spcAft>
                <a:spcPts val="1200"/>
              </a:spcAft>
              <a:defRPr sz="3600">
                <a:effectLst>
                  <a:outerShdw blurRad="50800" dist="50800" dir="2700000" algn="tl" rotWithShape="0">
                    <a:prstClr val="black">
                      <a:alpha val="90000"/>
                    </a:prstClr>
                  </a:outerShdw>
                </a:effectLst>
              </a:defRPr>
            </a:lvl1pPr>
            <a:lvl2pPr>
              <a:lnSpc>
                <a:spcPct val="100000"/>
              </a:lnSpc>
              <a:spcBef>
                <a:spcPts val="0"/>
              </a:spcBef>
              <a:spcAft>
                <a:spcPts val="1200"/>
              </a:spcAft>
              <a:defRPr sz="3200">
                <a:effectLst>
                  <a:outerShdw blurRad="50800" dist="50800" dir="2700000" algn="tl" rotWithShape="0">
                    <a:prstClr val="black">
                      <a:alpha val="90000"/>
                    </a:prstClr>
                  </a:outerShdw>
                </a:effectLst>
              </a:defRPr>
            </a:lvl2pPr>
            <a:lvl3pPr>
              <a:lnSpc>
                <a:spcPct val="100000"/>
              </a:lnSpc>
              <a:spcBef>
                <a:spcPts val="0"/>
              </a:spcBef>
              <a:spcAft>
                <a:spcPts val="1200"/>
              </a:spcAft>
              <a:defRPr sz="2800">
                <a:effectLst>
                  <a:outerShdw blurRad="50800" dist="50800" dir="2700000" algn="tl" rotWithShape="0">
                    <a:prstClr val="black">
                      <a:alpha val="90000"/>
                    </a:prstClr>
                  </a:outerShdw>
                </a:effectLst>
              </a:defRPr>
            </a:lvl3pPr>
            <a:lvl4pPr>
              <a:lnSpc>
                <a:spcPct val="100000"/>
              </a:lnSpc>
              <a:spcBef>
                <a:spcPts val="0"/>
              </a:spcBef>
              <a:spcAft>
                <a:spcPts val="1200"/>
              </a:spcAft>
              <a:defRPr sz="2400">
                <a:effectLst>
                  <a:outerShdw blurRad="50800" dist="50800" dir="2700000" algn="tl" rotWithShape="0">
                    <a:prstClr val="black">
                      <a:alpha val="90000"/>
                    </a:prstClr>
                  </a:outerShdw>
                </a:effectLst>
              </a:defRPr>
            </a:lvl4pPr>
            <a:lvl5pPr>
              <a:lnSpc>
                <a:spcPct val="100000"/>
              </a:lnSpc>
              <a:spcBef>
                <a:spcPts val="0"/>
              </a:spcBef>
              <a:spcAft>
                <a:spcPts val="1200"/>
              </a:spcAft>
              <a:defRPr sz="2400">
                <a:effectLst>
                  <a:outerShdw blurRad="50800" dist="50800" dir="2700000" algn="tl" rotWithShape="0">
                    <a:prstClr val="black">
                      <a:alpha val="90000"/>
                    </a:prst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D092AD-1AE8-9417-DAF4-0BD6B312B751}"/>
              </a:ext>
            </a:extLst>
          </p:cNvPr>
          <p:cNvSpPr>
            <a:spLocks noGrp="1"/>
          </p:cNvSpPr>
          <p:nvPr>
            <p:ph type="dt" sz="half" idx="10"/>
          </p:nvPr>
        </p:nvSpPr>
        <p:spPr/>
        <p:txBody>
          <a:bodyPr/>
          <a:lstStyle/>
          <a:p>
            <a:fld id="{3E681BD1-1089-4E49-91C5-9DBAC5F82533}" type="datetimeFigureOut">
              <a:rPr lang="en-US" smtClean="0"/>
              <a:t>6/8/2025</a:t>
            </a:fld>
            <a:endParaRPr lang="en-US"/>
          </a:p>
        </p:txBody>
      </p:sp>
      <p:sp>
        <p:nvSpPr>
          <p:cNvPr id="6" name="Footer Placeholder 5">
            <a:extLst>
              <a:ext uri="{FF2B5EF4-FFF2-40B4-BE49-F238E27FC236}">
                <a16:creationId xmlns:a16="http://schemas.microsoft.com/office/drawing/2014/main" id="{0D4D0975-2022-99AA-CB0D-8F3372A38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D7866-A303-32F5-58B0-A440C43B9169}"/>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353436227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DE2-3D27-F60C-A2AA-4EFBBEBCB4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FE43E4-FA5C-F204-97F2-8F086F1FF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9E4804-3ACA-4795-6F01-80F8F11EC1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2557C3-93E8-3B4F-AF84-EAC64AF90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C6360D-0FC5-5202-64C8-2392BA652C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859E25-0D35-56D8-7873-914CC1B8BF57}"/>
              </a:ext>
            </a:extLst>
          </p:cNvPr>
          <p:cNvSpPr>
            <a:spLocks noGrp="1"/>
          </p:cNvSpPr>
          <p:nvPr>
            <p:ph type="dt" sz="half" idx="10"/>
          </p:nvPr>
        </p:nvSpPr>
        <p:spPr/>
        <p:txBody>
          <a:bodyPr/>
          <a:lstStyle/>
          <a:p>
            <a:fld id="{3E681BD1-1089-4E49-91C5-9DBAC5F82533}" type="datetimeFigureOut">
              <a:rPr lang="en-US" smtClean="0"/>
              <a:t>6/8/2025</a:t>
            </a:fld>
            <a:endParaRPr lang="en-US"/>
          </a:p>
        </p:txBody>
      </p:sp>
      <p:sp>
        <p:nvSpPr>
          <p:cNvPr id="8" name="Footer Placeholder 7">
            <a:extLst>
              <a:ext uri="{FF2B5EF4-FFF2-40B4-BE49-F238E27FC236}">
                <a16:creationId xmlns:a16="http://schemas.microsoft.com/office/drawing/2014/main" id="{7375B752-1974-2482-78CA-E09E8C298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3C56AF-6941-CB79-0152-0CF0105F6323}"/>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400046577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3AFB-8936-DF45-39A9-A3B244FD44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DFB1D8-1EFB-80C1-0EEF-1FE674DC21DA}"/>
              </a:ext>
            </a:extLst>
          </p:cNvPr>
          <p:cNvSpPr>
            <a:spLocks noGrp="1"/>
          </p:cNvSpPr>
          <p:nvPr>
            <p:ph type="dt" sz="half" idx="10"/>
          </p:nvPr>
        </p:nvSpPr>
        <p:spPr/>
        <p:txBody>
          <a:bodyPr/>
          <a:lstStyle/>
          <a:p>
            <a:fld id="{3E681BD1-1089-4E49-91C5-9DBAC5F82533}" type="datetimeFigureOut">
              <a:rPr lang="en-US" smtClean="0"/>
              <a:t>6/8/2025</a:t>
            </a:fld>
            <a:endParaRPr lang="en-US"/>
          </a:p>
        </p:txBody>
      </p:sp>
      <p:sp>
        <p:nvSpPr>
          <p:cNvPr id="4" name="Footer Placeholder 3">
            <a:extLst>
              <a:ext uri="{FF2B5EF4-FFF2-40B4-BE49-F238E27FC236}">
                <a16:creationId xmlns:a16="http://schemas.microsoft.com/office/drawing/2014/main" id="{80BB58F8-A980-D29E-B3C3-F0CA21794B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D74CBD-947F-4D69-86E9-E5AA8C34F0E2}"/>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179736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650AB-8886-2868-46DF-4BDF44D29ACC}"/>
              </a:ext>
            </a:extLst>
          </p:cNvPr>
          <p:cNvSpPr>
            <a:spLocks noGrp="1"/>
          </p:cNvSpPr>
          <p:nvPr>
            <p:ph type="dt" sz="half" idx="10"/>
          </p:nvPr>
        </p:nvSpPr>
        <p:spPr/>
        <p:txBody>
          <a:bodyPr/>
          <a:lstStyle/>
          <a:p>
            <a:fld id="{3E681BD1-1089-4E49-91C5-9DBAC5F82533}" type="datetimeFigureOut">
              <a:rPr lang="en-US" smtClean="0"/>
              <a:t>6/8/2025</a:t>
            </a:fld>
            <a:endParaRPr lang="en-US"/>
          </a:p>
        </p:txBody>
      </p:sp>
      <p:sp>
        <p:nvSpPr>
          <p:cNvPr id="3" name="Footer Placeholder 2">
            <a:extLst>
              <a:ext uri="{FF2B5EF4-FFF2-40B4-BE49-F238E27FC236}">
                <a16:creationId xmlns:a16="http://schemas.microsoft.com/office/drawing/2014/main" id="{27452770-1174-1AF8-1F29-1E4BAD1C34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098233-DA3E-A89C-BDCB-62F1A6685D76}"/>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1174122251"/>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542A-B12D-7AF8-039A-5EBB5076B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461ADE-73B7-CDAE-4F65-CED557924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22B3CD-9E6E-B150-5B78-DF9B412F1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0B847-73E4-D4C3-4D60-0C674EC7ABE4}"/>
              </a:ext>
            </a:extLst>
          </p:cNvPr>
          <p:cNvSpPr>
            <a:spLocks noGrp="1"/>
          </p:cNvSpPr>
          <p:nvPr>
            <p:ph type="dt" sz="half" idx="10"/>
          </p:nvPr>
        </p:nvSpPr>
        <p:spPr/>
        <p:txBody>
          <a:bodyPr/>
          <a:lstStyle/>
          <a:p>
            <a:fld id="{3E681BD1-1089-4E49-91C5-9DBAC5F82533}" type="datetimeFigureOut">
              <a:rPr lang="en-US" smtClean="0"/>
              <a:t>6/8/2025</a:t>
            </a:fld>
            <a:endParaRPr lang="en-US"/>
          </a:p>
        </p:txBody>
      </p:sp>
      <p:sp>
        <p:nvSpPr>
          <p:cNvPr id="6" name="Footer Placeholder 5">
            <a:extLst>
              <a:ext uri="{FF2B5EF4-FFF2-40B4-BE49-F238E27FC236}">
                <a16:creationId xmlns:a16="http://schemas.microsoft.com/office/drawing/2014/main" id="{316C7024-1734-456D-4414-3949550CC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BEEA4-E89F-B53B-5D6C-7E228B97D966}"/>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35035365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CC95-F53B-32DB-B52C-6657D0A04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403942-C153-3626-40BD-4AAEA9A1DD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BEAA3D-7839-E6DD-6F7D-A58E900E7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744F1-853A-26E8-660D-6B987363CA44}"/>
              </a:ext>
            </a:extLst>
          </p:cNvPr>
          <p:cNvSpPr>
            <a:spLocks noGrp="1"/>
          </p:cNvSpPr>
          <p:nvPr>
            <p:ph type="dt" sz="half" idx="10"/>
          </p:nvPr>
        </p:nvSpPr>
        <p:spPr/>
        <p:txBody>
          <a:bodyPr/>
          <a:lstStyle/>
          <a:p>
            <a:fld id="{3E681BD1-1089-4E49-91C5-9DBAC5F82533}" type="datetimeFigureOut">
              <a:rPr lang="en-US" smtClean="0"/>
              <a:t>6/8/2025</a:t>
            </a:fld>
            <a:endParaRPr lang="en-US"/>
          </a:p>
        </p:txBody>
      </p:sp>
      <p:sp>
        <p:nvSpPr>
          <p:cNvPr id="6" name="Footer Placeholder 5">
            <a:extLst>
              <a:ext uri="{FF2B5EF4-FFF2-40B4-BE49-F238E27FC236}">
                <a16:creationId xmlns:a16="http://schemas.microsoft.com/office/drawing/2014/main" id="{25CDA7DC-7BFE-ADAB-84A2-50A0BBD8D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A7F38-EA47-F1C9-0B43-C56D38CB311E}"/>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84157389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C637-E4B4-DA79-A515-7720C04ADA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9521C9-783B-6F93-9A60-CFC23E7C5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86AEA-3F35-DAC8-37F6-19AFAC52B385}"/>
              </a:ext>
            </a:extLst>
          </p:cNvPr>
          <p:cNvSpPr>
            <a:spLocks noGrp="1"/>
          </p:cNvSpPr>
          <p:nvPr>
            <p:ph type="dt" sz="half" idx="10"/>
          </p:nvPr>
        </p:nvSpPr>
        <p:spPr/>
        <p:txBody>
          <a:bodyPr/>
          <a:lstStyle/>
          <a:p>
            <a:fld id="{3E681BD1-1089-4E49-91C5-9DBAC5F82533}" type="datetimeFigureOut">
              <a:rPr lang="en-US" smtClean="0"/>
              <a:t>6/8/2025</a:t>
            </a:fld>
            <a:endParaRPr lang="en-US"/>
          </a:p>
        </p:txBody>
      </p:sp>
      <p:sp>
        <p:nvSpPr>
          <p:cNvPr id="5" name="Footer Placeholder 4">
            <a:extLst>
              <a:ext uri="{FF2B5EF4-FFF2-40B4-BE49-F238E27FC236}">
                <a16:creationId xmlns:a16="http://schemas.microsoft.com/office/drawing/2014/main" id="{DE164008-90E2-427E-5285-5758B543D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1472B-AACB-36F1-5FDC-0BC059FFD3C0}"/>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389027337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DA7B7F-3DBC-F28E-673C-69AEC85A74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00539F-DABC-0572-5C15-E3A5351945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2CE40-86E2-703C-6DAC-234751324FD8}"/>
              </a:ext>
            </a:extLst>
          </p:cNvPr>
          <p:cNvSpPr>
            <a:spLocks noGrp="1"/>
          </p:cNvSpPr>
          <p:nvPr>
            <p:ph type="dt" sz="half" idx="10"/>
          </p:nvPr>
        </p:nvSpPr>
        <p:spPr/>
        <p:txBody>
          <a:bodyPr/>
          <a:lstStyle/>
          <a:p>
            <a:fld id="{3E681BD1-1089-4E49-91C5-9DBAC5F82533}" type="datetimeFigureOut">
              <a:rPr lang="en-US" smtClean="0"/>
              <a:t>6/8/2025</a:t>
            </a:fld>
            <a:endParaRPr lang="en-US"/>
          </a:p>
        </p:txBody>
      </p:sp>
      <p:sp>
        <p:nvSpPr>
          <p:cNvPr id="5" name="Footer Placeholder 4">
            <a:extLst>
              <a:ext uri="{FF2B5EF4-FFF2-40B4-BE49-F238E27FC236}">
                <a16:creationId xmlns:a16="http://schemas.microsoft.com/office/drawing/2014/main" id="{AF4B4392-32FD-B7B0-CA97-671FC28D9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A6348-F860-F132-F573-772F5A565C5A}"/>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0430730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3ECA-683A-8214-2995-CF13D6B42468}"/>
              </a:ext>
            </a:extLst>
          </p:cNvPr>
          <p:cNvSpPr>
            <a:spLocks noGrp="1"/>
          </p:cNvSpPr>
          <p:nvPr>
            <p:ph type="title"/>
          </p:nvPr>
        </p:nvSpPr>
        <p:spPr>
          <a:effectLst>
            <a:outerShdw blurRad="50800" dist="50800" dir="5400000" algn="ctr" rotWithShape="0">
              <a:srgbClr val="000000">
                <a:alpha val="90000"/>
              </a:srgbClr>
            </a:outerShdw>
          </a:effectLst>
        </p:spPr>
        <p:txBody>
          <a:bodyPr>
            <a:normAutofit/>
          </a:bodyPr>
          <a:lstStyle>
            <a:lvl1pPr>
              <a:defRPr sz="4800">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effectLst/>
        </p:spPr>
        <p:txBody>
          <a:bodyPr anchor="ctr" anchorCtr="0"/>
          <a:lstStyle>
            <a:lvl1pPr>
              <a:defRPr>
                <a:effectLst>
                  <a:outerShdw blurRad="50800" dist="50800" dir="2700000" algn="tl" rotWithShape="0">
                    <a:prstClr val="black">
                      <a:alpha val="90000"/>
                    </a:prstClr>
                  </a:outerShdw>
                </a:effectLst>
              </a:defRPr>
            </a:lvl1pPr>
            <a:lvl2pPr>
              <a:defRPr>
                <a:effectLst>
                  <a:outerShdw blurRad="50800" dist="50800" dir="2700000" algn="tl" rotWithShape="0">
                    <a:prstClr val="black">
                      <a:alpha val="90000"/>
                    </a:prstClr>
                  </a:outerShdw>
                </a:effectLst>
              </a:defRPr>
            </a:lvl2pPr>
            <a:lvl3pPr>
              <a:defRPr>
                <a:effectLst>
                  <a:outerShdw blurRad="50800" dist="50800" dir="2700000" algn="tl" rotWithShape="0">
                    <a:prstClr val="black">
                      <a:alpha val="90000"/>
                    </a:prstClr>
                  </a:outerShdw>
                </a:effectLst>
              </a:defRPr>
            </a:lvl3pPr>
            <a:lvl4pPr>
              <a:defRPr>
                <a:effectLst>
                  <a:outerShdw blurRad="50800" dist="50800" dir="2700000" algn="tl" rotWithShape="0">
                    <a:prstClr val="black">
                      <a:alpha val="90000"/>
                    </a:prstClr>
                  </a:outerShdw>
                </a:effectLst>
              </a:defRPr>
            </a:lvl4pPr>
            <a:lvl5pPr>
              <a:defRPr>
                <a:effectLst>
                  <a:outerShdw blurRad="50800" dist="50800" dir="2700000" algn="tl" rotWithShape="0">
                    <a:prstClr val="black">
                      <a:alpha val="9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893743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E9C018-8135-538B-3CBB-11C79260B80E}"/>
              </a:ext>
            </a:extLst>
          </p:cNvPr>
          <p:cNvSpPr/>
          <p:nvPr userDrawn="1"/>
        </p:nvSpPr>
        <p:spPr>
          <a:xfrm>
            <a:off x="-1" y="1753386"/>
            <a:ext cx="11434713" cy="4619134"/>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A3ECA-683A-8214-2995-CF13D6B42468}"/>
              </a:ext>
            </a:extLst>
          </p:cNvPr>
          <p:cNvSpPr>
            <a:spLocks noGrp="1"/>
          </p:cNvSpPr>
          <p:nvPr>
            <p:ph type="title"/>
          </p:nvPr>
        </p:nvSpPr>
        <p:spPr>
          <a:effectLst/>
        </p:spPr>
        <p:txBody>
          <a:bodyPr>
            <a:normAutofit/>
          </a:bodyPr>
          <a:lstStyle>
            <a:lvl1pPr>
              <a:defRPr sz="4800">
                <a:effectLst>
                  <a:outerShdw blurRad="50800" dist="38100" dir="2700000" algn="tl" rotWithShape="0">
                    <a:prstClr val="black">
                      <a:alpha val="9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838200" y="1894788"/>
            <a:ext cx="10389124" cy="4289195"/>
          </a:xfrm>
          <a:effectLst/>
        </p:spPr>
        <p:txBody>
          <a:bodyPr anchor="ctr" anchorCtr="0"/>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85500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Content_Border_Lef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2324099"/>
            <a:ext cx="8804635" cy="3280569"/>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4F15B82F-5AD3-6B29-75F2-864E74BF9FAA}"/>
              </a:ext>
            </a:extLst>
          </p:cNvPr>
          <p:cNvSpPr>
            <a:spLocks noGrp="1"/>
          </p:cNvSpPr>
          <p:nvPr>
            <p:ph type="title"/>
          </p:nvPr>
        </p:nvSpPr>
        <p:spPr>
          <a:xfrm>
            <a:off x="1693681" y="1256506"/>
            <a:ext cx="8804635" cy="867569"/>
          </a:xfrm>
          <a:effectLst/>
        </p:spPr>
        <p:txBody>
          <a:bodyPr/>
          <a:lstStyle>
            <a:lvl1pPr algn="ctr">
              <a:defRPr>
                <a:effectLst>
                  <a:outerShdw blurRad="50800" dist="381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18379092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Content_Border_Righ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3222542-DB04-12F0-8C1D-4271EE59AA9A}"/>
              </a:ext>
            </a:extLst>
          </p:cNvPr>
          <p:cNvSpPr>
            <a:spLocks noGrp="1"/>
          </p:cNvSpPr>
          <p:nvPr>
            <p:ph idx="1"/>
          </p:nvPr>
        </p:nvSpPr>
        <p:spPr>
          <a:xfrm>
            <a:off x="1693682" y="2324099"/>
            <a:ext cx="8804635" cy="3280569"/>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1">
            <a:extLst>
              <a:ext uri="{FF2B5EF4-FFF2-40B4-BE49-F238E27FC236}">
                <a16:creationId xmlns:a16="http://schemas.microsoft.com/office/drawing/2014/main" id="{17490E8C-AFEF-1435-76C5-7A0A06DB0649}"/>
              </a:ext>
            </a:extLst>
          </p:cNvPr>
          <p:cNvSpPr>
            <a:spLocks noGrp="1"/>
          </p:cNvSpPr>
          <p:nvPr>
            <p:ph type="title"/>
          </p:nvPr>
        </p:nvSpPr>
        <p:spPr>
          <a:xfrm>
            <a:off x="1693681" y="1256506"/>
            <a:ext cx="8804635" cy="867569"/>
          </a:xfrm>
          <a:effectLst/>
        </p:spPr>
        <p:txBody>
          <a:bodyPr/>
          <a:lstStyle>
            <a:lvl1pPr algn="ctr">
              <a:defRPr>
                <a:effectLst>
                  <a:outerShdw blurRad="50800" dist="381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62505453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Border_Lef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1253331"/>
            <a:ext cx="8804635" cy="4351338"/>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62533428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order_Righ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1253331"/>
            <a:ext cx="8804635" cy="4351338"/>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39691307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3219450"/>
            <a:ext cx="8804635" cy="1924050"/>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2366F889-374F-6117-5C88-80013702453E}"/>
              </a:ext>
            </a:extLst>
          </p:cNvPr>
          <p:cNvSpPr>
            <a:spLocks noGrp="1"/>
          </p:cNvSpPr>
          <p:nvPr>
            <p:ph type="title"/>
          </p:nvPr>
        </p:nvSpPr>
        <p:spPr>
          <a:xfrm>
            <a:off x="838200" y="2171700"/>
            <a:ext cx="10515600" cy="771525"/>
          </a:xfrm>
          <a:effectLst/>
        </p:spPr>
        <p:txBody>
          <a:bodyPr/>
          <a:lstStyle>
            <a:lvl1pPr algn="ctr">
              <a:defRPr>
                <a:effectLst>
                  <a:outerShdw blurRad="50800" dist="508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277755602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2000250"/>
            <a:ext cx="8804635" cy="3143250"/>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72599775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256DF-7645-B3F0-4C22-6433352641E9}"/>
              </a:ext>
            </a:extLst>
          </p:cNvPr>
          <p:cNvSpPr>
            <a:spLocks noGrp="1"/>
          </p:cNvSpPr>
          <p:nvPr>
            <p:ph type="title"/>
          </p:nvPr>
        </p:nvSpPr>
        <p:spPr>
          <a:xfrm>
            <a:off x="838200" y="365125"/>
            <a:ext cx="10515600" cy="1281113"/>
          </a:xfrm>
          <a:prstGeom prst="rect">
            <a:avLst/>
          </a:prstGeom>
          <a:effectLst/>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D91E33-A2B3-7BF0-732F-65EA26B63A4A}"/>
              </a:ext>
            </a:extLst>
          </p:cNvPr>
          <p:cNvSpPr>
            <a:spLocks noGrp="1"/>
          </p:cNvSpPr>
          <p:nvPr>
            <p:ph type="body" idx="1"/>
          </p:nvPr>
        </p:nvSpPr>
        <p:spPr>
          <a:xfrm>
            <a:off x="838200" y="1825625"/>
            <a:ext cx="10515600" cy="4351338"/>
          </a:xfrm>
          <a:prstGeom prst="rect">
            <a:avLst/>
          </a:prstGeom>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32A50-C2B4-7D0C-2C91-E5B73EF07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E681BD1-1089-4E49-91C5-9DBAC5F82533}" type="datetimeFigureOut">
              <a:rPr lang="en-US" smtClean="0"/>
              <a:pPr/>
              <a:t>6/8/2025</a:t>
            </a:fld>
            <a:endParaRPr lang="en-US"/>
          </a:p>
        </p:txBody>
      </p:sp>
      <p:sp>
        <p:nvSpPr>
          <p:cNvPr id="5" name="Footer Placeholder 4">
            <a:extLst>
              <a:ext uri="{FF2B5EF4-FFF2-40B4-BE49-F238E27FC236}">
                <a16:creationId xmlns:a16="http://schemas.microsoft.com/office/drawing/2014/main" id="{1B85A37A-4F36-6DB3-8C5F-05DE8BDB1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C38B6C1F-6151-A9FB-3FDA-DB17C9D51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3C424B3-3821-457A-8ACC-3D8F8A39A6A0}" type="slidenum">
              <a:rPr lang="en-US" smtClean="0"/>
              <a:pPr/>
              <a:t>‹#›</a:t>
            </a:fld>
            <a:endParaRPr lang="en-US"/>
          </a:p>
        </p:txBody>
      </p:sp>
    </p:spTree>
    <p:extLst>
      <p:ext uri="{BB962C8B-B14F-4D97-AF65-F5344CB8AC3E}">
        <p14:creationId xmlns:p14="http://schemas.microsoft.com/office/powerpoint/2010/main" val="1819157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4" r:id="rId4"/>
    <p:sldLayoutId id="2147483665" r:id="rId5"/>
    <p:sldLayoutId id="2147483661" r:id="rId6"/>
    <p:sldLayoutId id="2147483663" r:id="rId7"/>
    <p:sldLayoutId id="2147483662" r:id="rId8"/>
    <p:sldLayoutId id="2147483666"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ransition spd="slow">
    <p:wipe/>
  </p:transition>
  <p:txStyles>
    <p:titleStyle>
      <a:lvl1pPr algn="l" defTabSz="914400" rtl="0" eaLnBrk="1" latinLnBrk="0" hangingPunct="1">
        <a:lnSpc>
          <a:spcPct val="90000"/>
        </a:lnSpc>
        <a:spcBef>
          <a:spcPct val="0"/>
        </a:spcBef>
        <a:buNone/>
        <a:defRPr sz="4400" kern="1200">
          <a:solidFill>
            <a:schemeClr val="bg1"/>
          </a:solidFill>
          <a:effectLst>
            <a:outerShdw blurRad="50800" dist="50800" dir="2700000" algn="tl" rotWithShape="0">
              <a:prstClr val="black">
                <a:alpha val="90000"/>
              </a:prstClr>
            </a:outerShdw>
          </a:effectLst>
          <a:latin typeface="Baloo Bhai" panose="03080902040302020200" pitchFamily="66" charset="0"/>
          <a:ea typeface="+mj-ea"/>
          <a:cs typeface="Baloo Bhai" panose="03080902040302020200" pitchFamily="66"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CC64-DA47-4F9F-1E58-F5FD8D9ED16E}"/>
              </a:ext>
            </a:extLst>
          </p:cNvPr>
          <p:cNvSpPr>
            <a:spLocks noGrp="1"/>
          </p:cNvSpPr>
          <p:nvPr>
            <p:ph type="ctrTitle"/>
          </p:nvPr>
        </p:nvSpPr>
        <p:spPr>
          <a:xfrm>
            <a:off x="755401" y="5457320"/>
            <a:ext cx="10498317" cy="908165"/>
          </a:xfrm>
        </p:spPr>
        <p:txBody>
          <a:bodyPr>
            <a:normAutofit/>
          </a:bodyPr>
          <a:lstStyle/>
          <a:p>
            <a:r>
              <a:rPr lang="en-US" dirty="0"/>
              <a:t>Lesson 2: An Awesome Accent</a:t>
            </a:r>
          </a:p>
        </p:txBody>
      </p:sp>
    </p:spTree>
    <p:extLst>
      <p:ext uri="{BB962C8B-B14F-4D97-AF65-F5344CB8AC3E}">
        <p14:creationId xmlns:p14="http://schemas.microsoft.com/office/powerpoint/2010/main" val="13781408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6439-D282-2F6D-F6BA-CBEAC8C5A451}"/>
              </a:ext>
            </a:extLst>
          </p:cNvPr>
          <p:cNvSpPr>
            <a:spLocks noGrp="1"/>
          </p:cNvSpPr>
          <p:nvPr>
            <p:ph type="title"/>
          </p:nvPr>
        </p:nvSpPr>
        <p:spPr/>
        <p:txBody>
          <a:bodyPr/>
          <a:lstStyle/>
          <a:p>
            <a:pPr algn="ctr"/>
            <a:r>
              <a:rPr lang="en-US" dirty="0"/>
              <a:t>A Christian’s Accent is…</a:t>
            </a:r>
          </a:p>
        </p:txBody>
      </p:sp>
      <p:sp>
        <p:nvSpPr>
          <p:cNvPr id="3" name="Content Placeholder 2">
            <a:extLst>
              <a:ext uri="{FF2B5EF4-FFF2-40B4-BE49-F238E27FC236}">
                <a16:creationId xmlns:a16="http://schemas.microsoft.com/office/drawing/2014/main" id="{60F3839B-8C84-30F9-F8CD-AD468880FF2A}"/>
              </a:ext>
            </a:extLst>
          </p:cNvPr>
          <p:cNvSpPr>
            <a:spLocks noGrp="1"/>
          </p:cNvSpPr>
          <p:nvPr>
            <p:ph idx="1"/>
          </p:nvPr>
        </p:nvSpPr>
        <p:spPr>
          <a:xfrm>
            <a:off x="838200" y="1540412"/>
            <a:ext cx="10515600" cy="4881490"/>
          </a:xfrm>
        </p:spPr>
        <p:txBody>
          <a:bodyPr>
            <a:normAutofit/>
          </a:bodyPr>
          <a:lstStyle/>
          <a:p>
            <a:pPr>
              <a:lnSpc>
                <a:spcPct val="120000"/>
              </a:lnSpc>
            </a:pPr>
            <a:r>
              <a:rPr lang="en-US" b="1" dirty="0">
                <a:effectLst/>
              </a:rPr>
              <a:t>Identifying</a:t>
            </a:r>
          </a:p>
          <a:p>
            <a:pPr>
              <a:lnSpc>
                <a:spcPct val="120000"/>
              </a:lnSpc>
            </a:pPr>
            <a:r>
              <a:rPr lang="en-US" b="1" dirty="0">
                <a:effectLst/>
              </a:rPr>
              <a:t>Some may be offended</a:t>
            </a:r>
          </a:p>
          <a:p>
            <a:pPr>
              <a:lnSpc>
                <a:spcPct val="120000"/>
              </a:lnSpc>
            </a:pPr>
            <a:r>
              <a:rPr lang="en-US" b="1" dirty="0">
                <a:effectLst/>
              </a:rPr>
              <a:t>Some accent with a unique “Christian” vocabulary</a:t>
            </a:r>
          </a:p>
          <a:p>
            <a:pPr>
              <a:lnSpc>
                <a:spcPct val="120000"/>
              </a:lnSpc>
            </a:pPr>
            <a:r>
              <a:rPr lang="en-US" b="1" dirty="0">
                <a:effectLst/>
              </a:rPr>
              <a:t>The critical answer asks: “What does God expect our communication accent to be?”</a:t>
            </a:r>
            <a:endParaRPr lang="en-US" b="1" dirty="0"/>
          </a:p>
        </p:txBody>
      </p:sp>
    </p:spTree>
    <p:extLst>
      <p:ext uri="{BB962C8B-B14F-4D97-AF65-F5344CB8AC3E}">
        <p14:creationId xmlns:p14="http://schemas.microsoft.com/office/powerpoint/2010/main" val="1604859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E4533-812F-00E1-D40D-E00144EC7D6A}"/>
              </a:ext>
            </a:extLst>
          </p:cNvPr>
          <p:cNvSpPr>
            <a:spLocks noGrp="1"/>
          </p:cNvSpPr>
          <p:nvPr>
            <p:ph idx="1"/>
          </p:nvPr>
        </p:nvSpPr>
        <p:spPr>
          <a:xfrm>
            <a:off x="1693682" y="2032783"/>
            <a:ext cx="8804635" cy="3974122"/>
          </a:xfrm>
        </p:spPr>
        <p:txBody>
          <a:bodyPr>
            <a:normAutofit/>
          </a:bodyPr>
          <a:lstStyle/>
          <a:p>
            <a:pPr>
              <a:lnSpc>
                <a:spcPct val="120000"/>
              </a:lnSpc>
              <a:spcBef>
                <a:spcPts val="0"/>
              </a:spcBef>
              <a:spcAft>
                <a:spcPts val="1200"/>
              </a:spcAft>
            </a:pPr>
            <a:r>
              <a:rPr lang="en-US" b="1" dirty="0">
                <a:effectLst>
                  <a:outerShdw blurRad="38100" dist="38100" dir="2700000" algn="tl">
                    <a:srgbClr val="000000">
                      <a:alpha val="43137"/>
                    </a:srgbClr>
                  </a:outerShdw>
                </a:effectLst>
              </a:rPr>
              <a:t>Non-verbal communication applies to our congregational life (Ephesians 1:23; Colossians 1:18)</a:t>
            </a:r>
          </a:p>
          <a:p>
            <a:pPr>
              <a:spcBef>
                <a:spcPts val="600"/>
              </a:spcBef>
              <a:spcAft>
                <a:spcPts val="1200"/>
              </a:spcAft>
            </a:pPr>
            <a:r>
              <a:rPr lang="en-US" b="1" dirty="0">
                <a:effectLst>
                  <a:outerShdw blurRad="38100" dist="38100" dir="2700000" algn="tl">
                    <a:srgbClr val="000000">
                      <a:alpha val="43137"/>
                    </a:srgbClr>
                  </a:outerShdw>
                </a:effectLst>
              </a:rPr>
              <a:t>We must speak the appropriate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“body language”</a:t>
            </a:r>
          </a:p>
        </p:txBody>
      </p:sp>
      <p:sp>
        <p:nvSpPr>
          <p:cNvPr id="3" name="Title 2">
            <a:extLst>
              <a:ext uri="{FF2B5EF4-FFF2-40B4-BE49-F238E27FC236}">
                <a16:creationId xmlns:a16="http://schemas.microsoft.com/office/drawing/2014/main" id="{6A93A3B1-9FBE-FE6B-BEC6-CFAFB59334F1}"/>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The Body Language Accent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1703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DDF2-1819-20D6-90E9-3C2F09FDC77B}"/>
              </a:ext>
            </a:extLst>
          </p:cNvPr>
          <p:cNvSpPr>
            <a:spLocks noGrp="1"/>
          </p:cNvSpPr>
          <p:nvPr>
            <p:ph type="title"/>
          </p:nvPr>
        </p:nvSpPr>
        <p:spPr/>
        <p:txBody>
          <a:bodyPr>
            <a:normAutofit/>
          </a:bodyPr>
          <a:lstStyle/>
          <a:p>
            <a:r>
              <a:rPr lang="en-US" dirty="0">
                <a:effectLst/>
              </a:rPr>
              <a:t>Piercing Questions</a:t>
            </a:r>
            <a:endParaRPr lang="en-US" dirty="0"/>
          </a:p>
        </p:txBody>
      </p:sp>
      <p:sp>
        <p:nvSpPr>
          <p:cNvPr id="3" name="Content Placeholder 2">
            <a:extLst>
              <a:ext uri="{FF2B5EF4-FFF2-40B4-BE49-F238E27FC236}">
                <a16:creationId xmlns:a16="http://schemas.microsoft.com/office/drawing/2014/main" id="{D38D9A82-673C-7948-791C-B1E9B7A58C66}"/>
              </a:ext>
            </a:extLst>
          </p:cNvPr>
          <p:cNvSpPr>
            <a:spLocks noGrp="1"/>
          </p:cNvSpPr>
          <p:nvPr>
            <p:ph idx="1"/>
          </p:nvPr>
        </p:nvSpPr>
        <p:spPr/>
        <p:txBody>
          <a:bodyPr>
            <a:normAutofit fontScale="92500" lnSpcReduction="10000"/>
          </a:bodyPr>
          <a:lstStyle/>
          <a:p>
            <a:r>
              <a:rPr lang="en-US" b="1" dirty="0">
                <a:effectLst>
                  <a:outerShdw blurRad="38100" dist="38100" dir="2700000" algn="tl">
                    <a:srgbClr val="000000">
                      <a:alpha val="43137"/>
                    </a:srgbClr>
                  </a:outerShdw>
                </a:effectLst>
              </a:rPr>
              <a:t>What is the distinctive “body language” characterizing the congregation?</a:t>
            </a:r>
          </a:p>
          <a:p>
            <a:r>
              <a:rPr lang="en-US" b="1" dirty="0">
                <a:effectLst>
                  <a:outerShdw blurRad="38100" dist="38100" dir="2700000" algn="tl">
                    <a:srgbClr val="000000">
                      <a:alpha val="43137"/>
                    </a:srgbClr>
                  </a:outerShdw>
                </a:effectLst>
              </a:rPr>
              <a:t>HOW am I involved in communicating body language in this congregation that will glorify God and respect His commands?</a:t>
            </a:r>
          </a:p>
          <a:p>
            <a:r>
              <a:rPr lang="en-US" b="1" dirty="0">
                <a:effectLst>
                  <a:outerShdw blurRad="38100" dist="38100" dir="2700000" algn="tl">
                    <a:srgbClr val="000000">
                      <a:alpha val="43137"/>
                    </a:srgbClr>
                  </a:outerShdw>
                </a:effectLst>
              </a:rPr>
              <a:t>We are obligated to make sure the accent of our congregational language is acceptable to God (Psalm 19:14).</a:t>
            </a:r>
          </a:p>
        </p:txBody>
      </p:sp>
    </p:spTree>
    <p:extLst>
      <p:ext uri="{BB962C8B-B14F-4D97-AF65-F5344CB8AC3E}">
        <p14:creationId xmlns:p14="http://schemas.microsoft.com/office/powerpoint/2010/main" val="3370871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7018B-1C95-7784-42CA-1FEA9CA32782}"/>
              </a:ext>
            </a:extLst>
          </p:cNvPr>
          <p:cNvSpPr>
            <a:spLocks noGrp="1"/>
          </p:cNvSpPr>
          <p:nvPr>
            <p:ph idx="1"/>
          </p:nvPr>
        </p:nvSpPr>
        <p:spPr>
          <a:xfrm>
            <a:off x="886265" y="907366"/>
            <a:ext cx="10283483" cy="5007659"/>
          </a:xfrm>
        </p:spPr>
        <p:txBody>
          <a:bodyPr>
            <a:normAutofit/>
          </a:bodyPr>
          <a:lstStyle/>
          <a:p>
            <a:pPr>
              <a:lnSpc>
                <a:spcPct val="100000"/>
              </a:lnSpc>
              <a:spcBef>
                <a:spcPts val="0"/>
              </a:spcBef>
              <a:spcAft>
                <a:spcPts val="1800"/>
              </a:spcAft>
            </a:pPr>
            <a:r>
              <a:rPr lang="en-US" b="1" dirty="0">
                <a:effectLst>
                  <a:outerShdw blurRad="38100" dist="38100" dir="2700000" algn="tl">
                    <a:srgbClr val="000000">
                      <a:alpha val="43137"/>
                    </a:srgbClr>
                  </a:outerShdw>
                </a:effectLst>
              </a:rPr>
              <a:t>If we are speaking “out of the good treasure of (our) hearts (we will) brings forth what is good” (Luke 6:45). We will not cower because of intimidation. We will not be silent because of timidity (2 Timothy 1:7).</a:t>
            </a:r>
          </a:p>
        </p:txBody>
      </p:sp>
    </p:spTree>
    <p:extLst>
      <p:ext uri="{BB962C8B-B14F-4D97-AF65-F5344CB8AC3E}">
        <p14:creationId xmlns:p14="http://schemas.microsoft.com/office/powerpoint/2010/main" val="3500435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188D6C-2A9C-EF3D-0813-D753DA76DD1B}"/>
              </a:ext>
            </a:extLst>
          </p:cNvPr>
          <p:cNvSpPr>
            <a:spLocks noGrp="1"/>
          </p:cNvSpPr>
          <p:nvPr>
            <p:ph idx="1"/>
          </p:nvPr>
        </p:nvSpPr>
        <p:spPr>
          <a:xfrm>
            <a:off x="984738" y="1456007"/>
            <a:ext cx="10220179" cy="4895556"/>
          </a:xfrm>
        </p:spPr>
        <p:txBody>
          <a:bodyPr>
            <a:noAutofit/>
          </a:bodyPr>
          <a:lstStyle/>
          <a:p>
            <a:pPr algn="l">
              <a:spcBef>
                <a:spcPts val="0"/>
              </a:spcBef>
            </a:pPr>
            <a:r>
              <a:rPr lang="en-US" dirty="0">
                <a:effectLst>
                  <a:outerShdw blurRad="38100" dist="38100" dir="2700000" algn="tl">
                    <a:srgbClr val="000000">
                      <a:alpha val="43137"/>
                    </a:srgbClr>
                  </a:outerShdw>
                </a:effectLst>
              </a:rPr>
              <a:t>Christ’s disciples are “peculiar” (1 Peter 2:9)</a:t>
            </a:r>
          </a:p>
          <a:p>
            <a:pPr algn="l"/>
            <a:r>
              <a:rPr lang="en-US" dirty="0">
                <a:effectLst>
                  <a:outerShdw blurRad="38100" dist="38100" dir="2700000" algn="tl">
                    <a:srgbClr val="000000">
                      <a:alpha val="43137"/>
                    </a:srgbClr>
                  </a:outerShdw>
                </a:effectLst>
              </a:rPr>
              <a:t>Values and lifestyles are considered “strange”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(1 Peter 4:4).</a:t>
            </a:r>
          </a:p>
          <a:p>
            <a:pPr algn="l"/>
            <a:r>
              <a:rPr lang="en-US" dirty="0">
                <a:effectLst>
                  <a:outerShdw blurRad="38100" dist="38100" dir="2700000" algn="tl">
                    <a:srgbClr val="000000">
                      <a:alpha val="43137"/>
                    </a:srgbClr>
                  </a:outerShdw>
                </a:effectLst>
              </a:rPr>
              <a:t>A people that belong to God (1 Peter 2:9)</a:t>
            </a:r>
          </a:p>
          <a:p>
            <a:pPr algn="l"/>
            <a:r>
              <a:rPr lang="en-US" dirty="0">
                <a:effectLst>
                  <a:outerShdw blurRad="38100" dist="38100" dir="2700000" algn="tl">
                    <a:srgbClr val="000000">
                      <a:alpha val="43137"/>
                    </a:srgbClr>
                  </a:outerShdw>
                </a:effectLst>
              </a:rPr>
              <a:t>Very different from those in the world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(Mark 10:43)</a:t>
            </a:r>
          </a:p>
          <a:p>
            <a:pPr algn="l"/>
            <a:r>
              <a:rPr lang="en-US" dirty="0">
                <a:effectLst>
                  <a:outerShdw blurRad="38100" dist="38100" dir="2700000" algn="tl">
                    <a:srgbClr val="000000">
                      <a:alpha val="43137"/>
                    </a:srgbClr>
                  </a:outerShdw>
                </a:effectLst>
              </a:rPr>
              <a:t>Christians must have a distinctive accent</a:t>
            </a:r>
            <a:endParaRPr lang="en-US" sz="3200" dirty="0">
              <a:effectLst>
                <a:outerShdw blurRad="38100" dist="38100" dir="2700000" algn="tl">
                  <a:srgbClr val="000000">
                    <a:alpha val="43137"/>
                  </a:srgbClr>
                </a:outerShdw>
              </a:effectLst>
              <a:latin typeface="Baloo Bhai" panose="03080902040302020200" pitchFamily="66" charset="0"/>
              <a:cs typeface="Baloo Bhai" panose="03080902040302020200" pitchFamily="66" charset="0"/>
            </a:endParaRPr>
          </a:p>
        </p:txBody>
      </p:sp>
      <p:sp>
        <p:nvSpPr>
          <p:cNvPr id="2" name="Title 1">
            <a:extLst>
              <a:ext uri="{FF2B5EF4-FFF2-40B4-BE49-F238E27FC236}">
                <a16:creationId xmlns:a16="http://schemas.microsoft.com/office/drawing/2014/main" id="{7D62C01B-4D41-E012-7530-29B3446B65DF}"/>
              </a:ext>
            </a:extLst>
          </p:cNvPr>
          <p:cNvSpPr>
            <a:spLocks noGrp="1"/>
          </p:cNvSpPr>
          <p:nvPr>
            <p:ph type="title"/>
          </p:nvPr>
        </p:nvSpPr>
        <p:spPr>
          <a:xfrm>
            <a:off x="1764019" y="714900"/>
            <a:ext cx="8804635" cy="867569"/>
          </a:xfrm>
        </p:spPr>
        <p:txBody>
          <a:bodyPr/>
          <a:lstStyle/>
          <a:p>
            <a:r>
              <a:rPr lang="en-US" dirty="0">
                <a:effectLst/>
              </a:rPr>
              <a:t>The Devoted Accent</a:t>
            </a:r>
            <a:endParaRPr lang="en-US" dirty="0"/>
          </a:p>
        </p:txBody>
      </p:sp>
    </p:spTree>
    <p:extLst>
      <p:ext uri="{BB962C8B-B14F-4D97-AF65-F5344CB8AC3E}">
        <p14:creationId xmlns:p14="http://schemas.microsoft.com/office/powerpoint/2010/main" val="41416811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70B73-0256-9944-4D65-A4C5453400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8AF228-61A5-1B15-0B9B-195EC52B477E}"/>
              </a:ext>
            </a:extLst>
          </p:cNvPr>
          <p:cNvSpPr>
            <a:spLocks noGrp="1"/>
          </p:cNvSpPr>
          <p:nvPr>
            <p:ph idx="1"/>
          </p:nvPr>
        </p:nvSpPr>
        <p:spPr>
          <a:xfrm>
            <a:off x="984738" y="1456007"/>
            <a:ext cx="10220179" cy="4895556"/>
          </a:xfrm>
        </p:spPr>
        <p:txBody>
          <a:bodyPr>
            <a:noAutofit/>
          </a:bodyPr>
          <a:lstStyle/>
          <a:p>
            <a:r>
              <a:rPr lang="en-US" b="1" dirty="0">
                <a:effectLst>
                  <a:outerShdw blurRad="38100" dist="38100" dir="2700000" algn="tl">
                    <a:srgbClr val="000000">
                      <a:alpha val="43137"/>
                    </a:srgbClr>
                  </a:outerShdw>
                </a:effectLst>
              </a:rPr>
              <a:t>The world does not set the Christian’s behavior (Romans 12:2)</a:t>
            </a:r>
          </a:p>
          <a:p>
            <a:r>
              <a:rPr lang="en-US" b="1" dirty="0">
                <a:effectLst>
                  <a:outerShdw blurRad="38100" dist="38100" dir="2700000" algn="tl">
                    <a:srgbClr val="000000">
                      <a:alpha val="43137"/>
                    </a:srgbClr>
                  </a:outerShdw>
                </a:effectLst>
              </a:rPr>
              <a:t>The world does not shape the Christian’s view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(2 Corinthians 5:16)</a:t>
            </a:r>
          </a:p>
          <a:p>
            <a:r>
              <a:rPr lang="en-US" b="1" dirty="0">
                <a:effectLst>
                  <a:outerShdw blurRad="38100" dist="38100" dir="2700000" algn="tl">
                    <a:srgbClr val="000000">
                      <a:alpha val="43137"/>
                    </a:srgbClr>
                  </a:outerShdw>
                </a:effectLst>
              </a:rPr>
              <a:t>The worldly person does not get a pass (Ephesians 5:11)</a:t>
            </a:r>
          </a:p>
          <a:p>
            <a:endParaRPr lang="en-US" sz="3200" b="1" dirty="0">
              <a:effectLst>
                <a:outerShdw blurRad="38100" dist="38100" dir="2700000" algn="tl">
                  <a:srgbClr val="000000">
                    <a:alpha val="43137"/>
                  </a:srgbClr>
                </a:outerShdw>
              </a:effectLst>
              <a:latin typeface="Baloo Bhai" panose="03080902040302020200" pitchFamily="66" charset="0"/>
              <a:cs typeface="Baloo Bhai" panose="03080902040302020200" pitchFamily="66" charset="0"/>
            </a:endParaRPr>
          </a:p>
        </p:txBody>
      </p:sp>
      <p:sp>
        <p:nvSpPr>
          <p:cNvPr id="2" name="Title 1">
            <a:extLst>
              <a:ext uri="{FF2B5EF4-FFF2-40B4-BE49-F238E27FC236}">
                <a16:creationId xmlns:a16="http://schemas.microsoft.com/office/drawing/2014/main" id="{2B08D1B7-F7C6-F41C-20C9-D817CBC91517}"/>
              </a:ext>
            </a:extLst>
          </p:cNvPr>
          <p:cNvSpPr>
            <a:spLocks noGrp="1"/>
          </p:cNvSpPr>
          <p:nvPr>
            <p:ph type="title"/>
          </p:nvPr>
        </p:nvSpPr>
        <p:spPr>
          <a:xfrm>
            <a:off x="1764019" y="714900"/>
            <a:ext cx="8804635" cy="867569"/>
          </a:xfrm>
        </p:spPr>
        <p:txBody>
          <a:bodyPr/>
          <a:lstStyle/>
          <a:p>
            <a:r>
              <a:rPr lang="en-US" dirty="0">
                <a:effectLst/>
              </a:rPr>
              <a:t>The Devoted Accent</a:t>
            </a:r>
            <a:endParaRPr lang="en-US" dirty="0"/>
          </a:p>
        </p:txBody>
      </p:sp>
    </p:spTree>
    <p:extLst>
      <p:ext uri="{BB962C8B-B14F-4D97-AF65-F5344CB8AC3E}">
        <p14:creationId xmlns:p14="http://schemas.microsoft.com/office/powerpoint/2010/main" val="1155906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697248-58F4-3AF4-B1A6-9BE3565D043A}"/>
              </a:ext>
            </a:extLst>
          </p:cNvPr>
          <p:cNvSpPr>
            <a:spLocks noGrp="1"/>
          </p:cNvSpPr>
          <p:nvPr>
            <p:ph idx="1"/>
          </p:nvPr>
        </p:nvSpPr>
        <p:spPr>
          <a:xfrm>
            <a:off x="780756" y="2000250"/>
            <a:ext cx="10473397" cy="3143250"/>
          </a:xfrm>
        </p:spPr>
        <p:txBody>
          <a:bodyPr>
            <a:normAutofit/>
          </a:bodyPr>
          <a:lstStyle/>
          <a:p>
            <a:pPr>
              <a:lnSpc>
                <a:spcPct val="120000"/>
              </a:lnSpc>
            </a:pPr>
            <a:r>
              <a:rPr lang="en-US" sz="4800" b="1" dirty="0">
                <a:effectLst>
                  <a:outerShdw blurRad="38100" dist="38100" dir="2700000" algn="tl">
                    <a:srgbClr val="000000">
                      <a:alpha val="43137"/>
                    </a:srgbClr>
                  </a:outerShdw>
                </a:effectLst>
              </a:rPr>
              <a:t>God’s message is clear—the Christian’s accent distinguishes him as different from the world around us!</a:t>
            </a:r>
          </a:p>
        </p:txBody>
      </p:sp>
    </p:spTree>
    <p:extLst>
      <p:ext uri="{BB962C8B-B14F-4D97-AF65-F5344CB8AC3E}">
        <p14:creationId xmlns:p14="http://schemas.microsoft.com/office/powerpoint/2010/main" val="429534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D636-8BE3-DFA2-B048-4A5719121EE1}"/>
              </a:ext>
            </a:extLst>
          </p:cNvPr>
          <p:cNvSpPr>
            <a:spLocks noGrp="1"/>
          </p:cNvSpPr>
          <p:nvPr>
            <p:ph type="title"/>
          </p:nvPr>
        </p:nvSpPr>
        <p:spPr/>
        <p:txBody>
          <a:bodyPr/>
          <a:lstStyle/>
          <a:p>
            <a:r>
              <a:rPr lang="en-US" dirty="0"/>
              <a:t>The Source of the Accent</a:t>
            </a:r>
          </a:p>
        </p:txBody>
      </p:sp>
      <p:sp>
        <p:nvSpPr>
          <p:cNvPr id="3" name="Content Placeholder 2">
            <a:extLst>
              <a:ext uri="{FF2B5EF4-FFF2-40B4-BE49-F238E27FC236}">
                <a16:creationId xmlns:a16="http://schemas.microsoft.com/office/drawing/2014/main" id="{C71F120A-1025-E58B-9AA3-ED269AC6EA77}"/>
              </a:ext>
            </a:extLst>
          </p:cNvPr>
          <p:cNvSpPr>
            <a:spLocks noGrp="1"/>
          </p:cNvSpPr>
          <p:nvPr>
            <p:ph idx="1"/>
          </p:nvPr>
        </p:nvSpPr>
        <p:spPr>
          <a:xfrm>
            <a:off x="838200" y="1825625"/>
            <a:ext cx="10515600" cy="4096873"/>
          </a:xfrm>
        </p:spPr>
        <p:txBody>
          <a:bodyPr/>
          <a:lstStyle/>
          <a:p>
            <a:pPr>
              <a:lnSpc>
                <a:spcPct val="120000"/>
              </a:lnSpc>
              <a:spcBef>
                <a:spcPts val="0"/>
              </a:spcBef>
              <a:spcAft>
                <a:spcPts val="1200"/>
              </a:spcAft>
            </a:pPr>
            <a:r>
              <a:rPr lang="en-US" b="1" dirty="0">
                <a:effectLst/>
              </a:rPr>
              <a:t>“You talk funny. Where are you from?”</a:t>
            </a:r>
          </a:p>
          <a:p>
            <a:pPr>
              <a:lnSpc>
                <a:spcPct val="120000"/>
              </a:lnSpc>
              <a:spcBef>
                <a:spcPts val="0"/>
              </a:spcBef>
              <a:spcAft>
                <a:spcPts val="1200"/>
              </a:spcAft>
            </a:pPr>
            <a:r>
              <a:rPr lang="en-US" b="1" dirty="0">
                <a:effectLst/>
              </a:rPr>
              <a:t>The Christian’s accent comes from God and not the world</a:t>
            </a:r>
          </a:p>
          <a:p>
            <a:pPr>
              <a:lnSpc>
                <a:spcPct val="120000"/>
              </a:lnSpc>
              <a:spcBef>
                <a:spcPts val="0"/>
              </a:spcBef>
              <a:spcAft>
                <a:spcPts val="1200"/>
              </a:spcAft>
            </a:pPr>
            <a:r>
              <a:rPr lang="en-US" b="1" dirty="0">
                <a:effectLst/>
              </a:rPr>
              <a:t>The standard is God’s Truth (the Bible)</a:t>
            </a:r>
            <a:endParaRPr lang="en-US" b="1" dirty="0"/>
          </a:p>
        </p:txBody>
      </p:sp>
    </p:spTree>
    <p:extLst>
      <p:ext uri="{BB962C8B-B14F-4D97-AF65-F5344CB8AC3E}">
        <p14:creationId xmlns:p14="http://schemas.microsoft.com/office/powerpoint/2010/main" val="18626970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E354CA-0F82-2298-0AE3-FCB1C2E55EC1}"/>
              </a:ext>
            </a:extLst>
          </p:cNvPr>
          <p:cNvSpPr>
            <a:spLocks noGrp="1"/>
          </p:cNvSpPr>
          <p:nvPr>
            <p:ph idx="1"/>
          </p:nvPr>
        </p:nvSpPr>
        <p:spPr>
          <a:xfrm>
            <a:off x="921435" y="1610751"/>
            <a:ext cx="10346788" cy="4325815"/>
          </a:xfrm>
        </p:spPr>
        <p:txBody>
          <a:bodyPr>
            <a:noAutofit/>
          </a:bodyPr>
          <a:lstStyle/>
          <a:p>
            <a:pPr marL="571500" indent="-571500" algn="l">
              <a:lnSpc>
                <a:spcPct val="110000"/>
              </a:lnSpc>
              <a:spcBef>
                <a:spcPts val="600"/>
              </a:spcBef>
              <a:spcAft>
                <a:spcPts val="1200"/>
              </a:spcAft>
              <a:buFont typeface="Wingdings" panose="05000000000000000000" pitchFamily="2" charset="2"/>
              <a:buChar char="Ø"/>
            </a:pPr>
            <a:r>
              <a:rPr lang="en-US" dirty="0">
                <a:effectLst/>
              </a:rPr>
              <a:t>Where do we look for the absolutes in daily living?</a:t>
            </a:r>
          </a:p>
          <a:p>
            <a:pPr marL="571500" indent="-571500" algn="l">
              <a:lnSpc>
                <a:spcPct val="110000"/>
              </a:lnSpc>
              <a:spcBef>
                <a:spcPts val="600"/>
              </a:spcBef>
              <a:spcAft>
                <a:spcPts val="1200"/>
              </a:spcAft>
              <a:buFont typeface="Wingdings" panose="05000000000000000000" pitchFamily="2" charset="2"/>
              <a:buChar char="Ø"/>
            </a:pPr>
            <a:r>
              <a:rPr lang="en-US" dirty="0">
                <a:effectLst/>
              </a:rPr>
              <a:t>Where do we find boundaries for values that distinguish…right from wrong, essentials from </a:t>
            </a:r>
            <a:r>
              <a:rPr lang="en-US" dirty="0" err="1">
                <a:effectLst/>
              </a:rPr>
              <a:t>dispensables</a:t>
            </a:r>
            <a:r>
              <a:rPr lang="en-US" dirty="0">
                <a:effectLst/>
              </a:rPr>
              <a:t>; the primary from the trivial; the important from the urgent?</a:t>
            </a:r>
            <a:endParaRPr lang="en-US" sz="3400" dirty="0"/>
          </a:p>
        </p:txBody>
      </p:sp>
      <p:sp>
        <p:nvSpPr>
          <p:cNvPr id="2" name="Title 1">
            <a:extLst>
              <a:ext uri="{FF2B5EF4-FFF2-40B4-BE49-F238E27FC236}">
                <a16:creationId xmlns:a16="http://schemas.microsoft.com/office/drawing/2014/main" id="{D00D133C-8CD8-0749-C87F-CC0158750573}"/>
              </a:ext>
            </a:extLst>
          </p:cNvPr>
          <p:cNvSpPr>
            <a:spLocks noGrp="1"/>
          </p:cNvSpPr>
          <p:nvPr>
            <p:ph type="title"/>
          </p:nvPr>
        </p:nvSpPr>
        <p:spPr>
          <a:xfrm>
            <a:off x="1693681" y="637528"/>
            <a:ext cx="8804635" cy="867569"/>
          </a:xfrm>
        </p:spPr>
        <p:txBody>
          <a:bodyPr/>
          <a:lstStyle/>
          <a:p>
            <a:r>
              <a:rPr lang="en-US" dirty="0"/>
              <a:t>The  Standard</a:t>
            </a:r>
          </a:p>
        </p:txBody>
      </p:sp>
    </p:spTree>
    <p:extLst>
      <p:ext uri="{BB962C8B-B14F-4D97-AF65-F5344CB8AC3E}">
        <p14:creationId xmlns:p14="http://schemas.microsoft.com/office/powerpoint/2010/main" val="1039247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2C36F3-8970-0867-4734-26A22F20BC82}"/>
              </a:ext>
            </a:extLst>
          </p:cNvPr>
          <p:cNvSpPr>
            <a:spLocks noGrp="1"/>
          </p:cNvSpPr>
          <p:nvPr>
            <p:ph idx="1"/>
          </p:nvPr>
        </p:nvSpPr>
        <p:spPr>
          <a:xfrm>
            <a:off x="981076" y="2000250"/>
            <a:ext cx="10229848" cy="3143250"/>
          </a:xfrm>
        </p:spPr>
        <p:txBody>
          <a:bodyPr>
            <a:normAutofit/>
          </a:bodyPr>
          <a:lstStyle/>
          <a:p>
            <a:pPr>
              <a:lnSpc>
                <a:spcPct val="120000"/>
              </a:lnSpc>
              <a:spcBef>
                <a:spcPts val="0"/>
              </a:spcBef>
            </a:pPr>
            <a:r>
              <a:rPr lang="en-US" dirty="0">
                <a:effectLst>
                  <a:outerShdw blurRad="38100" dist="38100" dir="2700000" algn="tl">
                    <a:srgbClr val="000000">
                      <a:alpha val="43137"/>
                    </a:srgbClr>
                  </a:outerShdw>
                </a:effectLst>
              </a:rPr>
              <a:t>When we look to God and His Word, instead of societal mores, we will find our way past moral relativism to godly courage. And we will speak with boldness! (Ephesians 6:19-20).</a:t>
            </a:r>
          </a:p>
        </p:txBody>
      </p:sp>
    </p:spTree>
    <p:extLst>
      <p:ext uri="{BB962C8B-B14F-4D97-AF65-F5344CB8AC3E}">
        <p14:creationId xmlns:p14="http://schemas.microsoft.com/office/powerpoint/2010/main" val="3383725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13A9CC-9222-D3E2-01FB-40887A77C33F}"/>
              </a:ext>
            </a:extLst>
          </p:cNvPr>
          <p:cNvSpPr>
            <a:spLocks noGrp="1"/>
          </p:cNvSpPr>
          <p:nvPr>
            <p:ph idx="1"/>
          </p:nvPr>
        </p:nvSpPr>
        <p:spPr>
          <a:xfrm>
            <a:off x="1693682" y="1253331"/>
            <a:ext cx="8804635" cy="4351338"/>
          </a:xfrm>
        </p:spPr>
        <p:txBody>
          <a:bodyPr>
            <a:normAutofit/>
          </a:bodyPr>
          <a:lstStyle/>
          <a:p>
            <a:r>
              <a:rPr lang="en-US" sz="5200" b="1" i="1" dirty="0">
                <a:effectLst>
                  <a:outerShdw blurRad="38100" dist="38100" dir="2700000" algn="tl">
                    <a:srgbClr val="000000">
                      <a:alpha val="43137"/>
                    </a:srgbClr>
                  </a:outerShdw>
                </a:effectLst>
              </a:rPr>
              <a:t>“Just say, ‘Shibboleth.’ But he said, ‘Sibboleth,’ for he was not prepared to pronounce it correctly” </a:t>
            </a:r>
            <a:endParaRPr lang="en-US" b="1" i="1" dirty="0">
              <a:effectLst>
                <a:outerShdw blurRad="38100" dist="38100" dir="2700000" algn="tl">
                  <a:srgbClr val="000000">
                    <a:alpha val="43137"/>
                  </a:srgbClr>
                </a:outerShdw>
              </a:effectLst>
            </a:endParaRPr>
          </a:p>
          <a:p>
            <a:pPr algn="r"/>
            <a:r>
              <a:rPr lang="en-US" sz="2800" dirty="0">
                <a:latin typeface="Baloo Bhai" panose="03080902040302020200" pitchFamily="66" charset="0"/>
                <a:cs typeface="Baloo Bhai" panose="03080902040302020200" pitchFamily="66" charset="0"/>
              </a:rPr>
              <a:t>Judges 12:6</a:t>
            </a:r>
          </a:p>
        </p:txBody>
      </p:sp>
    </p:spTree>
    <p:extLst>
      <p:ext uri="{BB962C8B-B14F-4D97-AF65-F5344CB8AC3E}">
        <p14:creationId xmlns:p14="http://schemas.microsoft.com/office/powerpoint/2010/main" val="42670332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1B1E3-A8E5-31B1-4717-57A3D8402B7D}"/>
              </a:ext>
            </a:extLst>
          </p:cNvPr>
          <p:cNvSpPr>
            <a:spLocks noGrp="1"/>
          </p:cNvSpPr>
          <p:nvPr>
            <p:ph idx="1"/>
          </p:nvPr>
        </p:nvSpPr>
        <p:spPr>
          <a:xfrm>
            <a:off x="1223890" y="1782787"/>
            <a:ext cx="9952892" cy="3821881"/>
          </a:xfrm>
        </p:spPr>
        <p:txBody>
          <a:bodyPr>
            <a:normAutofit/>
          </a:bodyPr>
          <a:lstStyle/>
          <a:p>
            <a:pPr marL="571500" lvl="0" indent="-571500" algn="l">
              <a:lnSpc>
                <a:spcPct val="110000"/>
              </a:lnSpc>
              <a:spcBef>
                <a:spcPts val="0"/>
              </a:spcBef>
              <a:buFont typeface="Wingdings" panose="05000000000000000000" pitchFamily="2" charset="2"/>
              <a:buChar char="§"/>
            </a:pPr>
            <a:r>
              <a:rPr lang="en-US" dirty="0">
                <a:effectLst/>
              </a:rPr>
              <a:t>God has given us the </a:t>
            </a:r>
            <a:r>
              <a:rPr lang="en-US" u="sng" dirty="0">
                <a:effectLst/>
              </a:rPr>
              <a:t>teaching standard</a:t>
            </a:r>
            <a:r>
              <a:rPr lang="en-US" dirty="0">
                <a:effectLst/>
              </a:rPr>
              <a:t>  (Ephesians 4:17-5:20; Colossians 3:8-12).</a:t>
            </a:r>
          </a:p>
          <a:p>
            <a:pPr marL="571500" lvl="0" indent="-571500" algn="l">
              <a:lnSpc>
                <a:spcPct val="110000"/>
              </a:lnSpc>
              <a:spcBef>
                <a:spcPts val="0"/>
              </a:spcBef>
              <a:buFont typeface="Wingdings" panose="05000000000000000000" pitchFamily="2" charset="2"/>
              <a:buChar char="§"/>
            </a:pPr>
            <a:r>
              <a:rPr lang="en-US" dirty="0">
                <a:effectLst/>
              </a:rPr>
              <a:t>God has given us the </a:t>
            </a:r>
            <a:r>
              <a:rPr lang="en-US" u="sng" dirty="0">
                <a:effectLst/>
              </a:rPr>
              <a:t>living standard</a:t>
            </a:r>
            <a:r>
              <a:rPr lang="en-US" dirty="0">
                <a:effectLst/>
              </a:rPr>
              <a:t>.</a:t>
            </a:r>
          </a:p>
          <a:p>
            <a:pPr marL="571500" lvl="0" indent="-571500" algn="l">
              <a:lnSpc>
                <a:spcPct val="110000"/>
              </a:lnSpc>
              <a:spcBef>
                <a:spcPts val="0"/>
              </a:spcBef>
              <a:buFont typeface="Wingdings" panose="05000000000000000000" pitchFamily="2" charset="2"/>
              <a:buChar char="§"/>
            </a:pPr>
            <a:r>
              <a:rPr lang="en-US" dirty="0">
                <a:effectLst/>
              </a:rPr>
              <a:t>Christians must cultivate their distinctive accent (Ephesians 4:25).</a:t>
            </a:r>
          </a:p>
        </p:txBody>
      </p:sp>
      <p:sp>
        <p:nvSpPr>
          <p:cNvPr id="2" name="Title 1">
            <a:extLst>
              <a:ext uri="{FF2B5EF4-FFF2-40B4-BE49-F238E27FC236}">
                <a16:creationId xmlns:a16="http://schemas.microsoft.com/office/drawing/2014/main" id="{7712452F-3E6A-5A50-46D4-2707CDD06627}"/>
              </a:ext>
            </a:extLst>
          </p:cNvPr>
          <p:cNvSpPr>
            <a:spLocks noGrp="1"/>
          </p:cNvSpPr>
          <p:nvPr>
            <p:ph type="title"/>
          </p:nvPr>
        </p:nvSpPr>
        <p:spPr>
          <a:xfrm>
            <a:off x="958361" y="915218"/>
            <a:ext cx="10134598" cy="867569"/>
          </a:xfrm>
        </p:spPr>
        <p:txBody>
          <a:bodyPr>
            <a:noAutofit/>
          </a:bodyPr>
          <a:lstStyle/>
          <a:p>
            <a:r>
              <a:rPr lang="en-US" b="1" dirty="0">
                <a:effectLst>
                  <a:outerShdw blurRad="38100" dist="38100" dir="2700000" algn="tl">
                    <a:srgbClr val="000000">
                      <a:alpha val="43137"/>
                    </a:srgbClr>
                  </a:outerShdw>
                </a:effectLst>
              </a:rPr>
              <a:t>Accentuating our Language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6862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FA4CBB-4B42-05A2-D456-F561782F6790}"/>
              </a:ext>
            </a:extLst>
          </p:cNvPr>
          <p:cNvSpPr>
            <a:spLocks noGrp="1"/>
          </p:cNvSpPr>
          <p:nvPr>
            <p:ph idx="1"/>
          </p:nvPr>
        </p:nvSpPr>
        <p:spPr>
          <a:xfrm>
            <a:off x="837028" y="1554481"/>
            <a:ext cx="10501532" cy="4487594"/>
          </a:xfrm>
        </p:spPr>
        <p:txBody>
          <a:bodyPr>
            <a:normAutofit/>
          </a:bodyPr>
          <a:lstStyle/>
          <a:p>
            <a:pPr algn="l"/>
            <a:r>
              <a:rPr lang="en-US" dirty="0">
                <a:effectLst>
                  <a:outerShdw blurRad="38100" dist="38100" dir="2700000" algn="tl">
                    <a:srgbClr val="000000">
                      <a:alpha val="43137"/>
                    </a:srgbClr>
                  </a:outerShdw>
                </a:effectLst>
              </a:rPr>
              <a:t>“I love the southern accent; wish I talked like that!”</a:t>
            </a:r>
          </a:p>
          <a:p>
            <a:pPr algn="l"/>
            <a:r>
              <a:rPr lang="en-US" dirty="0">
                <a:effectLst>
                  <a:outerShdw blurRad="38100" dist="38100" dir="2700000" algn="tl">
                    <a:srgbClr val="000000">
                      <a:alpha val="43137"/>
                    </a:srgbClr>
                  </a:outerShdw>
                </a:effectLst>
              </a:rPr>
              <a:t>Some accents are not genuine—it is all theatrics!</a:t>
            </a:r>
          </a:p>
          <a:p>
            <a:pPr algn="l"/>
            <a:r>
              <a:rPr lang="en-US" dirty="0">
                <a:effectLst>
                  <a:outerShdw blurRad="38100" dist="38100" dir="2700000" algn="tl">
                    <a:srgbClr val="000000">
                      <a:alpha val="43137"/>
                    </a:srgbClr>
                  </a:outerShdw>
                </a:effectLst>
              </a:rPr>
              <a:t>Some profess  the vocabulary but it is all theatrics!</a:t>
            </a:r>
          </a:p>
          <a:p>
            <a:pPr algn="l"/>
            <a:r>
              <a:rPr lang="en-US" dirty="0">
                <a:effectLst>
                  <a:outerShdw blurRad="38100" dist="38100" dir="2700000" algn="tl">
                    <a:srgbClr val="000000">
                      <a:alpha val="43137"/>
                    </a:srgbClr>
                  </a:outerShdw>
                </a:effectLst>
              </a:rPr>
              <a:t>The accent from the heart is available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(Colossians 3:17)</a:t>
            </a:r>
          </a:p>
          <a:p>
            <a:pPr algn="l"/>
            <a:r>
              <a:rPr lang="en-US" dirty="0">
                <a:effectLst>
                  <a:outerShdw blurRad="38100" dist="38100" dir="2700000" algn="tl">
                    <a:srgbClr val="000000">
                      <a:alpha val="43137"/>
                    </a:srgbClr>
                  </a:outerShdw>
                </a:effectLst>
              </a:rPr>
              <a:t>A thorough change (Colossians 1:13)</a:t>
            </a:r>
          </a:p>
        </p:txBody>
      </p:sp>
      <p:sp>
        <p:nvSpPr>
          <p:cNvPr id="3" name="Title 2">
            <a:extLst>
              <a:ext uri="{FF2B5EF4-FFF2-40B4-BE49-F238E27FC236}">
                <a16:creationId xmlns:a16="http://schemas.microsoft.com/office/drawing/2014/main" id="{D886A2AD-227F-E243-3F60-9FB5047CD362}"/>
              </a:ext>
            </a:extLst>
          </p:cNvPr>
          <p:cNvSpPr>
            <a:spLocks noGrp="1"/>
          </p:cNvSpPr>
          <p:nvPr>
            <p:ph type="title"/>
          </p:nvPr>
        </p:nvSpPr>
        <p:spPr>
          <a:xfrm>
            <a:off x="1693682" y="815926"/>
            <a:ext cx="8804635" cy="867569"/>
          </a:xfrm>
        </p:spPr>
        <p:txBody>
          <a:bodyPr/>
          <a:lstStyle/>
          <a:p>
            <a:r>
              <a:rPr lang="en-US" dirty="0"/>
              <a:t>The Beginning of the Accent</a:t>
            </a:r>
          </a:p>
        </p:txBody>
      </p:sp>
    </p:spTree>
    <p:extLst>
      <p:ext uri="{BB962C8B-B14F-4D97-AF65-F5344CB8AC3E}">
        <p14:creationId xmlns:p14="http://schemas.microsoft.com/office/powerpoint/2010/main" val="1717304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46002B-1D7D-1E4A-55B5-42779313BFF6}"/>
              </a:ext>
            </a:extLst>
          </p:cNvPr>
          <p:cNvSpPr>
            <a:spLocks noGrp="1"/>
          </p:cNvSpPr>
          <p:nvPr>
            <p:ph idx="1"/>
          </p:nvPr>
        </p:nvSpPr>
        <p:spPr>
          <a:xfrm>
            <a:off x="1336432" y="789097"/>
            <a:ext cx="9713740" cy="4351338"/>
          </a:xfrm>
        </p:spPr>
        <p:txBody>
          <a:bodyPr>
            <a:normAutofit/>
          </a:bodyPr>
          <a:lstStyle/>
          <a:p>
            <a:pPr>
              <a:lnSpc>
                <a:spcPct val="120000"/>
              </a:lnSpc>
              <a:spcBef>
                <a:spcPts val="0"/>
              </a:spcBef>
            </a:pPr>
            <a:r>
              <a:rPr lang="en-US" sz="4400" dirty="0">
                <a:effectLst>
                  <a:outerShdw blurRad="38100" dist="38100" dir="2700000" algn="tl">
                    <a:srgbClr val="000000">
                      <a:alpha val="43137"/>
                    </a:srgbClr>
                  </a:outerShdw>
                </a:effectLst>
              </a:rPr>
              <a:t>Speaking from the heart means that we will sound like Jesus Christ—</a:t>
            </a:r>
            <a:r>
              <a:rPr lang="en-US" sz="4400" u="sng" dirty="0">
                <a:effectLst>
                  <a:outerShdw blurRad="38100" dist="38100" dir="2700000" algn="tl">
                    <a:srgbClr val="000000">
                      <a:alpha val="43137"/>
                    </a:srgbClr>
                  </a:outerShdw>
                </a:effectLst>
              </a:rPr>
              <a:t>we will speak contemporary English with a committed Christian accent!</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77462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68ED-71DC-AD67-4AA0-9088E7B3CC9B}"/>
              </a:ext>
            </a:extLst>
          </p:cNvPr>
          <p:cNvSpPr>
            <a:spLocks noGrp="1"/>
          </p:cNvSpPr>
          <p:nvPr>
            <p:ph type="title"/>
          </p:nvPr>
        </p:nvSpPr>
        <p:spPr/>
        <p:txBody>
          <a:bodyPr/>
          <a:lstStyle/>
          <a:p>
            <a:r>
              <a:rPr lang="en-US" dirty="0"/>
              <a:t>The Accent of Unclean Lips</a:t>
            </a:r>
          </a:p>
        </p:txBody>
      </p:sp>
      <p:sp>
        <p:nvSpPr>
          <p:cNvPr id="3" name="Content Placeholder 2">
            <a:extLst>
              <a:ext uri="{FF2B5EF4-FFF2-40B4-BE49-F238E27FC236}">
                <a16:creationId xmlns:a16="http://schemas.microsoft.com/office/drawing/2014/main" id="{BC9D946A-4611-F6A2-920F-190037BDD9C0}"/>
              </a:ext>
            </a:extLst>
          </p:cNvPr>
          <p:cNvSpPr>
            <a:spLocks noGrp="1"/>
          </p:cNvSpPr>
          <p:nvPr>
            <p:ph idx="1"/>
          </p:nvPr>
        </p:nvSpPr>
        <p:spPr>
          <a:xfrm>
            <a:off x="414997" y="1894788"/>
            <a:ext cx="11057206" cy="4289195"/>
          </a:xfrm>
        </p:spPr>
        <p:txBody>
          <a:bodyPr>
            <a:normAutofit fontScale="92500" lnSpcReduction="10000"/>
          </a:bodyPr>
          <a:lstStyle/>
          <a:p>
            <a:r>
              <a:rPr lang="en-US" dirty="0">
                <a:effectLst>
                  <a:outerShdw blurRad="38100" dist="38100" dir="2700000" algn="tl">
                    <a:srgbClr val="000000">
                      <a:alpha val="43137"/>
                    </a:srgbClr>
                  </a:outerShdw>
                </a:effectLst>
              </a:rPr>
              <a:t>Isaiah 6:5, “Woe to me, for I am ruined! Because I am a man of unclean lips.”</a:t>
            </a:r>
          </a:p>
          <a:p>
            <a:r>
              <a:rPr lang="en-US" dirty="0">
                <a:effectLst>
                  <a:outerShdw blurRad="38100" dist="38100" dir="2700000" algn="tl">
                    <a:srgbClr val="000000">
                      <a:alpha val="43137"/>
                    </a:srgbClr>
                  </a:outerShdw>
                </a:effectLst>
              </a:rPr>
              <a:t>His SPEECH was his most painful awareness</a:t>
            </a:r>
          </a:p>
          <a:p>
            <a:r>
              <a:rPr lang="en-US" dirty="0">
                <a:effectLst>
                  <a:outerShdw blurRad="38100" dist="38100" dir="2700000" algn="tl">
                    <a:srgbClr val="000000">
                      <a:alpha val="43137"/>
                    </a:srgbClr>
                  </a:outerShdw>
                </a:effectLst>
              </a:rPr>
              <a:t>Many “good” Christians, but they will share Isaiah’s woe (Matthew 12:36-37)</a:t>
            </a:r>
          </a:p>
          <a:p>
            <a:r>
              <a:rPr lang="en-US" dirty="0">
                <a:effectLst>
                  <a:outerShdw blurRad="38100" dist="38100" dir="2700000" algn="tl">
                    <a:srgbClr val="000000">
                      <a:alpha val="43137"/>
                    </a:srgbClr>
                  </a:outerShdw>
                </a:effectLst>
              </a:rPr>
              <a:t>Before we can speak with the accent of Christ, we must begin by confessing to God that our lips are unclean!</a:t>
            </a:r>
          </a:p>
        </p:txBody>
      </p:sp>
    </p:spTree>
    <p:extLst>
      <p:ext uri="{BB962C8B-B14F-4D97-AF65-F5344CB8AC3E}">
        <p14:creationId xmlns:p14="http://schemas.microsoft.com/office/powerpoint/2010/main" val="33740238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D108-12DF-2988-5B29-FE17A7492FBC}"/>
              </a:ext>
            </a:extLst>
          </p:cNvPr>
          <p:cNvSpPr>
            <a:spLocks noGrp="1"/>
          </p:cNvSpPr>
          <p:nvPr>
            <p:ph type="title"/>
          </p:nvPr>
        </p:nvSpPr>
        <p:spPr/>
        <p:txBody>
          <a:bodyPr>
            <a:normAutofit/>
          </a:bodyPr>
          <a:lstStyle/>
          <a:p>
            <a:r>
              <a:rPr lang="en-US" b="1" dirty="0">
                <a:effectLst/>
              </a:rPr>
              <a:t>The Power to Change</a:t>
            </a:r>
            <a:endParaRPr lang="en-US" dirty="0"/>
          </a:p>
        </p:txBody>
      </p:sp>
      <p:sp>
        <p:nvSpPr>
          <p:cNvPr id="3" name="Content Placeholder 2">
            <a:extLst>
              <a:ext uri="{FF2B5EF4-FFF2-40B4-BE49-F238E27FC236}">
                <a16:creationId xmlns:a16="http://schemas.microsoft.com/office/drawing/2014/main" id="{5FE8E4F6-A44E-ACF3-FB5A-885B3554F302}"/>
              </a:ext>
            </a:extLst>
          </p:cNvPr>
          <p:cNvSpPr>
            <a:spLocks noGrp="1"/>
          </p:cNvSpPr>
          <p:nvPr>
            <p:ph idx="1"/>
          </p:nvPr>
        </p:nvSpPr>
        <p:spPr>
          <a:xfrm>
            <a:off x="838200" y="1646238"/>
            <a:ext cx="10515600" cy="3168406"/>
          </a:xfrm>
        </p:spPr>
        <p:txBody>
          <a:bodyPr/>
          <a:lstStyle/>
          <a:p>
            <a:pPr>
              <a:lnSpc>
                <a:spcPct val="110000"/>
              </a:lnSpc>
              <a:spcBef>
                <a:spcPts val="0"/>
              </a:spcBef>
              <a:spcAft>
                <a:spcPts val="1200"/>
              </a:spcAft>
            </a:pPr>
            <a:r>
              <a:rPr lang="en-US" dirty="0">
                <a:effectLst/>
              </a:rPr>
              <a:t>The power is available to mankind </a:t>
            </a:r>
            <a:br>
              <a:rPr lang="en-US" dirty="0">
                <a:effectLst/>
              </a:rPr>
            </a:br>
            <a:r>
              <a:rPr lang="en-US" dirty="0">
                <a:effectLst/>
              </a:rPr>
              <a:t>(Ephesians 1:19-20).</a:t>
            </a:r>
          </a:p>
          <a:p>
            <a:pPr>
              <a:spcAft>
                <a:spcPts val="1200"/>
              </a:spcAft>
            </a:pPr>
            <a:r>
              <a:rPr lang="en-US" dirty="0">
                <a:effectLst/>
              </a:rPr>
              <a:t>“Woe is me!” is changed too rejoicing and “your guilt is taken away” (Isaiah 6:7).</a:t>
            </a:r>
            <a:endParaRPr lang="en-US" dirty="0"/>
          </a:p>
        </p:txBody>
      </p:sp>
    </p:spTree>
    <p:extLst>
      <p:ext uri="{BB962C8B-B14F-4D97-AF65-F5344CB8AC3E}">
        <p14:creationId xmlns:p14="http://schemas.microsoft.com/office/powerpoint/2010/main" val="15019917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C731-E789-E1FF-E6F9-B940D5754A56}"/>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The Accent Change Brings “NEW”</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541A8A0-3161-581D-C248-3F3FF721C17B}"/>
              </a:ext>
            </a:extLst>
          </p:cNvPr>
          <p:cNvSpPr>
            <a:spLocks noGrp="1"/>
          </p:cNvSpPr>
          <p:nvPr>
            <p:ph idx="1"/>
          </p:nvPr>
        </p:nvSpPr>
        <p:spPr>
          <a:xfrm>
            <a:off x="499403" y="1775212"/>
            <a:ext cx="10727921" cy="4289195"/>
          </a:xfrm>
        </p:spPr>
        <p:txBody>
          <a:bodyPr/>
          <a:lstStyle/>
          <a:p>
            <a:pPr>
              <a:lnSpc>
                <a:spcPct val="110000"/>
              </a:lnSpc>
            </a:pPr>
            <a:r>
              <a:rPr lang="en-US" u="sng" dirty="0">
                <a:effectLst>
                  <a:outerShdw blurRad="38100" dist="38100" dir="2700000" algn="tl">
                    <a:srgbClr val="000000">
                      <a:alpha val="43137"/>
                    </a:srgbClr>
                  </a:outerShdw>
                </a:effectLst>
              </a:rPr>
              <a:t>You have NEW relationships</a:t>
            </a:r>
            <a:r>
              <a:rPr lang="en-US" dirty="0">
                <a:effectLst>
                  <a:outerShdw blurRad="38100" dist="38100" dir="2700000" algn="tl">
                    <a:srgbClr val="000000">
                      <a:alpha val="43137"/>
                    </a:srgbClr>
                  </a:outerShdw>
                </a:effectLst>
              </a:rPr>
              <a:t> (Ephesians 2:14; 2 Corinthians 5:19-20)</a:t>
            </a:r>
          </a:p>
          <a:p>
            <a:pPr>
              <a:lnSpc>
                <a:spcPct val="110000"/>
              </a:lnSpc>
            </a:pPr>
            <a:r>
              <a:rPr lang="en-US" u="sng" dirty="0">
                <a:effectLst>
                  <a:outerShdw blurRad="38100" dist="38100" dir="2700000" algn="tl">
                    <a:srgbClr val="000000">
                      <a:alpha val="43137"/>
                    </a:srgbClr>
                  </a:outerShdw>
                </a:effectLst>
              </a:rPr>
              <a:t>You have a NEW point of view</a:t>
            </a:r>
            <a:r>
              <a:rPr lang="en-US" dirty="0">
                <a:effectLst>
                  <a:outerShdw blurRad="38100" dist="38100" dir="2700000" algn="tl">
                    <a:srgbClr val="000000">
                      <a:alpha val="43137"/>
                    </a:srgbClr>
                  </a:outerShdw>
                </a:effectLst>
              </a:rPr>
              <a:t> (2 Corinthians 5:16; John 8)</a:t>
            </a:r>
          </a:p>
          <a:p>
            <a:pPr>
              <a:lnSpc>
                <a:spcPct val="110000"/>
              </a:lnSpc>
            </a:pPr>
            <a:r>
              <a:rPr lang="en-US" u="sng" dirty="0">
                <a:effectLst>
                  <a:outerShdw blurRad="38100" dist="38100" dir="2700000" algn="tl">
                    <a:srgbClr val="000000">
                      <a:alpha val="43137"/>
                    </a:srgbClr>
                  </a:outerShdw>
                </a:effectLst>
              </a:rPr>
              <a:t>You have a NEW community</a:t>
            </a:r>
            <a:r>
              <a:rPr lang="en-US" dirty="0">
                <a:effectLst>
                  <a:outerShdw blurRad="38100" dist="38100" dir="2700000" algn="tl">
                    <a:srgbClr val="000000">
                      <a:alpha val="43137"/>
                    </a:srgbClr>
                  </a:outerShdw>
                </a:effectLst>
              </a:rPr>
              <a:t> (1 Corinthians 1:10)</a:t>
            </a:r>
          </a:p>
        </p:txBody>
      </p:sp>
    </p:spTree>
    <p:extLst>
      <p:ext uri="{BB962C8B-B14F-4D97-AF65-F5344CB8AC3E}">
        <p14:creationId xmlns:p14="http://schemas.microsoft.com/office/powerpoint/2010/main" val="24943576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34FE-DC65-3B53-5C0F-C1521700A966}"/>
              </a:ext>
            </a:extLst>
          </p:cNvPr>
          <p:cNvSpPr>
            <a:spLocks noGrp="1"/>
          </p:cNvSpPr>
          <p:nvPr>
            <p:ph type="title"/>
          </p:nvPr>
        </p:nvSpPr>
        <p:spPr>
          <a:xfrm>
            <a:off x="267285" y="365126"/>
            <a:ext cx="11570677" cy="1016000"/>
          </a:xfrm>
        </p:spPr>
        <p:txBody>
          <a:bodyPr>
            <a:normAutofit/>
          </a:bodyPr>
          <a:lstStyle/>
          <a:p>
            <a:r>
              <a:rPr lang="en-US" dirty="0">
                <a:effectLst>
                  <a:outerShdw blurRad="38100" dist="38100" dir="2700000" algn="tl">
                    <a:srgbClr val="000000">
                      <a:alpha val="43137"/>
                    </a:srgbClr>
                  </a:outerShdw>
                </a:effectLst>
              </a:rPr>
              <a:t>The language of this new community</a:t>
            </a:r>
          </a:p>
        </p:txBody>
      </p:sp>
      <p:sp>
        <p:nvSpPr>
          <p:cNvPr id="3" name="Content Placeholder 2">
            <a:extLst>
              <a:ext uri="{FF2B5EF4-FFF2-40B4-BE49-F238E27FC236}">
                <a16:creationId xmlns:a16="http://schemas.microsoft.com/office/drawing/2014/main" id="{02298C5E-861F-6AA0-F997-65C0C2A3A39E}"/>
              </a:ext>
            </a:extLst>
          </p:cNvPr>
          <p:cNvSpPr>
            <a:spLocks noGrp="1"/>
          </p:cNvSpPr>
          <p:nvPr>
            <p:ph sz="half" idx="1"/>
          </p:nvPr>
        </p:nvSpPr>
        <p:spPr>
          <a:xfrm>
            <a:off x="552450" y="1596683"/>
            <a:ext cx="5181600" cy="4213567"/>
          </a:xfrm>
        </p:spPr>
        <p:txBody>
          <a:bodyPr>
            <a:normAutofit/>
          </a:bodyPr>
          <a:lstStyle/>
          <a:p>
            <a:pPr marL="0" lvl="0" indent="0">
              <a:buNone/>
            </a:pPr>
            <a:r>
              <a:rPr lang="en-US" u="sng" dirty="0">
                <a:effectLst>
                  <a:outerShdw blurRad="38100" dist="38100" dir="2700000" algn="tl">
                    <a:srgbClr val="000000">
                      <a:alpha val="43137"/>
                    </a:srgbClr>
                  </a:outerShdw>
                </a:effectLst>
              </a:rPr>
              <a:t>Is not</a:t>
            </a:r>
            <a:r>
              <a:rPr lang="en-US" dirty="0">
                <a:effectLst>
                  <a:outerShdw blurRad="38100" dist="38100" dir="2700000" algn="tl">
                    <a:srgbClr val="000000">
                      <a:alpha val="43137"/>
                    </a:srgbClr>
                  </a:outerShdw>
                </a:effectLst>
              </a:rPr>
              <a:t> the catechism of religious words &amp; expressions</a:t>
            </a:r>
          </a:p>
          <a:p>
            <a:pPr marL="0" lvl="0" indent="0">
              <a:buNone/>
            </a:pPr>
            <a:r>
              <a:rPr lang="en-US" u="sng" dirty="0">
                <a:effectLst>
                  <a:outerShdw blurRad="38100" dist="38100" dir="2700000" algn="tl">
                    <a:srgbClr val="000000">
                      <a:alpha val="43137"/>
                    </a:srgbClr>
                  </a:outerShdw>
                </a:effectLst>
              </a:rPr>
              <a:t>Is more</a:t>
            </a:r>
            <a:r>
              <a:rPr lang="en-US" dirty="0">
                <a:effectLst>
                  <a:outerShdw blurRad="38100" dist="38100" dir="2700000" algn="tl">
                    <a:srgbClr val="000000">
                      <a:alpha val="43137"/>
                    </a:srgbClr>
                  </a:outerShdw>
                </a:effectLst>
              </a:rPr>
              <a:t> than a “Hallelujah,” “Amen” or “Praise the Lord.”</a:t>
            </a:r>
          </a:p>
        </p:txBody>
      </p:sp>
      <p:sp>
        <p:nvSpPr>
          <p:cNvPr id="4" name="Content Placeholder 3">
            <a:extLst>
              <a:ext uri="{FF2B5EF4-FFF2-40B4-BE49-F238E27FC236}">
                <a16:creationId xmlns:a16="http://schemas.microsoft.com/office/drawing/2014/main" id="{2ADEA0B1-CD32-0B52-0BAD-E89F4D4A03E7}"/>
              </a:ext>
            </a:extLst>
          </p:cNvPr>
          <p:cNvSpPr>
            <a:spLocks noGrp="1"/>
          </p:cNvSpPr>
          <p:nvPr>
            <p:ph sz="half" idx="2"/>
          </p:nvPr>
        </p:nvSpPr>
        <p:spPr>
          <a:xfrm>
            <a:off x="6391275" y="1716259"/>
            <a:ext cx="5181600" cy="4093992"/>
          </a:xfrm>
        </p:spPr>
        <p:txBody>
          <a:bodyPr>
            <a:normAutofit/>
          </a:bodyPr>
          <a:lstStyle/>
          <a:p>
            <a:pPr marL="0" indent="0" algn="r">
              <a:buNone/>
            </a:pPr>
            <a:r>
              <a:rPr lang="en-US" u="sng" dirty="0">
                <a:effectLst>
                  <a:outerShdw blurRad="38100" dist="38100" dir="2700000" algn="tl">
                    <a:srgbClr val="000000">
                      <a:alpha val="43137"/>
                    </a:srgbClr>
                  </a:outerShdw>
                </a:effectLst>
              </a:rPr>
              <a:t>Is not</a:t>
            </a:r>
            <a:r>
              <a:rPr lang="en-US" dirty="0">
                <a:effectLst>
                  <a:outerShdw blurRad="38100" dist="38100" dir="2700000" algn="tl">
                    <a:srgbClr val="000000">
                      <a:alpha val="43137"/>
                    </a:srgbClr>
                  </a:outerShdw>
                </a:effectLst>
              </a:rPr>
              <a:t> pious cliches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(1 John 2:4, 9; 4:20)</a:t>
            </a:r>
            <a:endParaRPr lang="en-US" u="sng" dirty="0">
              <a:effectLst/>
            </a:endParaRPr>
          </a:p>
          <a:p>
            <a:pPr marL="0" lvl="0" indent="0" algn="r">
              <a:buNone/>
            </a:pPr>
            <a:r>
              <a:rPr lang="en-US" u="sng" dirty="0">
                <a:effectLst/>
              </a:rPr>
              <a:t>Is not</a:t>
            </a:r>
            <a:r>
              <a:rPr lang="en-US" dirty="0">
                <a:effectLst/>
              </a:rPr>
              <a:t> measured in the quantity of religious words</a:t>
            </a:r>
          </a:p>
          <a:p>
            <a:pPr marL="0" indent="0" algn="r">
              <a:buNone/>
            </a:pPr>
            <a:r>
              <a:rPr lang="en-US" u="sng" dirty="0">
                <a:effectLst/>
              </a:rPr>
              <a:t>Is active</a:t>
            </a:r>
            <a:r>
              <a:rPr lang="en-US" dirty="0">
                <a:effectLst/>
              </a:rPr>
              <a:t> communication of our devotion to God</a:t>
            </a:r>
            <a:endParaRPr lang="en-US" dirty="0"/>
          </a:p>
        </p:txBody>
      </p:sp>
    </p:spTree>
    <p:extLst>
      <p:ext uri="{BB962C8B-B14F-4D97-AF65-F5344CB8AC3E}">
        <p14:creationId xmlns:p14="http://schemas.microsoft.com/office/powerpoint/2010/main" val="7251602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2CE38-EC87-9D29-0151-360188C9DC84}"/>
              </a:ext>
            </a:extLst>
          </p:cNvPr>
          <p:cNvSpPr>
            <a:spLocks noGrp="1"/>
          </p:cNvSpPr>
          <p:nvPr>
            <p:ph idx="1"/>
          </p:nvPr>
        </p:nvSpPr>
        <p:spPr>
          <a:xfrm>
            <a:off x="1693681" y="2124075"/>
            <a:ext cx="8804635" cy="3280569"/>
          </a:xfrm>
        </p:spPr>
        <p:txBody>
          <a:bodyPr>
            <a:normAutofit/>
          </a:bodyPr>
          <a:lstStyle/>
          <a:p>
            <a:pPr algn="l"/>
            <a:r>
              <a:rPr lang="en-US" dirty="0">
                <a:effectLst>
                  <a:outerShdw blurRad="38100" dist="38100" dir="2700000" algn="tl">
                    <a:srgbClr val="000000">
                      <a:alpha val="43137"/>
                    </a:srgbClr>
                  </a:outerShdw>
                </a:effectLst>
              </a:rPr>
              <a:t>Changing speech habits is difficult</a:t>
            </a:r>
          </a:p>
          <a:p>
            <a:pPr algn="l"/>
            <a:r>
              <a:rPr lang="en-US" dirty="0">
                <a:effectLst>
                  <a:outerShdw blurRad="38100" dist="38100" dir="2700000" algn="tl">
                    <a:srgbClr val="000000">
                      <a:alpha val="43137"/>
                    </a:srgbClr>
                  </a:outerShdw>
                </a:effectLst>
              </a:rPr>
              <a:t>Old speech patterns cannot be changed by mortal methods (Acts 4:13)</a:t>
            </a:r>
          </a:p>
          <a:p>
            <a:pPr algn="l"/>
            <a:r>
              <a:rPr lang="en-US" dirty="0">
                <a:effectLst>
                  <a:outerShdw blurRad="38100" dist="38100" dir="2700000" algn="tl">
                    <a:srgbClr val="000000">
                      <a:alpha val="43137"/>
                    </a:srgbClr>
                  </a:outerShdw>
                </a:effectLst>
              </a:rPr>
              <a:t>This challenge has to be a personal choice—“your words.”</a:t>
            </a:r>
          </a:p>
        </p:txBody>
      </p:sp>
      <p:sp>
        <p:nvSpPr>
          <p:cNvPr id="3" name="Title 2">
            <a:extLst>
              <a:ext uri="{FF2B5EF4-FFF2-40B4-BE49-F238E27FC236}">
                <a16:creationId xmlns:a16="http://schemas.microsoft.com/office/drawing/2014/main" id="{CC2144A9-F6E0-F72E-F55E-6A67DD697425}"/>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The Accent Challenge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41317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E668DB-2D6E-892A-9864-892C9A87DDA6}"/>
              </a:ext>
            </a:extLst>
          </p:cNvPr>
          <p:cNvSpPr>
            <a:spLocks noGrp="1"/>
          </p:cNvSpPr>
          <p:nvPr>
            <p:ph idx="1"/>
          </p:nvPr>
        </p:nvSpPr>
        <p:spPr>
          <a:xfrm>
            <a:off x="1693682" y="984738"/>
            <a:ext cx="8804635" cy="5071403"/>
          </a:xfrm>
        </p:spPr>
        <p:txBody>
          <a:bodyPr>
            <a:normAutofit/>
          </a:bodyPr>
          <a:lstStyle/>
          <a:p>
            <a:pPr>
              <a:lnSpc>
                <a:spcPct val="110000"/>
              </a:lnSpc>
            </a:pPr>
            <a:r>
              <a:rPr lang="en-US" dirty="0">
                <a:effectLst>
                  <a:outerShdw blurRad="38100" dist="38100" dir="2700000" algn="tl">
                    <a:srgbClr val="000000">
                      <a:alpha val="43137"/>
                    </a:srgbClr>
                  </a:outerShdw>
                </a:effectLst>
              </a:rPr>
              <a:t>In the beginning God created man and woman to communicate powerfully, lovingly, and constructively. In Christ, God gives the recreated man and woman the option to choose to communicate with the tone, body language and vocabulary that brings a blessing and not a barrier!</a:t>
            </a:r>
          </a:p>
        </p:txBody>
      </p:sp>
    </p:spTree>
    <p:extLst>
      <p:ext uri="{BB962C8B-B14F-4D97-AF65-F5344CB8AC3E}">
        <p14:creationId xmlns:p14="http://schemas.microsoft.com/office/powerpoint/2010/main" val="13728536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F22826-AD04-8331-A1FC-62C8868CC3AB}"/>
              </a:ext>
            </a:extLst>
          </p:cNvPr>
          <p:cNvSpPr>
            <a:spLocks noGrp="1"/>
          </p:cNvSpPr>
          <p:nvPr>
            <p:ph idx="1"/>
          </p:nvPr>
        </p:nvSpPr>
        <p:spPr>
          <a:xfrm>
            <a:off x="1054050" y="1098586"/>
            <a:ext cx="9886952" cy="3656294"/>
          </a:xfrm>
        </p:spPr>
        <p:txBody>
          <a:bodyPr>
            <a:normAutofit/>
          </a:bodyPr>
          <a:lstStyle/>
          <a:p>
            <a:pPr>
              <a:lnSpc>
                <a:spcPct val="110000"/>
              </a:lnSpc>
              <a:spcBef>
                <a:spcPts val="0"/>
              </a:spcBef>
            </a:pPr>
            <a:r>
              <a:rPr lang="en-US" dirty="0">
                <a:effectLst>
                  <a:outerShdw blurRad="38100" dist="38100" dir="2700000" algn="tl">
                    <a:srgbClr val="000000">
                      <a:alpha val="43137"/>
                    </a:srgbClr>
                  </a:outerShdw>
                </a:effectLst>
              </a:rPr>
              <a:t>In the following lessons we will examine specific ways that the new creation in Christ speaks from the heart with the accent of Christ!</a:t>
            </a:r>
            <a:endParaRPr lang="en-US" sz="3200" dirty="0">
              <a:effectLst>
                <a:outerShdw blurRad="38100" dist="38100" dir="2700000" algn="tl">
                  <a:srgbClr val="000000">
                    <a:alpha val="43137"/>
                  </a:srgbClr>
                </a:outerShdw>
              </a:effectLst>
              <a:latin typeface="Baloo Bhai" panose="03080902040302020200" pitchFamily="66" charset="0"/>
              <a:cs typeface="Baloo Bhai" panose="03080902040302020200" pitchFamily="66" charset="0"/>
            </a:endParaRPr>
          </a:p>
        </p:txBody>
      </p:sp>
    </p:spTree>
    <p:extLst>
      <p:ext uri="{BB962C8B-B14F-4D97-AF65-F5344CB8AC3E}">
        <p14:creationId xmlns:p14="http://schemas.microsoft.com/office/powerpoint/2010/main" val="1791845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E5D5-1194-6C9E-70D6-45AD66153A5D}"/>
              </a:ext>
            </a:extLst>
          </p:cNvPr>
          <p:cNvSpPr>
            <a:spLocks noGrp="1"/>
          </p:cNvSpPr>
          <p:nvPr>
            <p:ph type="title"/>
          </p:nvPr>
        </p:nvSpPr>
        <p:spPr/>
        <p:txBody>
          <a:bodyPr/>
          <a:lstStyle/>
          <a:p>
            <a:r>
              <a:rPr lang="en-US" dirty="0"/>
              <a:t>Language Accents</a:t>
            </a:r>
          </a:p>
        </p:txBody>
      </p:sp>
      <p:sp>
        <p:nvSpPr>
          <p:cNvPr id="3" name="Content Placeholder 2">
            <a:extLst>
              <a:ext uri="{FF2B5EF4-FFF2-40B4-BE49-F238E27FC236}">
                <a16:creationId xmlns:a16="http://schemas.microsoft.com/office/drawing/2014/main" id="{C9F86953-1F78-5469-4E57-F1830CC76DEB}"/>
              </a:ext>
            </a:extLst>
          </p:cNvPr>
          <p:cNvSpPr>
            <a:spLocks noGrp="1"/>
          </p:cNvSpPr>
          <p:nvPr>
            <p:ph idx="1"/>
          </p:nvPr>
        </p:nvSpPr>
        <p:spPr>
          <a:xfrm>
            <a:off x="676421" y="1747079"/>
            <a:ext cx="10389124" cy="2613906"/>
          </a:xfrm>
        </p:spPr>
        <p:txBody>
          <a:bodyPr/>
          <a:lstStyle/>
          <a:p>
            <a:pPr>
              <a:lnSpc>
                <a:spcPct val="120000"/>
              </a:lnSpc>
            </a:pPr>
            <a:r>
              <a:rPr lang="en-US" dirty="0">
                <a:effectLst/>
              </a:rPr>
              <a:t>Language sub-sections that identify</a:t>
            </a:r>
          </a:p>
          <a:p>
            <a:r>
              <a:rPr lang="en-US" dirty="0">
                <a:effectLst/>
              </a:rPr>
              <a:t>Unique word meanings and pronunciation</a:t>
            </a:r>
          </a:p>
        </p:txBody>
      </p:sp>
    </p:spTree>
    <p:extLst>
      <p:ext uri="{BB962C8B-B14F-4D97-AF65-F5344CB8AC3E}">
        <p14:creationId xmlns:p14="http://schemas.microsoft.com/office/powerpoint/2010/main" val="3815156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4FF4-362B-53D5-A1C8-41E2A6553A96}"/>
              </a:ext>
            </a:extLst>
          </p:cNvPr>
          <p:cNvSpPr>
            <a:spLocks noGrp="1"/>
          </p:cNvSpPr>
          <p:nvPr>
            <p:ph type="title"/>
          </p:nvPr>
        </p:nvSpPr>
        <p:spPr/>
        <p:txBody>
          <a:bodyPr/>
          <a:lstStyle/>
          <a:p>
            <a:r>
              <a:rPr lang="en-US" dirty="0"/>
              <a:t>Judges 12:6…</a:t>
            </a:r>
          </a:p>
        </p:txBody>
      </p:sp>
      <p:sp>
        <p:nvSpPr>
          <p:cNvPr id="3" name="Content Placeholder 2">
            <a:extLst>
              <a:ext uri="{FF2B5EF4-FFF2-40B4-BE49-F238E27FC236}">
                <a16:creationId xmlns:a16="http://schemas.microsoft.com/office/drawing/2014/main" id="{DB963170-F2F9-3282-5ED1-2591AE9707DE}"/>
              </a:ext>
            </a:extLst>
          </p:cNvPr>
          <p:cNvSpPr>
            <a:spLocks noGrp="1"/>
          </p:cNvSpPr>
          <p:nvPr>
            <p:ph idx="1"/>
          </p:nvPr>
        </p:nvSpPr>
        <p:spPr>
          <a:xfrm>
            <a:off x="838200" y="1646237"/>
            <a:ext cx="10515600" cy="3959737"/>
          </a:xfrm>
        </p:spPr>
        <p:txBody>
          <a:bodyPr/>
          <a:lstStyle/>
          <a:p>
            <a:pPr>
              <a:lnSpc>
                <a:spcPct val="120000"/>
              </a:lnSpc>
              <a:spcAft>
                <a:spcPts val="600"/>
              </a:spcAft>
            </a:pPr>
            <a:r>
              <a:rPr lang="en-US" dirty="0">
                <a:effectLst/>
              </a:rPr>
              <a:t>A metaphor in our contemporary society</a:t>
            </a:r>
          </a:p>
          <a:p>
            <a:pPr>
              <a:lnSpc>
                <a:spcPct val="120000"/>
              </a:lnSpc>
              <a:spcAft>
                <a:spcPts val="600"/>
              </a:spcAft>
            </a:pPr>
            <a:r>
              <a:rPr lang="en-US" dirty="0">
                <a:effectLst/>
              </a:rPr>
              <a:t>“Sibboleths” manifest in various forms</a:t>
            </a:r>
          </a:p>
          <a:p>
            <a:pPr>
              <a:lnSpc>
                <a:spcPct val="120000"/>
              </a:lnSpc>
              <a:spcAft>
                <a:spcPts val="600"/>
              </a:spcAft>
            </a:pPr>
            <a:r>
              <a:rPr lang="en-US" dirty="0">
                <a:effectLst/>
              </a:rPr>
              <a:t>“Sibboleths” define who belongs to a group</a:t>
            </a:r>
          </a:p>
          <a:p>
            <a:pPr>
              <a:lnSpc>
                <a:spcPct val="120000"/>
              </a:lnSpc>
              <a:spcAft>
                <a:spcPts val="600"/>
              </a:spcAft>
            </a:pPr>
            <a:r>
              <a:rPr lang="en-US" dirty="0">
                <a:effectLst/>
              </a:rPr>
              <a:t>Wartime passwords utilize this biblical principle</a:t>
            </a:r>
          </a:p>
        </p:txBody>
      </p:sp>
    </p:spTree>
    <p:extLst>
      <p:ext uri="{BB962C8B-B14F-4D97-AF65-F5344CB8AC3E}">
        <p14:creationId xmlns:p14="http://schemas.microsoft.com/office/powerpoint/2010/main" val="2332933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326549-DAAB-5549-3304-FB454872E512}"/>
              </a:ext>
            </a:extLst>
          </p:cNvPr>
          <p:cNvSpPr>
            <a:spLocks noGrp="1"/>
          </p:cNvSpPr>
          <p:nvPr>
            <p:ph idx="1"/>
          </p:nvPr>
        </p:nvSpPr>
        <p:spPr>
          <a:xfrm>
            <a:off x="1581140" y="597877"/>
            <a:ext cx="8804635" cy="5493433"/>
          </a:xfrm>
        </p:spPr>
        <p:txBody>
          <a:bodyPr>
            <a:normAutofit/>
          </a:bodyPr>
          <a:lstStyle/>
          <a:p>
            <a:pPr algn="l"/>
            <a:r>
              <a:rPr lang="en-US" dirty="0">
                <a:effectLst/>
              </a:rPr>
              <a:t>The word "thunder" contains a voiceless dental fricative (/θ/), which does not exist in German.</a:t>
            </a:r>
          </a:p>
          <a:p>
            <a:pPr algn="l"/>
            <a:r>
              <a:rPr lang="en-US" i="1" dirty="0">
                <a:effectLst/>
              </a:rPr>
              <a:t>Lollapalooza</a:t>
            </a:r>
            <a:r>
              <a:rPr lang="en-US" dirty="0">
                <a:effectLst/>
              </a:rPr>
              <a:t> was a sibboleth in the Pacific theatre and challenged persons. Japanese people would often pronounce both letters L and R as rolled Rs.</a:t>
            </a:r>
            <a:endParaRPr lang="en-US" dirty="0"/>
          </a:p>
        </p:txBody>
      </p:sp>
    </p:spTree>
    <p:extLst>
      <p:ext uri="{BB962C8B-B14F-4D97-AF65-F5344CB8AC3E}">
        <p14:creationId xmlns:p14="http://schemas.microsoft.com/office/powerpoint/2010/main" val="1260548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DD50-3496-0FD4-05DC-B7E88A237ED9}"/>
              </a:ext>
            </a:extLst>
          </p:cNvPr>
          <p:cNvSpPr>
            <a:spLocks noGrp="1"/>
          </p:cNvSpPr>
          <p:nvPr>
            <p:ph type="title"/>
          </p:nvPr>
        </p:nvSpPr>
        <p:spPr>
          <a:xfrm>
            <a:off x="838200" y="365125"/>
            <a:ext cx="10515600" cy="1281113"/>
          </a:xfrm>
        </p:spPr>
        <p:txBody>
          <a:bodyPr/>
          <a:lstStyle/>
          <a:p>
            <a:r>
              <a:rPr lang="en-US" dirty="0"/>
              <a:t>Differing Language Accents…</a:t>
            </a:r>
          </a:p>
        </p:txBody>
      </p:sp>
      <p:sp>
        <p:nvSpPr>
          <p:cNvPr id="3" name="Content Placeholder 2">
            <a:extLst>
              <a:ext uri="{FF2B5EF4-FFF2-40B4-BE49-F238E27FC236}">
                <a16:creationId xmlns:a16="http://schemas.microsoft.com/office/drawing/2014/main" id="{9890C9D3-0427-317A-E398-6E8156EA2A21}"/>
              </a:ext>
            </a:extLst>
          </p:cNvPr>
          <p:cNvSpPr>
            <a:spLocks noGrp="1"/>
          </p:cNvSpPr>
          <p:nvPr>
            <p:ph idx="1"/>
          </p:nvPr>
        </p:nvSpPr>
        <p:spPr>
          <a:xfrm>
            <a:off x="838200" y="1894788"/>
            <a:ext cx="10389124" cy="4289195"/>
          </a:xfrm>
        </p:spPr>
        <p:txBody>
          <a:bodyPr>
            <a:noAutofit/>
          </a:bodyPr>
          <a:lstStyle/>
          <a:p>
            <a:r>
              <a:rPr lang="en-US" dirty="0">
                <a:effectLst/>
              </a:rPr>
              <a:t>Impact travel</a:t>
            </a:r>
          </a:p>
          <a:p>
            <a:r>
              <a:rPr lang="en-US" dirty="0">
                <a:effectLst/>
              </a:rPr>
              <a:t>Experienced by relocating</a:t>
            </a:r>
          </a:p>
          <a:p>
            <a:r>
              <a:rPr lang="en-US" dirty="0">
                <a:effectLst/>
              </a:rPr>
              <a:t>Educational, interesting, and irritating!</a:t>
            </a:r>
          </a:p>
          <a:p>
            <a:r>
              <a:rPr lang="en-US" dirty="0">
                <a:effectLst/>
              </a:rPr>
              <a:t>Identified Peter (Matthew 26:73)</a:t>
            </a:r>
          </a:p>
          <a:p>
            <a:r>
              <a:rPr lang="en-US" dirty="0">
                <a:effectLst/>
              </a:rPr>
              <a:t>Confrontational—“Where are you from?”</a:t>
            </a:r>
          </a:p>
        </p:txBody>
      </p:sp>
    </p:spTree>
    <p:extLst>
      <p:ext uri="{BB962C8B-B14F-4D97-AF65-F5344CB8AC3E}">
        <p14:creationId xmlns:p14="http://schemas.microsoft.com/office/powerpoint/2010/main" val="2962352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E2F6C1-8FF3-9BA5-2BF0-A9C19798B67B}"/>
              </a:ext>
            </a:extLst>
          </p:cNvPr>
          <p:cNvSpPr>
            <a:spLocks noGrp="1"/>
          </p:cNvSpPr>
          <p:nvPr>
            <p:ph type="title"/>
          </p:nvPr>
        </p:nvSpPr>
        <p:spPr>
          <a:xfrm>
            <a:off x="704557" y="1603717"/>
            <a:ext cx="10515600" cy="2475914"/>
          </a:xfrm>
        </p:spPr>
        <p:txBody>
          <a:bodyPr>
            <a:normAutofit/>
          </a:bodyPr>
          <a:lstStyle/>
          <a:p>
            <a:pPr>
              <a:lnSpc>
                <a:spcPct val="130000"/>
              </a:lnSpc>
            </a:pPr>
            <a:r>
              <a:rPr lang="en-US" dirty="0">
                <a:effectLst>
                  <a:outerShdw blurRad="38100" dist="38100" dir="2700000" algn="tl">
                    <a:srgbClr val="000000">
                      <a:alpha val="43137"/>
                    </a:srgbClr>
                  </a:outerShdw>
                </a:effectLst>
              </a:rPr>
              <a:t>This aspect of speech introduces a very practical question…</a:t>
            </a:r>
          </a:p>
        </p:txBody>
      </p:sp>
    </p:spTree>
    <p:extLst>
      <p:ext uri="{BB962C8B-B14F-4D97-AF65-F5344CB8AC3E}">
        <p14:creationId xmlns:p14="http://schemas.microsoft.com/office/powerpoint/2010/main" val="40016887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DD50-3496-0FD4-05DC-B7E88A237ED9}"/>
              </a:ext>
            </a:extLst>
          </p:cNvPr>
          <p:cNvSpPr>
            <a:spLocks noGrp="1"/>
          </p:cNvSpPr>
          <p:nvPr>
            <p:ph type="title"/>
          </p:nvPr>
        </p:nvSpPr>
        <p:spPr>
          <a:xfrm>
            <a:off x="443132" y="365125"/>
            <a:ext cx="10910668" cy="1281113"/>
          </a:xfrm>
        </p:spPr>
        <p:txBody>
          <a:bodyPr>
            <a:normAutofit fontScale="90000"/>
          </a:bodyPr>
          <a:lstStyle/>
          <a:p>
            <a:r>
              <a:rPr lang="en-US" dirty="0">
                <a:effectLst>
                  <a:outerShdw blurRad="38100" dist="38100" dir="2700000" algn="tl">
                    <a:srgbClr val="000000">
                      <a:alpha val="43137"/>
                    </a:srgbClr>
                  </a:outerShdw>
                </a:effectLst>
              </a:rPr>
              <a:t>The Accents of the Christian’s Speech</a:t>
            </a:r>
            <a:r>
              <a:rPr lang="en-US" dirty="0">
                <a:effectLst>
                  <a:outerShdw blurRad="38100" dist="38100" dir="2700000" algn="tl" rotWithShape="0">
                    <a:srgbClr val="000000">
                      <a:alpha val="43137"/>
                    </a:srgbClr>
                  </a:outerShdw>
                </a:effectLst>
              </a:rPr>
              <a:t>…</a:t>
            </a:r>
          </a:p>
        </p:txBody>
      </p:sp>
      <p:sp>
        <p:nvSpPr>
          <p:cNvPr id="3" name="Content Placeholder 2">
            <a:extLst>
              <a:ext uri="{FF2B5EF4-FFF2-40B4-BE49-F238E27FC236}">
                <a16:creationId xmlns:a16="http://schemas.microsoft.com/office/drawing/2014/main" id="{9890C9D3-0427-317A-E398-6E8156EA2A21}"/>
              </a:ext>
            </a:extLst>
          </p:cNvPr>
          <p:cNvSpPr>
            <a:spLocks noGrp="1"/>
          </p:cNvSpPr>
          <p:nvPr>
            <p:ph idx="1"/>
          </p:nvPr>
        </p:nvSpPr>
        <p:spPr>
          <a:xfrm>
            <a:off x="838200" y="1915889"/>
            <a:ext cx="10389124" cy="4289195"/>
          </a:xfrm>
        </p:spPr>
        <p:txBody>
          <a:bodyPr>
            <a:noAutofit/>
          </a:bodyPr>
          <a:lstStyle/>
          <a:p>
            <a:r>
              <a:rPr lang="en-US" b="1" dirty="0">
                <a:effectLst>
                  <a:outerShdw blurRad="38100" dist="38100" dir="2700000" algn="tl">
                    <a:srgbClr val="000000">
                      <a:alpha val="43137"/>
                    </a:srgbClr>
                  </a:outerShdw>
                </a:effectLst>
              </a:rPr>
              <a:t>“Accent” used in the decorative-arts</a:t>
            </a:r>
          </a:p>
          <a:p>
            <a:r>
              <a:rPr lang="en-US" b="1" dirty="0">
                <a:effectLst>
                  <a:outerShdw blurRad="38100" dist="38100" dir="2700000" algn="tl">
                    <a:srgbClr val="000000">
                      <a:alpha val="43137"/>
                    </a:srgbClr>
                  </a:outerShdw>
                </a:effectLst>
              </a:rPr>
              <a:t>A mundane object is transformed</a:t>
            </a:r>
          </a:p>
          <a:p>
            <a:r>
              <a:rPr lang="en-US" b="1" dirty="0">
                <a:effectLst>
                  <a:outerShdw blurRad="38100" dist="38100" dir="2700000" algn="tl">
                    <a:srgbClr val="000000">
                      <a:alpha val="43137"/>
                    </a:srgbClr>
                  </a:outerShdw>
                </a:effectLst>
              </a:rPr>
              <a:t>Value is skillfully magnified</a:t>
            </a:r>
          </a:p>
          <a:p>
            <a:r>
              <a:rPr lang="en-US" b="1" dirty="0">
                <a:effectLst>
                  <a:outerShdw blurRad="38100" dist="38100" dir="2700000" algn="tl">
                    <a:srgbClr val="000000">
                      <a:alpha val="43137"/>
                    </a:srgbClr>
                  </a:outerShdw>
                </a:effectLst>
              </a:rPr>
              <a:t>Christians are to accentuate the gospel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(1 Timothy 2:9; Titus 2:10)</a:t>
            </a:r>
          </a:p>
        </p:txBody>
      </p:sp>
    </p:spTree>
    <p:extLst>
      <p:ext uri="{BB962C8B-B14F-4D97-AF65-F5344CB8AC3E}">
        <p14:creationId xmlns:p14="http://schemas.microsoft.com/office/powerpoint/2010/main" val="39645037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9CF7D-0CC9-DF59-D00C-C7F6A4C686DB}"/>
              </a:ext>
            </a:extLst>
          </p:cNvPr>
          <p:cNvSpPr>
            <a:spLocks noGrp="1"/>
          </p:cNvSpPr>
          <p:nvPr>
            <p:ph idx="1"/>
          </p:nvPr>
        </p:nvSpPr>
        <p:spPr>
          <a:xfrm>
            <a:off x="1026942" y="921434"/>
            <a:ext cx="10065433" cy="5219113"/>
          </a:xfrm>
        </p:spPr>
        <p:txBody>
          <a:bodyPr>
            <a:noAutofit/>
          </a:bodyPr>
          <a:lstStyle/>
          <a:p>
            <a:r>
              <a:rPr lang="en-US" b="1" dirty="0">
                <a:effectLst>
                  <a:outerShdw blurRad="38100" dist="38100" dir="2700000" algn="tl">
                    <a:srgbClr val="000000">
                      <a:alpha val="43137"/>
                    </a:srgbClr>
                  </a:outerShdw>
                </a:effectLst>
              </a:rPr>
              <a:t>The inescapable obligation—the Christian’s accent instantly distinguishes him and accentuating the attractiveness of the Church/Redemption/Salvation!</a:t>
            </a:r>
          </a:p>
          <a:p>
            <a:pPr>
              <a:spcBef>
                <a:spcPts val="1800"/>
              </a:spcBef>
            </a:pPr>
            <a:r>
              <a:rPr lang="en-US" b="1" dirty="0">
                <a:effectLst>
                  <a:outerShdw blurRad="38100" dist="38100" dir="2700000" algn="tl">
                    <a:srgbClr val="000000">
                      <a:alpha val="43137"/>
                    </a:srgbClr>
                  </a:outerShdw>
                </a:effectLst>
              </a:rPr>
              <a:t>“We speak…to please God, who examines our hearts”  (1 Thessalonians 2:4).</a:t>
            </a:r>
          </a:p>
        </p:txBody>
      </p:sp>
    </p:spTree>
    <p:extLst>
      <p:ext uri="{BB962C8B-B14F-4D97-AF65-F5344CB8AC3E}">
        <p14:creationId xmlns:p14="http://schemas.microsoft.com/office/powerpoint/2010/main" val="837184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1284</TotalTime>
  <Words>1074</Words>
  <Application>Microsoft Office PowerPoint</Application>
  <PresentationFormat>Widescreen</PresentationFormat>
  <Paragraphs>94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 Display</vt:lpstr>
      <vt:lpstr>Calibri</vt:lpstr>
      <vt:lpstr>Baloo Bhai</vt:lpstr>
      <vt:lpstr>Wingdings</vt:lpstr>
      <vt:lpstr>Arial</vt:lpstr>
      <vt:lpstr>Office Theme</vt:lpstr>
      <vt:lpstr>Lesson 2: An Awesome Accent</vt:lpstr>
      <vt:lpstr>PowerPoint Presentation</vt:lpstr>
      <vt:lpstr>Language Accents</vt:lpstr>
      <vt:lpstr>Judges 12:6…</vt:lpstr>
      <vt:lpstr>PowerPoint Presentation</vt:lpstr>
      <vt:lpstr>Differing Language Accents…</vt:lpstr>
      <vt:lpstr>This aspect of speech introduces a very practical question…</vt:lpstr>
      <vt:lpstr>The Accents of the Christian’s Speech…</vt:lpstr>
      <vt:lpstr>PowerPoint Presentation</vt:lpstr>
      <vt:lpstr>A Christian’s Accent is…</vt:lpstr>
      <vt:lpstr>The Body Language Accent</vt:lpstr>
      <vt:lpstr>Piercing Questions</vt:lpstr>
      <vt:lpstr>PowerPoint Presentation</vt:lpstr>
      <vt:lpstr>The Devoted Accent</vt:lpstr>
      <vt:lpstr>The Devoted Accent</vt:lpstr>
      <vt:lpstr>PowerPoint Presentation</vt:lpstr>
      <vt:lpstr>The Source of the Accent</vt:lpstr>
      <vt:lpstr>The  Standard</vt:lpstr>
      <vt:lpstr>PowerPoint Presentation</vt:lpstr>
      <vt:lpstr>Accentuating our Language</vt:lpstr>
      <vt:lpstr>The Beginning of the Accent</vt:lpstr>
      <vt:lpstr>PowerPoint Presentation</vt:lpstr>
      <vt:lpstr>The Accent of Unclean Lips</vt:lpstr>
      <vt:lpstr>The Power to Change</vt:lpstr>
      <vt:lpstr>The Accent Change Brings “NEW”</vt:lpstr>
      <vt:lpstr>The language of this new community</vt:lpstr>
      <vt:lpstr>The Accent Challenge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Kachelman Jr.</dc:creator>
  <cp:lastModifiedBy>John Kachelman Jr.</cp:lastModifiedBy>
  <cp:revision>20</cp:revision>
  <dcterms:created xsi:type="dcterms:W3CDTF">2025-05-30T21:28:37Z</dcterms:created>
  <dcterms:modified xsi:type="dcterms:W3CDTF">2025-06-08T11:37:45Z</dcterms:modified>
</cp:coreProperties>
</file>