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57" r:id="rId3"/>
    <p:sldId id="275" r:id="rId4"/>
    <p:sldId id="291" r:id="rId5"/>
    <p:sldId id="306" r:id="rId6"/>
    <p:sldId id="276" r:id="rId7"/>
    <p:sldId id="315" r:id="rId8"/>
    <p:sldId id="272" r:id="rId9"/>
    <p:sldId id="261" r:id="rId10"/>
    <p:sldId id="290" r:id="rId11"/>
    <p:sldId id="314" r:id="rId12"/>
    <p:sldId id="260" r:id="rId13"/>
    <p:sldId id="307" r:id="rId14"/>
    <p:sldId id="277" r:id="rId15"/>
    <p:sldId id="279" r:id="rId16"/>
    <p:sldId id="278" r:id="rId17"/>
    <p:sldId id="316" r:id="rId18"/>
    <p:sldId id="292" r:id="rId19"/>
    <p:sldId id="318" r:id="rId20"/>
  </p:sldIdLst>
  <p:sldSz cx="12192000" cy="6858000"/>
  <p:notesSz cx="6858000" cy="9144000"/>
  <p:embeddedFontLst>
    <p:embeddedFont>
      <p:font typeface="Baloo Bhai"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9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CB587-986D-4CE7-AE96-C7EE12152CA4}"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D48CE-08B9-48F5-934D-BD98EE6BE0FA}" type="slidenum">
              <a:rPr lang="en-US" smtClean="0"/>
              <a:t>‹#›</a:t>
            </a:fld>
            <a:endParaRPr lang="en-US"/>
          </a:p>
        </p:txBody>
      </p:sp>
    </p:spTree>
    <p:extLst>
      <p:ext uri="{BB962C8B-B14F-4D97-AF65-F5344CB8AC3E}">
        <p14:creationId xmlns:p14="http://schemas.microsoft.com/office/powerpoint/2010/main" val="42054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D48CE-08B9-48F5-934D-BD98EE6BE0FA}" type="slidenum">
              <a:rPr lang="en-US" smtClean="0"/>
              <a:t>6</a:t>
            </a:fld>
            <a:endParaRPr lang="en-US"/>
          </a:p>
        </p:txBody>
      </p:sp>
    </p:spTree>
    <p:extLst>
      <p:ext uri="{BB962C8B-B14F-4D97-AF65-F5344CB8AC3E}">
        <p14:creationId xmlns:p14="http://schemas.microsoft.com/office/powerpoint/2010/main" val="4265196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8/30/2025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p:spPr>
        <p:txBody>
          <a:bodyPr anchor="ctr" anchorCtr="0"/>
          <a:lstStyle>
            <a:lvl1pPr>
              <a:defRPr>
                <a:effectLst>
                  <a:outerShdw blurRad="50800" dist="50800" dir="2700000" algn="tl" rotWithShape="0">
                    <a:prstClr val="black">
                      <a:alpha val="90000"/>
                    </a:prstClr>
                  </a:outerShdw>
                </a:effectLst>
              </a:defRPr>
            </a:lvl1pPr>
            <a:lvl2pPr>
              <a:defRPr>
                <a:effectLst>
                  <a:outerShdw blurRad="50800" dist="50800" dir="2700000" algn="tl" rotWithShape="0">
                    <a:prstClr val="black">
                      <a:alpha val="90000"/>
                    </a:prstClr>
                  </a:outerShdw>
                </a:effectLst>
              </a:defRPr>
            </a:lvl2pPr>
            <a:lvl3pPr>
              <a:defRPr>
                <a:effectLst>
                  <a:outerShdw blurRad="50800" dist="50800" dir="2700000" algn="tl" rotWithShape="0">
                    <a:prstClr val="black">
                      <a:alpha val="90000"/>
                    </a:prstClr>
                  </a:outerShdw>
                </a:effectLst>
              </a:defRPr>
            </a:lvl3pPr>
            <a:lvl4pPr>
              <a:defRPr>
                <a:effectLst>
                  <a:outerShdw blurRad="50800" dist="50800" dir="2700000" algn="tl" rotWithShape="0">
                    <a:prstClr val="black">
                      <a:alpha val="90000"/>
                    </a:prstClr>
                  </a:outerShdw>
                </a:effectLst>
              </a:defRPr>
            </a:lvl4pPr>
            <a:lvl5pPr>
              <a:defRPr>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8/30/2025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55401" y="5457320"/>
            <a:ext cx="10744937" cy="908165"/>
          </a:xfrm>
        </p:spPr>
        <p:txBody>
          <a:bodyPr>
            <a:normAutofit/>
          </a:bodyPr>
          <a:lstStyle/>
          <a:p>
            <a:r>
              <a:rPr lang="en-US" dirty="0"/>
              <a:t>Lesson 13: Medicine for Murmuring</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26549-DAAB-5549-3304-FB454872E512}"/>
              </a:ext>
            </a:extLst>
          </p:cNvPr>
          <p:cNvSpPr>
            <a:spLocks noGrp="1"/>
          </p:cNvSpPr>
          <p:nvPr>
            <p:ph idx="1"/>
          </p:nvPr>
        </p:nvSpPr>
        <p:spPr>
          <a:xfrm>
            <a:off x="851095" y="583809"/>
            <a:ext cx="10614074" cy="5800162"/>
          </a:xfrm>
        </p:spPr>
        <p:txBody>
          <a:bodyPr>
            <a:normAutofit lnSpcReduction="10000"/>
          </a:bodyPr>
          <a:lstStyle/>
          <a:p>
            <a:pPr>
              <a:lnSpc>
                <a:spcPct val="100000"/>
              </a:lnSpc>
            </a:pPr>
            <a:r>
              <a:rPr lang="en-US" b="1" dirty="0">
                <a:effectLst>
                  <a:outerShdw blurRad="38100" dist="38100" dir="2700000" algn="tl">
                    <a:srgbClr val="000000">
                      <a:alpha val="43137"/>
                    </a:srgbClr>
                  </a:outerShdw>
                </a:effectLst>
              </a:rPr>
              <a:t>Murmuring’s Dangers</a:t>
            </a:r>
            <a:endParaRPr lang="en-US" dirty="0">
              <a:effectLst>
                <a:outerShdw blurRad="38100" dist="38100" dir="2700000" algn="tl">
                  <a:srgbClr val="000000">
                    <a:alpha val="43137"/>
                  </a:srgbClr>
                </a:outerShdw>
              </a:effectLst>
            </a:endParaRPr>
          </a:p>
          <a:p>
            <a:pPr marL="571500" indent="-571500" algn="l">
              <a:buFont typeface="Wingdings" panose="05000000000000000000" pitchFamily="2" charset="2"/>
              <a:buChar char="Ø"/>
            </a:pPr>
            <a:r>
              <a:rPr lang="en-US" i="1" dirty="0">
                <a:effectLst/>
              </a:rPr>
              <a:t>There is the danger of discouraging others</a:t>
            </a:r>
            <a:r>
              <a:rPr lang="en-US" dirty="0">
                <a:effectLst/>
              </a:rPr>
              <a:t> so they turn away from God </a:t>
            </a:r>
            <a:br>
              <a:rPr lang="en-US" dirty="0">
                <a:effectLst/>
              </a:rPr>
            </a:br>
            <a:r>
              <a:rPr lang="en-US" dirty="0">
                <a:effectLst/>
              </a:rPr>
              <a:t>(Numbers 11:10-11; 1 Thessalonians 5:14).</a:t>
            </a:r>
          </a:p>
          <a:p>
            <a:pPr marL="571500" indent="-571500" algn="l">
              <a:buFont typeface="Wingdings" panose="05000000000000000000" pitchFamily="2" charset="2"/>
              <a:buChar char="Ø"/>
            </a:pPr>
            <a:r>
              <a:rPr lang="en-US" i="1" dirty="0">
                <a:effectLst/>
              </a:rPr>
              <a:t>There is danger of becoming the one destroying peace and unity</a:t>
            </a:r>
            <a:r>
              <a:rPr lang="en-US" dirty="0">
                <a:effectLst/>
              </a:rPr>
              <a:t> in the congregation </a:t>
            </a:r>
            <a:br>
              <a:rPr lang="en-US" dirty="0">
                <a:effectLst/>
              </a:rPr>
            </a:br>
            <a:r>
              <a:rPr lang="en-US" dirty="0">
                <a:effectLst/>
              </a:rPr>
              <a:t>(Philippians 2).</a:t>
            </a:r>
          </a:p>
          <a:p>
            <a:pPr marL="571500" indent="-571500" algn="l">
              <a:buFont typeface="Wingdings" panose="05000000000000000000" pitchFamily="2" charset="2"/>
              <a:buChar char="Ø"/>
            </a:pPr>
            <a:r>
              <a:rPr lang="en-US" i="1" dirty="0">
                <a:effectLst/>
              </a:rPr>
              <a:t>There is the danger because harm is inflicted upon the one murmuring </a:t>
            </a:r>
            <a:br>
              <a:rPr lang="en-US" i="1" dirty="0">
                <a:effectLst/>
              </a:rPr>
            </a:br>
            <a:r>
              <a:rPr lang="en-US" dirty="0">
                <a:effectLst/>
              </a:rPr>
              <a:t>(Psalm </a:t>
            </a:r>
            <a:r>
              <a:rPr lang="en-US">
                <a:effectLst/>
              </a:rPr>
              <a:t>78:17, 21</a:t>
            </a:r>
            <a:r>
              <a:rPr lang="en-US" dirty="0">
                <a:effectLst/>
              </a:rPr>
              <a:t>; Jude 16).</a:t>
            </a:r>
          </a:p>
        </p:txBody>
      </p:sp>
    </p:spTree>
    <p:extLst>
      <p:ext uri="{BB962C8B-B14F-4D97-AF65-F5344CB8AC3E}">
        <p14:creationId xmlns:p14="http://schemas.microsoft.com/office/powerpoint/2010/main" val="126054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772A8-74EE-9298-FF1D-0D8F65317F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45C5E-4422-224E-7AAD-F08C6E1281C9}"/>
              </a:ext>
            </a:extLst>
          </p:cNvPr>
          <p:cNvSpPr>
            <a:spLocks noGrp="1"/>
          </p:cNvSpPr>
          <p:nvPr>
            <p:ph idx="1"/>
          </p:nvPr>
        </p:nvSpPr>
        <p:spPr>
          <a:xfrm>
            <a:off x="851095" y="583809"/>
            <a:ext cx="10614074" cy="5493433"/>
          </a:xfrm>
        </p:spPr>
        <p:txBody>
          <a:bodyPr>
            <a:normAutofit/>
          </a:bodyPr>
          <a:lstStyle/>
          <a:p>
            <a:pPr>
              <a:lnSpc>
                <a:spcPct val="100000"/>
              </a:lnSpc>
              <a:spcAft>
                <a:spcPts val="1200"/>
              </a:spcAft>
            </a:pPr>
            <a:r>
              <a:rPr lang="en-US" b="1" dirty="0">
                <a:effectLst>
                  <a:outerShdw blurRad="38100" dist="38100" dir="2700000" algn="tl">
                    <a:srgbClr val="000000">
                      <a:alpha val="43137"/>
                    </a:srgbClr>
                  </a:outerShdw>
                </a:effectLst>
              </a:rPr>
              <a:t>Avoiding Murmuring</a:t>
            </a:r>
            <a:endParaRPr lang="en-US" dirty="0">
              <a:effectLst>
                <a:outerShdw blurRad="38100" dist="38100" dir="2700000" algn="tl">
                  <a:srgbClr val="000000">
                    <a:alpha val="43137"/>
                  </a:srgbClr>
                </a:outerShdw>
              </a:effectLst>
            </a:endParaRPr>
          </a:p>
          <a:p>
            <a:pPr marL="571500" indent="-571500" algn="l">
              <a:spcAft>
                <a:spcPts val="1200"/>
              </a:spcAft>
              <a:buFont typeface="Wingdings" panose="05000000000000000000" pitchFamily="2" charset="2"/>
              <a:buChar char="Ø"/>
            </a:pPr>
            <a:r>
              <a:rPr lang="en-US" dirty="0">
                <a:effectLst/>
              </a:rPr>
              <a:t>Guard your tongue! (James 3:5,6,8)</a:t>
            </a:r>
          </a:p>
          <a:p>
            <a:pPr marL="571500" indent="-571500" algn="l">
              <a:spcAft>
                <a:spcPts val="1200"/>
              </a:spcAft>
              <a:buFont typeface="Wingdings" panose="05000000000000000000" pitchFamily="2" charset="2"/>
              <a:buChar char="Ø"/>
            </a:pPr>
            <a:r>
              <a:rPr lang="en-US" dirty="0">
                <a:effectLst/>
              </a:rPr>
              <a:t>Develop humility—accept the truth that </a:t>
            </a:r>
            <a:r>
              <a:rPr lang="en-US" u="sng" dirty="0">
                <a:effectLst/>
              </a:rPr>
              <a:t>your way</a:t>
            </a:r>
            <a:r>
              <a:rPr lang="en-US" dirty="0">
                <a:effectLst/>
              </a:rPr>
              <a:t> is not always the best way! (James 3:2,17)</a:t>
            </a:r>
          </a:p>
          <a:p>
            <a:pPr marL="571500" indent="-571500" algn="l">
              <a:spcAft>
                <a:spcPts val="1200"/>
              </a:spcAft>
              <a:buFont typeface="Wingdings" panose="05000000000000000000" pitchFamily="2" charset="2"/>
              <a:buChar char="Ø"/>
            </a:pPr>
            <a:r>
              <a:rPr lang="en-US" dirty="0">
                <a:effectLst/>
              </a:rPr>
              <a:t>Remember you are obligated to live as Christ lived! (James 3:9-13; Philippians 2:14-15).</a:t>
            </a:r>
          </a:p>
        </p:txBody>
      </p:sp>
    </p:spTree>
    <p:extLst>
      <p:ext uri="{BB962C8B-B14F-4D97-AF65-F5344CB8AC3E}">
        <p14:creationId xmlns:p14="http://schemas.microsoft.com/office/powerpoint/2010/main" val="1724943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675250" y="858128"/>
            <a:ext cx="10065433" cy="5245351"/>
          </a:xfrm>
        </p:spPr>
        <p:txBody>
          <a:bodyPr>
            <a:noAutofit/>
          </a:bodyPr>
          <a:lstStyle/>
          <a:p>
            <a:pPr>
              <a:lnSpc>
                <a:spcPct val="100000"/>
              </a:lnSpc>
              <a:spcAft>
                <a:spcPts val="1200"/>
              </a:spcAft>
            </a:pPr>
            <a:r>
              <a:rPr lang="en-US" sz="4400" b="1" dirty="0">
                <a:effectLst>
                  <a:outerShdw blurRad="38100" dist="38100" dir="2700000" algn="tl">
                    <a:srgbClr val="000000">
                      <a:alpha val="43137"/>
                    </a:srgbClr>
                  </a:outerShdw>
                </a:effectLst>
              </a:rPr>
              <a:t>Medicine for Murmurers</a:t>
            </a:r>
            <a:endParaRPr lang="en-US" sz="4400" dirty="0">
              <a:effectLst>
                <a:outerShdw blurRad="38100" dist="38100" dir="2700000" algn="tl">
                  <a:srgbClr val="000000">
                    <a:alpha val="43137"/>
                  </a:srgbClr>
                </a:outerShdw>
              </a:effectLst>
            </a:endParaRPr>
          </a:p>
          <a:p>
            <a:pPr marL="571500" indent="-571500" algn="l">
              <a:lnSpc>
                <a:spcPct val="100000"/>
              </a:lnSpc>
              <a:spcAft>
                <a:spcPts val="1200"/>
              </a:spcAft>
              <a:buFont typeface="Wingdings" panose="05000000000000000000" pitchFamily="2" charset="2"/>
              <a:buChar char="Ø"/>
            </a:pPr>
            <a:r>
              <a:rPr lang="en-US" b="1" dirty="0">
                <a:effectLst>
                  <a:outerShdw blurRad="38100" dist="38100" dir="2700000" algn="tl">
                    <a:srgbClr val="000000">
                      <a:alpha val="43137"/>
                    </a:srgbClr>
                  </a:outerShdw>
                </a:effectLst>
              </a:rPr>
              <a:t>Be aware</a:t>
            </a:r>
            <a:r>
              <a:rPr lang="en-US" dirty="0">
                <a:effectLst>
                  <a:outerShdw blurRad="38100" dist="38100" dir="2700000" algn="tl">
                    <a:srgbClr val="000000">
                      <a:alpha val="43137"/>
                    </a:srgbClr>
                  </a:outerShdw>
                </a:effectLst>
              </a:rPr>
              <a:t> of your pettiness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(Psalm 78:8,17, 41).</a:t>
            </a:r>
          </a:p>
          <a:p>
            <a:pPr marL="571500" indent="-571500" algn="l">
              <a:lnSpc>
                <a:spcPct val="100000"/>
              </a:lnSpc>
              <a:spcAft>
                <a:spcPts val="1200"/>
              </a:spcAft>
              <a:buFont typeface="Wingdings" panose="05000000000000000000" pitchFamily="2" charset="2"/>
              <a:buChar char="Ø"/>
            </a:pPr>
            <a:r>
              <a:rPr lang="en-US" b="1" dirty="0">
                <a:effectLst>
                  <a:outerShdw blurRad="38100" dist="38100" dir="2700000" algn="tl">
                    <a:srgbClr val="000000">
                      <a:alpha val="43137"/>
                    </a:srgbClr>
                  </a:outerShdw>
                </a:effectLst>
              </a:rPr>
              <a:t>Be thankful </a:t>
            </a:r>
            <a:r>
              <a:rPr lang="en-US" dirty="0">
                <a:effectLst>
                  <a:outerShdw blurRad="38100" dist="38100" dir="2700000" algn="tl">
                    <a:srgbClr val="000000">
                      <a:alpha val="43137"/>
                    </a:srgbClr>
                  </a:outerShdw>
                </a:effectLst>
              </a:rPr>
              <a:t>and acknowledge God’s provisions (Psalm 78:7, 11-17, 72).</a:t>
            </a:r>
          </a:p>
          <a:p>
            <a:pPr marL="571500" indent="-571500" algn="l">
              <a:lnSpc>
                <a:spcPct val="100000"/>
              </a:lnSpc>
              <a:spcAft>
                <a:spcPts val="1200"/>
              </a:spcAft>
              <a:buFont typeface="Wingdings" panose="05000000000000000000" pitchFamily="2" charset="2"/>
              <a:buChar char="Ø"/>
            </a:pPr>
            <a:r>
              <a:rPr lang="en-US" b="1" dirty="0">
                <a:effectLst>
                  <a:outerShdw blurRad="38100" dist="38100" dir="2700000" algn="tl">
                    <a:srgbClr val="000000">
                      <a:alpha val="43137"/>
                    </a:srgbClr>
                  </a:outerShdw>
                </a:effectLst>
              </a:rPr>
              <a:t>Be active</a:t>
            </a:r>
            <a:r>
              <a:rPr lang="en-US" dirty="0">
                <a:effectLst>
                  <a:outerShdw blurRad="38100" dist="38100" dir="2700000" algn="tl">
                    <a:srgbClr val="000000">
                      <a:alpha val="43137"/>
                    </a:srgbClr>
                  </a:outerShdw>
                </a:effectLst>
              </a:rPr>
              <a:t> (Psalm 78:70-71).</a:t>
            </a:r>
          </a:p>
        </p:txBody>
      </p:sp>
    </p:spTree>
    <p:extLst>
      <p:ext uri="{BB962C8B-B14F-4D97-AF65-F5344CB8AC3E}">
        <p14:creationId xmlns:p14="http://schemas.microsoft.com/office/powerpoint/2010/main" val="8371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69CDF-9837-1AB5-1348-B4CBDA477E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79816-063C-9149-C883-67D22AA93CE1}"/>
              </a:ext>
            </a:extLst>
          </p:cNvPr>
          <p:cNvSpPr>
            <a:spLocks noGrp="1"/>
          </p:cNvSpPr>
          <p:nvPr>
            <p:ph idx="1"/>
          </p:nvPr>
        </p:nvSpPr>
        <p:spPr>
          <a:xfrm>
            <a:off x="1252025" y="668214"/>
            <a:ext cx="9523827" cy="5528604"/>
          </a:xfrm>
        </p:spPr>
        <p:txBody>
          <a:bodyPr>
            <a:noAutofit/>
          </a:bodyPr>
          <a:lstStyle/>
          <a:p>
            <a:pPr>
              <a:lnSpc>
                <a:spcPct val="100000"/>
              </a:lnSpc>
              <a:spcAft>
                <a:spcPts val="600"/>
              </a:spcAft>
            </a:pPr>
            <a:r>
              <a:rPr lang="en-US" sz="4400" b="1" dirty="0">
                <a:effectLst>
                  <a:outerShdw blurRad="38100" dist="38100" dir="2700000" algn="tl">
                    <a:srgbClr val="000000">
                      <a:alpha val="43137"/>
                    </a:srgbClr>
                  </a:outerShdw>
                </a:effectLst>
              </a:rPr>
              <a:t>Where are YOU…</a:t>
            </a:r>
            <a:endParaRPr lang="en-US" dirty="0">
              <a:effectLst>
                <a:outerShdw blurRad="38100" dist="38100" dir="2700000" algn="tl">
                  <a:srgbClr val="000000">
                    <a:alpha val="43137"/>
                  </a:srgbClr>
                </a:outerShdw>
              </a:effectLst>
            </a:endParaRPr>
          </a:p>
          <a:p>
            <a:pPr marL="571500" indent="-571500" algn="l">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Murmuring’s sin…unchecked…never repented…a tool of Satan…focuses inwardly not outwardly.</a:t>
            </a:r>
          </a:p>
          <a:p>
            <a:pPr marL="571500" indent="-571500" algn="l">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Murmuring is an abominable sin…never be tolerated.</a:t>
            </a:r>
          </a:p>
        </p:txBody>
      </p:sp>
    </p:spTree>
    <p:extLst>
      <p:ext uri="{BB962C8B-B14F-4D97-AF65-F5344CB8AC3E}">
        <p14:creationId xmlns:p14="http://schemas.microsoft.com/office/powerpoint/2010/main" val="839888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439-D282-2F6D-F6BA-CBEAC8C5A451}"/>
              </a:ext>
            </a:extLst>
          </p:cNvPr>
          <p:cNvSpPr>
            <a:spLocks noGrp="1"/>
          </p:cNvSpPr>
          <p:nvPr>
            <p:ph type="title"/>
          </p:nvPr>
        </p:nvSpPr>
        <p:spPr/>
        <p:txBody>
          <a:bodyPr/>
          <a:lstStyle/>
          <a:p>
            <a:pPr algn="ctr"/>
            <a:r>
              <a:rPr lang="en-US" dirty="0"/>
              <a:t>Murmuring’s Sinful Acts…</a:t>
            </a:r>
          </a:p>
        </p:txBody>
      </p:sp>
      <p:sp>
        <p:nvSpPr>
          <p:cNvPr id="3" name="Content Placeholder 2">
            <a:extLst>
              <a:ext uri="{FF2B5EF4-FFF2-40B4-BE49-F238E27FC236}">
                <a16:creationId xmlns:a16="http://schemas.microsoft.com/office/drawing/2014/main" id="{60F3839B-8C84-30F9-F8CD-AD468880FF2A}"/>
              </a:ext>
            </a:extLst>
          </p:cNvPr>
          <p:cNvSpPr>
            <a:spLocks noGrp="1"/>
          </p:cNvSpPr>
          <p:nvPr>
            <p:ph idx="1"/>
          </p:nvPr>
        </p:nvSpPr>
        <p:spPr>
          <a:xfrm>
            <a:off x="590843" y="1420835"/>
            <a:ext cx="10762957" cy="3280191"/>
          </a:xfrm>
        </p:spPr>
        <p:txBody>
          <a:bodyPr>
            <a:normAutofit/>
          </a:bodyPr>
          <a:lstStyle/>
          <a:p>
            <a:pPr lvl="0">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It destroys congregational unity.</a:t>
            </a:r>
          </a:p>
          <a:p>
            <a:pPr lvl="0">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It exalts Self over God.</a:t>
            </a:r>
          </a:p>
          <a:p>
            <a:pPr lvl="0">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It provokes trouble instead of peace.</a:t>
            </a:r>
          </a:p>
        </p:txBody>
      </p:sp>
    </p:spTree>
    <p:extLst>
      <p:ext uri="{BB962C8B-B14F-4D97-AF65-F5344CB8AC3E}">
        <p14:creationId xmlns:p14="http://schemas.microsoft.com/office/powerpoint/2010/main" val="160485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DDF2-1819-20D6-90E9-3C2F09FDC77B}"/>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Communication Pleasing God</a:t>
            </a:r>
          </a:p>
        </p:txBody>
      </p:sp>
      <p:sp>
        <p:nvSpPr>
          <p:cNvPr id="3" name="Content Placeholder 2">
            <a:extLst>
              <a:ext uri="{FF2B5EF4-FFF2-40B4-BE49-F238E27FC236}">
                <a16:creationId xmlns:a16="http://schemas.microsoft.com/office/drawing/2014/main" id="{D38D9A82-673C-7948-791C-B1E9B7A58C66}"/>
              </a:ext>
            </a:extLst>
          </p:cNvPr>
          <p:cNvSpPr>
            <a:spLocks noGrp="1"/>
          </p:cNvSpPr>
          <p:nvPr>
            <p:ph idx="1"/>
          </p:nvPr>
        </p:nvSpPr>
        <p:spPr>
          <a:xfrm>
            <a:off x="711724" y="1782247"/>
            <a:ext cx="10389124" cy="2416959"/>
          </a:xfrm>
        </p:spPr>
        <p:txBody>
          <a:bodyPr>
            <a:normAutofit/>
          </a:bodyPr>
          <a:lstStyle/>
          <a:p>
            <a:pPr>
              <a:lnSpc>
                <a:spcPct val="100000"/>
              </a:lnSpc>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The murmurer can NEVER be pleasing to God!</a:t>
            </a:r>
          </a:p>
          <a:p>
            <a:pPr>
              <a:lnSpc>
                <a:spcPct val="100000"/>
              </a:lnSpc>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Critically apply Psalm 15:1-3, 5</a:t>
            </a:r>
          </a:p>
        </p:txBody>
      </p:sp>
    </p:spTree>
    <p:extLst>
      <p:ext uri="{BB962C8B-B14F-4D97-AF65-F5344CB8AC3E}">
        <p14:creationId xmlns:p14="http://schemas.microsoft.com/office/powerpoint/2010/main" val="3370871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4533-812F-00E1-D40D-E00144EC7D6A}"/>
              </a:ext>
            </a:extLst>
          </p:cNvPr>
          <p:cNvSpPr>
            <a:spLocks noGrp="1"/>
          </p:cNvSpPr>
          <p:nvPr>
            <p:ph idx="1"/>
          </p:nvPr>
        </p:nvSpPr>
        <p:spPr>
          <a:xfrm>
            <a:off x="970671" y="1301113"/>
            <a:ext cx="10304583" cy="3221650"/>
          </a:xfrm>
        </p:spPr>
        <p:txBody>
          <a:bodyPr>
            <a:normAutofit/>
          </a:bodyPr>
          <a:lstStyle/>
          <a:p>
            <a:pPr marL="571500" lvl="0" indent="-571500" algn="l">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Is your disposition permit you to “dwell on God’s holy hill”?</a:t>
            </a:r>
          </a:p>
          <a:p>
            <a:pPr marL="571500" lvl="0" indent="-571500" algn="l">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Is it possible you are blind to your “murmuring”?</a:t>
            </a:r>
          </a:p>
        </p:txBody>
      </p:sp>
      <p:sp>
        <p:nvSpPr>
          <p:cNvPr id="3" name="Title 2">
            <a:extLst>
              <a:ext uri="{FF2B5EF4-FFF2-40B4-BE49-F238E27FC236}">
                <a16:creationId xmlns:a16="http://schemas.microsoft.com/office/drawing/2014/main" id="{6A93A3B1-9FBE-FE6B-BEC6-CFAFB59334F1}"/>
              </a:ext>
            </a:extLst>
          </p:cNvPr>
          <p:cNvSpPr>
            <a:spLocks noGrp="1"/>
          </p:cNvSpPr>
          <p:nvPr>
            <p:ph type="title"/>
          </p:nvPr>
        </p:nvSpPr>
        <p:spPr>
          <a:xfrm>
            <a:off x="1531902" y="693798"/>
            <a:ext cx="8804635" cy="867569"/>
          </a:xfrm>
        </p:spPr>
        <p:txBody>
          <a:bodyPr>
            <a:normAutofit/>
          </a:bodyPr>
          <a:lstStyle/>
          <a:p>
            <a:r>
              <a:rPr lang="en-US" dirty="0">
                <a:effectLst>
                  <a:outerShdw blurRad="38100" dist="38100" dir="2700000" algn="tl">
                    <a:srgbClr val="000000">
                      <a:alpha val="43137"/>
                    </a:srgbClr>
                  </a:outerShdw>
                </a:effectLst>
              </a:rPr>
              <a:t>Only YOU can answer…</a:t>
            </a:r>
          </a:p>
        </p:txBody>
      </p:sp>
    </p:spTree>
    <p:extLst>
      <p:ext uri="{BB962C8B-B14F-4D97-AF65-F5344CB8AC3E}">
        <p14:creationId xmlns:p14="http://schemas.microsoft.com/office/powerpoint/2010/main" val="2301703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0D1A-6938-2966-9227-98A544BF1C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F7B010-0596-965C-DA6C-E2ED2D3E69A4}"/>
              </a:ext>
            </a:extLst>
          </p:cNvPr>
          <p:cNvSpPr>
            <a:spLocks noGrp="1"/>
          </p:cNvSpPr>
          <p:nvPr>
            <p:ph type="title"/>
          </p:nvPr>
        </p:nvSpPr>
        <p:spPr>
          <a:xfrm>
            <a:off x="492370" y="1294228"/>
            <a:ext cx="11317458" cy="3962170"/>
          </a:xfrm>
        </p:spPr>
        <p:txBody>
          <a:bodyPr>
            <a:normAutofit fontScale="90000"/>
          </a:bodyPr>
          <a:lstStyle/>
          <a:p>
            <a:r>
              <a:rPr lang="en-US" u="sng" dirty="0">
                <a:effectLst>
                  <a:outerShdw blurRad="38100" dist="38100" dir="2700000" algn="tl">
                    <a:srgbClr val="000000">
                      <a:alpha val="43137"/>
                    </a:srgbClr>
                  </a:outerShdw>
                </a:effectLst>
                <a:latin typeface="Aptos Display" panose="020B0004020202020204" pitchFamily="34" charset="0"/>
              </a:rPr>
              <a:t>An unforgettable and unforgiveable speech</a:t>
            </a:r>
            <a:r>
              <a:rPr lang="en-US" dirty="0">
                <a:effectLst>
                  <a:outerShdw blurRad="38100" dist="38100" dir="2700000" algn="tl">
                    <a:srgbClr val="000000">
                      <a:alpha val="43137"/>
                    </a:srgbClr>
                  </a:outerShdw>
                </a:effectLst>
                <a:latin typeface="Aptos Display" panose="020B0004020202020204" pitchFamily="34" charset="0"/>
              </a:rPr>
              <a:t>:</a:t>
            </a:r>
            <a:br>
              <a:rPr lang="en-US" dirty="0">
                <a:effectLst>
                  <a:outerShdw blurRad="38100" dist="38100" dir="2700000" algn="tl">
                    <a:srgbClr val="000000">
                      <a:alpha val="43137"/>
                    </a:srgbClr>
                  </a:outerShdw>
                </a:effectLst>
                <a:latin typeface="Aptos Display" panose="020B0004020202020204" pitchFamily="34" charset="0"/>
              </a:rPr>
            </a:br>
            <a:r>
              <a:rPr lang="en-US" dirty="0">
                <a:effectLst>
                  <a:outerShdw blurRad="38100" dist="38100" dir="2700000" algn="tl">
                    <a:srgbClr val="000000">
                      <a:alpha val="43137"/>
                    </a:srgbClr>
                  </a:outerShdw>
                </a:effectLst>
                <a:latin typeface="Aptos Display" panose="020B0004020202020204" pitchFamily="34" charset="0"/>
              </a:rPr>
              <a:t>“You too be patient; strengthen your hearts, for the coming of the Lord is near. Do not complain, brothers and sisters, against one another, so that you may not be judged; behold, the Judge is standing right at the door” (James 5:8-9).</a:t>
            </a:r>
          </a:p>
        </p:txBody>
      </p:sp>
    </p:spTree>
    <p:extLst>
      <p:ext uri="{BB962C8B-B14F-4D97-AF65-F5344CB8AC3E}">
        <p14:creationId xmlns:p14="http://schemas.microsoft.com/office/powerpoint/2010/main" val="480661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DCE-216F-EEC0-2455-EDBB097B3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39FCB-B863-C51A-B7E8-E807F1E48646}"/>
              </a:ext>
            </a:extLst>
          </p:cNvPr>
          <p:cNvSpPr>
            <a:spLocks noGrp="1"/>
          </p:cNvSpPr>
          <p:nvPr>
            <p:ph type="title"/>
          </p:nvPr>
        </p:nvSpPr>
        <p:spPr>
          <a:xfrm>
            <a:off x="1505242" y="365125"/>
            <a:ext cx="9848557" cy="1281113"/>
          </a:xfrm>
        </p:spPr>
        <p:txBody>
          <a:bodyPr>
            <a:normAutofit/>
          </a:bodyPr>
          <a:lstStyle/>
          <a:p>
            <a:r>
              <a:rPr lang="en-US" dirty="0">
                <a:effectLst>
                  <a:outerShdw blurRad="38100" dist="38100" dir="2700000" algn="tl">
                    <a:srgbClr val="000000">
                      <a:alpha val="43137"/>
                    </a:srgbClr>
                  </a:outerShdw>
                </a:effectLst>
              </a:rPr>
              <a:t>Somber Conclusions</a:t>
            </a:r>
          </a:p>
        </p:txBody>
      </p:sp>
      <p:sp>
        <p:nvSpPr>
          <p:cNvPr id="3" name="Content Placeholder 2">
            <a:extLst>
              <a:ext uri="{FF2B5EF4-FFF2-40B4-BE49-F238E27FC236}">
                <a16:creationId xmlns:a16="http://schemas.microsoft.com/office/drawing/2014/main" id="{E51935B3-E56D-2FB5-9426-C33D199D5474}"/>
              </a:ext>
            </a:extLst>
          </p:cNvPr>
          <p:cNvSpPr>
            <a:spLocks noGrp="1"/>
          </p:cNvSpPr>
          <p:nvPr>
            <p:ph idx="1"/>
          </p:nvPr>
        </p:nvSpPr>
        <p:spPr>
          <a:xfrm>
            <a:off x="372794" y="1758462"/>
            <a:ext cx="10234246" cy="4445993"/>
          </a:xfrm>
        </p:spPr>
        <p:txBody>
          <a:bodyPr>
            <a:normAutofit/>
          </a:bodyPr>
          <a:lstStyle/>
          <a:p>
            <a:pPr>
              <a:lnSpc>
                <a:spcPct val="110000"/>
              </a:lnSpc>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God’s mercy overlooks murmuring for only a brief period (Psalm 78:37-38).</a:t>
            </a:r>
          </a:p>
          <a:p>
            <a:pPr>
              <a:lnSpc>
                <a:spcPct val="110000"/>
              </a:lnSpc>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Make sure we are committed to speak from the heart words that provoke love and good works! (Philippians 2:12-16).</a:t>
            </a:r>
          </a:p>
        </p:txBody>
      </p:sp>
    </p:spTree>
    <p:extLst>
      <p:ext uri="{BB962C8B-B14F-4D97-AF65-F5344CB8AC3E}">
        <p14:creationId xmlns:p14="http://schemas.microsoft.com/office/powerpoint/2010/main" val="1471344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0CDF31-0835-D08E-E3F0-0A971D9C6254}"/>
              </a:ext>
            </a:extLst>
          </p:cNvPr>
          <p:cNvSpPr>
            <a:spLocks noGrp="1"/>
          </p:cNvSpPr>
          <p:nvPr>
            <p:ph idx="1"/>
          </p:nvPr>
        </p:nvSpPr>
        <p:spPr>
          <a:xfrm>
            <a:off x="1464162" y="819033"/>
            <a:ext cx="9946204" cy="5559327"/>
          </a:xfrm>
        </p:spPr>
        <p:txBody>
          <a:bodyPr>
            <a:normAutofit/>
          </a:bodyPr>
          <a:lstStyle/>
          <a:p>
            <a:pPr algn="l"/>
            <a:r>
              <a:rPr lang="en-US" dirty="0">
                <a:effectLst>
                  <a:outerShdw blurRad="38100" dist="38100" dir="2700000" algn="tl">
                    <a:srgbClr val="000000">
                      <a:alpha val="43137"/>
                    </a:srgbClr>
                  </a:outerShdw>
                </a:effectLst>
              </a:rPr>
              <a:t>“There are six things that the Lord hates, seven are an abomination to Him: Haughty eyes, a lying tongue… A heart that devises wicked plans, feet that run rapidly to evil, A false witness who declares lies, and one who spreads strife among brothers” </a:t>
            </a:r>
            <a:br>
              <a:rPr lang="en-US"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(Proverbs 6:19-20).</a:t>
            </a:r>
          </a:p>
          <a:p>
            <a:pPr algn="l"/>
            <a:r>
              <a:rPr lang="en-US" dirty="0">
                <a:effectLst>
                  <a:outerShdw blurRad="38100" dist="38100" dir="2700000" algn="tl">
                    <a:srgbClr val="000000">
                      <a:alpha val="43137"/>
                    </a:srgbClr>
                  </a:outerShdw>
                </a:effectLst>
              </a:rPr>
              <a:t>“Set a guard, Lord,</a:t>
            </a:r>
            <a:r>
              <a:rPr lang="en-US"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over my mouth; keep watch over the door of my lips” </a:t>
            </a:r>
            <a:r>
              <a:rPr lang="en-US" sz="3200" dirty="0">
                <a:effectLst>
                  <a:outerShdw blurRad="38100" dist="38100" dir="2700000" algn="tl">
                    <a:srgbClr val="000000">
                      <a:alpha val="43137"/>
                    </a:srgbClr>
                  </a:outerShdw>
                </a:effectLst>
              </a:rPr>
              <a:t>(Psalm 142:3).</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7244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237956" y="956603"/>
            <a:ext cx="10086535" cy="5210773"/>
          </a:xfrm>
        </p:spPr>
        <p:txBody>
          <a:bodyPr>
            <a:noAutofit/>
          </a:bodyPr>
          <a:lstStyle/>
          <a:p>
            <a:pPr>
              <a:spcAft>
                <a:spcPts val="1200"/>
              </a:spcAft>
            </a:pPr>
            <a:r>
              <a:rPr lang="en-US" b="1"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“Do all things without complaining or arguments.”</a:t>
            </a:r>
          </a:p>
          <a:p>
            <a:r>
              <a:rPr lang="en-US" sz="3600" dirty="0">
                <a:effectLst>
                  <a:outerShdw blurRad="38100" dist="38100" dir="2700000" algn="tl">
                    <a:srgbClr val="000000">
                      <a:alpha val="43137"/>
                    </a:srgbClr>
                  </a:outerShdw>
                </a:effectLst>
              </a:rPr>
              <a:t> “Set a guard, Lord, over my mouth; keep watch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over the door of my lips.”</a:t>
            </a:r>
            <a:endParaRPr lang="en-US" sz="4400" b="1" dirty="0">
              <a:effectLst>
                <a:outerShdw blurRad="38100" dist="38100" dir="2700000" algn="tl">
                  <a:srgbClr val="000000">
                    <a:alpha val="43137"/>
                  </a:srgbClr>
                </a:outerShdw>
              </a:effectLst>
            </a:endParaRPr>
          </a:p>
          <a:p>
            <a:pPr algn="r">
              <a:spcBef>
                <a:spcPts val="0"/>
              </a:spcBef>
            </a:pPr>
            <a:endParaRPr lang="en-US" sz="3200" dirty="0">
              <a:effectLst>
                <a:outerShdw blurRad="38100" dist="38100" dir="2700000" algn="tl">
                  <a:srgbClr val="000000">
                    <a:alpha val="43137"/>
                  </a:srgbClr>
                </a:outerShdw>
              </a:effectLst>
              <a:latin typeface="Baloo Bhai" panose="020B0604020202020204" charset="0"/>
              <a:cs typeface="Baloo Bhai" panose="020B0604020202020204" charset="0"/>
            </a:endParaRPr>
          </a:p>
          <a:p>
            <a:pPr algn="r">
              <a:spcBef>
                <a:spcPts val="0"/>
              </a:spcBef>
            </a:pPr>
            <a:r>
              <a:rPr lang="en-US" sz="2800" dirty="0">
                <a:effectLst>
                  <a:outerShdw blurRad="38100" dist="38100" dir="2700000" algn="tl">
                    <a:srgbClr val="000000">
                      <a:alpha val="43137"/>
                    </a:srgbClr>
                  </a:outerShdw>
                </a:effectLst>
                <a:latin typeface="Baloo Bhai" panose="020B0604020202020204" charset="0"/>
                <a:cs typeface="Baloo Bhai" panose="020B0604020202020204" charset="0"/>
              </a:rPr>
              <a:t>Philippians 2:14</a:t>
            </a:r>
          </a:p>
          <a:p>
            <a:pPr algn="r">
              <a:spcBef>
                <a:spcPts val="0"/>
              </a:spcBef>
            </a:pPr>
            <a:r>
              <a:rPr lang="en-US" sz="2800" dirty="0">
                <a:effectLst>
                  <a:outerShdw blurRad="38100" dist="38100" dir="2700000" algn="tl">
                    <a:srgbClr val="000000">
                      <a:alpha val="43137"/>
                    </a:srgbClr>
                  </a:outerShdw>
                </a:effectLst>
                <a:latin typeface="Baloo Bhai" panose="020B0604020202020204" charset="0"/>
                <a:cs typeface="Baloo Bhai" panose="020B0604020202020204" charset="0"/>
              </a:rPr>
              <a:t>Psalm 141:3</a:t>
            </a:r>
            <a:endParaRPr lang="en-US" sz="4400" dirty="0">
              <a:effectLst>
                <a:outerShdw blurRad="38100" dist="38100" dir="2700000" algn="tl">
                  <a:srgbClr val="000000">
                    <a:alpha val="43137"/>
                  </a:srgbClr>
                </a:outerShdw>
              </a:effectLst>
              <a:latin typeface="Baloo Bhai" panose="020B0604020202020204" charset="0"/>
              <a:cs typeface="Baloo Bhai" panose="020B0604020202020204" charset="0"/>
            </a:endParaRP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5D5-1194-6C9E-70D6-45AD66153A5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You are leaving a legacy</a:t>
            </a:r>
          </a:p>
        </p:txBody>
      </p:sp>
      <p:sp>
        <p:nvSpPr>
          <p:cNvPr id="3" name="Content Placeholder 2">
            <a:extLst>
              <a:ext uri="{FF2B5EF4-FFF2-40B4-BE49-F238E27FC236}">
                <a16:creationId xmlns:a16="http://schemas.microsoft.com/office/drawing/2014/main" id="{C9F86953-1F78-5469-4E57-F1830CC76DEB}"/>
              </a:ext>
            </a:extLst>
          </p:cNvPr>
          <p:cNvSpPr>
            <a:spLocks noGrp="1"/>
          </p:cNvSpPr>
          <p:nvPr>
            <p:ph idx="1"/>
          </p:nvPr>
        </p:nvSpPr>
        <p:spPr>
          <a:xfrm>
            <a:off x="665201" y="1763907"/>
            <a:ext cx="10389124" cy="4660756"/>
          </a:xfrm>
        </p:spPr>
        <p:txBody>
          <a:bodyPr>
            <a:normAutofit/>
          </a:bodyPr>
          <a:lstStyle/>
          <a:p>
            <a:r>
              <a:rPr lang="en-US" dirty="0">
                <a:effectLst>
                  <a:outerShdw blurRad="38100" dist="38100" dir="2700000" algn="tl">
                    <a:srgbClr val="000000">
                      <a:alpha val="43137"/>
                    </a:srgbClr>
                  </a:outerShdw>
                </a:effectLst>
              </a:rPr>
              <a:t>A problem in society is murmuring.</a:t>
            </a:r>
          </a:p>
          <a:p>
            <a:r>
              <a:rPr lang="en-US" dirty="0">
                <a:effectLst>
                  <a:outerShdw blurRad="38100" dist="38100" dir="2700000" algn="tl">
                    <a:srgbClr val="000000">
                      <a:alpha val="43137"/>
                    </a:srgbClr>
                  </a:outerShdw>
                </a:effectLst>
              </a:rPr>
              <a:t>Calculate the wasted manhours, the cost factors, the expended energy that are consumed by complaining.</a:t>
            </a:r>
          </a:p>
          <a:p>
            <a:r>
              <a:rPr lang="en-US" dirty="0">
                <a:effectLst>
                  <a:outerShdw blurRad="38100" dist="38100" dir="2700000" algn="tl">
                    <a:srgbClr val="000000">
                      <a:alpha val="43137"/>
                    </a:srgbClr>
                  </a:outerShdw>
                </a:effectLst>
              </a:rPr>
              <a:t>Always a little group that is upset with everything (Nehemiah 6:8).</a:t>
            </a:r>
          </a:p>
        </p:txBody>
      </p:sp>
    </p:spTree>
    <p:extLst>
      <p:ext uri="{BB962C8B-B14F-4D97-AF65-F5344CB8AC3E}">
        <p14:creationId xmlns:p14="http://schemas.microsoft.com/office/powerpoint/2010/main" val="381515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D07C-8803-16EF-A195-4C353A3493D6}"/>
              </a:ext>
            </a:extLst>
          </p:cNvPr>
          <p:cNvSpPr>
            <a:spLocks noGrp="1"/>
          </p:cNvSpPr>
          <p:nvPr>
            <p:ph idx="1"/>
          </p:nvPr>
        </p:nvSpPr>
        <p:spPr>
          <a:xfrm>
            <a:off x="1188720" y="513471"/>
            <a:ext cx="9896622" cy="5753686"/>
          </a:xfrm>
        </p:spPr>
        <p:txBody>
          <a:bodyPr>
            <a:normAutofit/>
          </a:bodyPr>
          <a:lstStyle/>
          <a:p>
            <a:pPr>
              <a:lnSpc>
                <a:spcPct val="100000"/>
              </a:lnSpc>
            </a:pPr>
            <a:r>
              <a:rPr lang="en-US" sz="5400" b="1" dirty="0">
                <a:effectLst>
                  <a:outerShdw blurRad="38100" dist="38100" dir="2700000" algn="tl">
                    <a:srgbClr val="000000">
                      <a:alpha val="43137"/>
                    </a:srgbClr>
                  </a:outerShdw>
                </a:effectLst>
              </a:rPr>
              <a:t>The Murmuring Evil</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Israel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(Numbers 14:27-37; 1 Corinthians 10:10-11)</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Christ was confronted with this evil attitude (John 6:41-43)</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Inspiration strictly prohibits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(Philippians 2:14-16)</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Scriptures are full of instructions</a:t>
            </a:r>
          </a:p>
        </p:txBody>
      </p:sp>
    </p:spTree>
    <p:extLst>
      <p:ext uri="{BB962C8B-B14F-4D97-AF65-F5344CB8AC3E}">
        <p14:creationId xmlns:p14="http://schemas.microsoft.com/office/powerpoint/2010/main" val="3991095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D462-CD3A-E580-7205-86C49C2265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AE65F8-19D3-2570-310B-31A2E33D1F39}"/>
              </a:ext>
            </a:extLst>
          </p:cNvPr>
          <p:cNvSpPr>
            <a:spLocks noGrp="1"/>
          </p:cNvSpPr>
          <p:nvPr>
            <p:ph idx="1"/>
          </p:nvPr>
        </p:nvSpPr>
        <p:spPr>
          <a:xfrm>
            <a:off x="1033975" y="732254"/>
            <a:ext cx="10241280" cy="4283612"/>
          </a:xfrm>
        </p:spPr>
        <p:txBody>
          <a:bodyPr>
            <a:normAutofit/>
          </a:bodyPr>
          <a:lstStyle/>
          <a:p>
            <a:pPr>
              <a:lnSpc>
                <a:spcPct val="100000"/>
              </a:lnSpc>
            </a:pPr>
            <a:r>
              <a:rPr lang="en-US" sz="5400" b="1" dirty="0">
                <a:effectLst>
                  <a:outerShdw blurRad="38100" dist="38100" dir="2700000" algn="tl">
                    <a:srgbClr val="000000">
                      <a:alpha val="43137"/>
                    </a:srgbClr>
                  </a:outerShdw>
                </a:effectLst>
              </a:rPr>
              <a:t>The Description</a:t>
            </a:r>
          </a:p>
          <a:p>
            <a:pPr marL="571500" indent="-571500" algn="l">
              <a:spcAft>
                <a:spcPts val="600"/>
              </a:spcAft>
              <a:buFont typeface="Wingdings" panose="05000000000000000000" pitchFamily="2" charset="2"/>
              <a:buChar char="Ø"/>
            </a:pPr>
            <a:r>
              <a:rPr lang="en-US" i="1" dirty="0">
                <a:effectLst/>
              </a:rPr>
              <a:t>First, the murmurer has allowed pride to control his life</a:t>
            </a:r>
            <a:r>
              <a:rPr lang="en-US" dirty="0">
                <a:effectLst/>
              </a:rPr>
              <a:t> (Romans 9:20-21).</a:t>
            </a:r>
          </a:p>
          <a:p>
            <a:pPr marL="571500" indent="-571500" algn="l">
              <a:spcAft>
                <a:spcPts val="600"/>
              </a:spcAft>
              <a:buFont typeface="Wingdings" panose="05000000000000000000" pitchFamily="2" charset="2"/>
              <a:buChar char="Ø"/>
            </a:pPr>
            <a:r>
              <a:rPr lang="en-US" i="1" dirty="0">
                <a:effectLst/>
              </a:rPr>
              <a:t>Second, the Bible identifies the murmurer (</a:t>
            </a:r>
            <a:r>
              <a:rPr lang="en-US" dirty="0">
                <a:effectLst/>
              </a:rPr>
              <a:t>Romans 1:29; 2 Corinthians 12:20.</a:t>
            </a:r>
          </a:p>
          <a:p>
            <a:pPr>
              <a:lnSpc>
                <a:spcPct val="100000"/>
              </a:lnSpc>
            </a:pP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470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4FF4-362B-53D5-A1C8-41E2A6553A96}"/>
              </a:ext>
            </a:extLst>
          </p:cNvPr>
          <p:cNvSpPr>
            <a:spLocks noGrp="1"/>
          </p:cNvSpPr>
          <p:nvPr>
            <p:ph type="title"/>
          </p:nvPr>
        </p:nvSpPr>
        <p:spPr>
          <a:xfrm>
            <a:off x="838200" y="140042"/>
            <a:ext cx="10515600" cy="1281113"/>
          </a:xfrm>
        </p:spPr>
        <p:txBody>
          <a:bodyPr>
            <a:normAutofit/>
          </a:bodyPr>
          <a:lstStyle/>
          <a:p>
            <a:pPr algn="ctr"/>
            <a:r>
              <a:rPr lang="en-US" dirty="0">
                <a:effectLst/>
              </a:rPr>
              <a:t>Significant Greek Words</a:t>
            </a:r>
            <a:endParaRPr lang="en-US" dirty="0"/>
          </a:p>
        </p:txBody>
      </p:sp>
      <p:sp>
        <p:nvSpPr>
          <p:cNvPr id="3" name="Content Placeholder 2">
            <a:extLst>
              <a:ext uri="{FF2B5EF4-FFF2-40B4-BE49-F238E27FC236}">
                <a16:creationId xmlns:a16="http://schemas.microsoft.com/office/drawing/2014/main" id="{DB963170-F2F9-3282-5ED1-2591AE9707DE}"/>
              </a:ext>
            </a:extLst>
          </p:cNvPr>
          <p:cNvSpPr>
            <a:spLocks noGrp="1"/>
          </p:cNvSpPr>
          <p:nvPr>
            <p:ph idx="1"/>
          </p:nvPr>
        </p:nvSpPr>
        <p:spPr>
          <a:xfrm>
            <a:off x="838200" y="1364566"/>
            <a:ext cx="10515600" cy="4874455"/>
          </a:xfrm>
        </p:spPr>
        <p:txBody>
          <a:bodyPr>
            <a:normAutofit/>
          </a:bodyPr>
          <a:lstStyle/>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The “murmurer”—secret grumbling </a:t>
            </a:r>
          </a:p>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The “whisperer” spreads malicious communication (Titus 1:10-11).</a:t>
            </a:r>
          </a:p>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The word “silenced” communicates “fastening a muzzle; stopping up the mouth; to gag.”</a:t>
            </a:r>
          </a:p>
        </p:txBody>
      </p:sp>
    </p:spTree>
    <p:extLst>
      <p:ext uri="{BB962C8B-B14F-4D97-AF65-F5344CB8AC3E}">
        <p14:creationId xmlns:p14="http://schemas.microsoft.com/office/powerpoint/2010/main" val="2332933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EDEB3-717E-DE2A-D5BF-1CC53A2668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BD777-2296-02C2-81DC-8E2DB077E8C2}"/>
              </a:ext>
            </a:extLst>
          </p:cNvPr>
          <p:cNvSpPr>
            <a:spLocks noGrp="1"/>
          </p:cNvSpPr>
          <p:nvPr>
            <p:ph idx="1"/>
          </p:nvPr>
        </p:nvSpPr>
        <p:spPr>
          <a:xfrm>
            <a:off x="1033975" y="732253"/>
            <a:ext cx="10241280" cy="5326347"/>
          </a:xfrm>
        </p:spPr>
        <p:txBody>
          <a:bodyPr>
            <a:normAutofit/>
          </a:bodyPr>
          <a:lstStyle/>
          <a:p>
            <a:pPr>
              <a:lnSpc>
                <a:spcPct val="100000"/>
              </a:lnSpc>
            </a:pPr>
            <a:r>
              <a:rPr lang="en-US" sz="5400" b="1" dirty="0">
                <a:effectLst>
                  <a:outerShdw blurRad="38100" dist="38100" dir="2700000" algn="tl">
                    <a:srgbClr val="000000">
                      <a:alpha val="43137"/>
                    </a:srgbClr>
                  </a:outerShdw>
                </a:effectLst>
              </a:rPr>
              <a:t>The Description</a:t>
            </a:r>
          </a:p>
          <a:p>
            <a:pPr marL="571500" indent="-571500" algn="l">
              <a:spcAft>
                <a:spcPts val="600"/>
              </a:spcAft>
              <a:buFont typeface="Wingdings" panose="05000000000000000000" pitchFamily="2" charset="2"/>
              <a:buChar char="Ø"/>
            </a:pPr>
            <a:r>
              <a:rPr lang="en-US" i="1" dirty="0">
                <a:effectLst/>
              </a:rPr>
              <a:t>First, the murmurer has allowed pride to control his life</a:t>
            </a:r>
            <a:r>
              <a:rPr lang="en-US" dirty="0">
                <a:effectLst/>
              </a:rPr>
              <a:t> (Romans 9:20-21).</a:t>
            </a:r>
          </a:p>
          <a:p>
            <a:pPr marL="571500" indent="-571500" algn="l">
              <a:spcAft>
                <a:spcPts val="600"/>
              </a:spcAft>
              <a:buFont typeface="Wingdings" panose="05000000000000000000" pitchFamily="2" charset="2"/>
              <a:buChar char="Ø"/>
            </a:pPr>
            <a:r>
              <a:rPr lang="en-US" i="1" dirty="0">
                <a:effectLst/>
              </a:rPr>
              <a:t>Second, the Bible identifies the murmurer (</a:t>
            </a:r>
            <a:r>
              <a:rPr lang="en-US" dirty="0">
                <a:effectLst/>
              </a:rPr>
              <a:t>Romans 1:29; 2 Corinthians 12:20.</a:t>
            </a:r>
          </a:p>
          <a:p>
            <a:pPr marL="571500" indent="-571500" algn="l">
              <a:spcAft>
                <a:spcPts val="600"/>
              </a:spcAft>
              <a:buFont typeface="Wingdings" panose="05000000000000000000" pitchFamily="2" charset="2"/>
              <a:buChar char="Ø"/>
            </a:pPr>
            <a:r>
              <a:rPr lang="en-US" i="1" dirty="0">
                <a:effectLst/>
              </a:rPr>
              <a:t>Third, murmuring is a sin </a:t>
            </a:r>
            <a:r>
              <a:rPr lang="en-US" dirty="0">
                <a:effectLst/>
              </a:rPr>
              <a:t>(Psalm 78).</a:t>
            </a:r>
          </a:p>
          <a:p>
            <a:pPr>
              <a:lnSpc>
                <a:spcPct val="100000"/>
              </a:lnSpc>
            </a:pP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8932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443132" y="365125"/>
            <a:ext cx="10910668" cy="1281113"/>
          </a:xfrm>
        </p:spPr>
        <p:txBody>
          <a:bodyPr>
            <a:normAutofit/>
          </a:bodyPr>
          <a:lstStyle/>
          <a:p>
            <a:pPr algn="ctr"/>
            <a:r>
              <a:rPr lang="en-US" dirty="0">
                <a:effectLst>
                  <a:outerShdw blurRad="38100" dist="38100" dir="2700000" algn="tl">
                    <a:srgbClr val="000000">
                      <a:alpha val="43137"/>
                    </a:srgbClr>
                  </a:outerShdw>
                </a:effectLst>
              </a:rPr>
              <a:t>The Sin Factors</a:t>
            </a:r>
            <a:endParaRPr lang="en-US" dirty="0">
              <a:effectLst>
                <a:outerShdw blurRad="38100" dist="38100" dir="2700000" algn="tl" rotWithShape="0">
                  <a:srgbClr val="000000">
                    <a:alpha val="43137"/>
                  </a:srgbClr>
                </a:outerShdw>
              </a:effectLst>
            </a:endParaRP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1009768" y="1765496"/>
            <a:ext cx="9435710" cy="4164036"/>
          </a:xfrm>
        </p:spPr>
        <p:txBody>
          <a:bodyPr>
            <a:noAutofit/>
          </a:bodyPr>
          <a:lstStyle/>
          <a:p>
            <a:pPr>
              <a:buFont typeface="Wingdings" panose="05000000000000000000" pitchFamily="2" charset="2"/>
              <a:buChar char="Ø"/>
            </a:pPr>
            <a:r>
              <a:rPr lang="en-US" dirty="0">
                <a:effectLst>
                  <a:outerShdw blurRad="38100" dist="38100" dir="2700000" algn="tl">
                    <a:srgbClr val="000000">
                      <a:alpha val="43137"/>
                    </a:srgbClr>
                  </a:outerShdw>
                </a:effectLst>
              </a:rPr>
              <a:t>Focuses upon division instead of unity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(Psalm 78:17).</a:t>
            </a:r>
          </a:p>
          <a:p>
            <a:pPr>
              <a:buFont typeface="Wingdings" panose="05000000000000000000" pitchFamily="2" charset="2"/>
              <a:buChar char="Ø"/>
            </a:pPr>
            <a:r>
              <a:rPr lang="en-US" dirty="0">
                <a:effectLst>
                  <a:outerShdw blurRad="38100" dist="38100" dir="2700000" algn="tl">
                    <a:srgbClr val="000000">
                      <a:alpha val="43137"/>
                    </a:srgbClr>
                  </a:outerShdw>
                </a:effectLst>
              </a:rPr>
              <a:t>Forgets God and emphasizes Self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(Psalm 78:40-41; 2 Timothy 3:2-5).</a:t>
            </a:r>
          </a:p>
          <a:p>
            <a:pPr>
              <a:buFont typeface="Wingdings" panose="05000000000000000000" pitchFamily="2" charset="2"/>
              <a:buChar char="Ø"/>
            </a:pPr>
            <a:r>
              <a:rPr lang="en-US" dirty="0">
                <a:effectLst>
                  <a:outerShdw blurRad="38100" dist="38100" dir="2700000" algn="tl">
                    <a:srgbClr val="000000">
                      <a:alpha val="43137"/>
                    </a:srgbClr>
                  </a:outerShdw>
                </a:effectLst>
              </a:rPr>
              <a:t>Leads to unrest rather than peace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(Psalm 78:21; Jude 16).</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2F6C1-8FF3-9BA5-2BF0-A9C19798B67B}"/>
              </a:ext>
            </a:extLst>
          </p:cNvPr>
          <p:cNvSpPr>
            <a:spLocks noGrp="1"/>
          </p:cNvSpPr>
          <p:nvPr>
            <p:ph type="title"/>
          </p:nvPr>
        </p:nvSpPr>
        <p:spPr>
          <a:xfrm>
            <a:off x="492370" y="1294228"/>
            <a:ext cx="11317458" cy="4063146"/>
          </a:xfrm>
        </p:spPr>
        <p:txBody>
          <a:bodyPr>
            <a:normAutofit/>
          </a:bodyPr>
          <a:lstStyle/>
          <a:p>
            <a:pPr>
              <a:lnSpc>
                <a:spcPct val="130000"/>
              </a:lnSpc>
            </a:pPr>
            <a:r>
              <a:rPr lang="en-US" dirty="0">
                <a:effectLst>
                  <a:outerShdw blurRad="38100" dist="38100" dir="2700000" algn="tl">
                    <a:srgbClr val="000000">
                      <a:alpha val="43137"/>
                    </a:srgbClr>
                  </a:outerShdw>
                </a:effectLst>
                <a:latin typeface="Aptos Display" panose="020B0004020202020204" pitchFamily="34" charset="0"/>
              </a:rPr>
              <a:t>“Now these things happened as examples for us, so that we would not…put the Lord to the test… Nor grumble, as some of them did, and were killed by the destroyer” (1 Corinthians 10:6-10).</a:t>
            </a:r>
          </a:p>
        </p:txBody>
      </p:sp>
    </p:spTree>
    <p:extLst>
      <p:ext uri="{BB962C8B-B14F-4D97-AF65-F5344CB8AC3E}">
        <p14:creationId xmlns:p14="http://schemas.microsoft.com/office/powerpoint/2010/main" val="4001688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749</Words>
  <Application>Microsoft Office PowerPoint</Application>
  <PresentationFormat>Widescreen</PresentationFormat>
  <Paragraphs>63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Baloo Bhai</vt:lpstr>
      <vt:lpstr>Calibri</vt:lpstr>
      <vt:lpstr>Aptos Display</vt:lpstr>
      <vt:lpstr>Arial</vt:lpstr>
      <vt:lpstr>Wingdings</vt:lpstr>
      <vt:lpstr>Office Theme</vt:lpstr>
      <vt:lpstr>Lesson 13: Medicine for Murmuring</vt:lpstr>
      <vt:lpstr>PowerPoint Presentation</vt:lpstr>
      <vt:lpstr>You are leaving a legacy</vt:lpstr>
      <vt:lpstr>PowerPoint Presentation</vt:lpstr>
      <vt:lpstr>PowerPoint Presentation</vt:lpstr>
      <vt:lpstr>Significant Greek Words</vt:lpstr>
      <vt:lpstr>PowerPoint Presentation</vt:lpstr>
      <vt:lpstr>The Sin Factors</vt:lpstr>
      <vt:lpstr>“Now these things happened as examples for us, so that we would not…put the Lord to the test… Nor grumble, as some of them did, and were killed by the destroyer” (1 Corinthians 10:6-10).</vt:lpstr>
      <vt:lpstr>PowerPoint Presentation</vt:lpstr>
      <vt:lpstr>PowerPoint Presentation</vt:lpstr>
      <vt:lpstr>PowerPoint Presentation</vt:lpstr>
      <vt:lpstr>PowerPoint Presentation</vt:lpstr>
      <vt:lpstr>Murmuring’s Sinful Acts…</vt:lpstr>
      <vt:lpstr>Communication Pleasing God</vt:lpstr>
      <vt:lpstr>Only YOU can answer…</vt:lpstr>
      <vt:lpstr>An unforgettable and unforgiveable speech: “You too be patient; strengthen your hearts, for the coming of the Lord is near. Do not complain, brothers and sisters, against one another, so that you may not be judged; behold, the Judge is standing right at the door” (James 5:8-9).</vt:lpstr>
      <vt:lpstr>Somber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61</cp:revision>
  <dcterms:created xsi:type="dcterms:W3CDTF">2025-05-30T21:28:37Z</dcterms:created>
  <dcterms:modified xsi:type="dcterms:W3CDTF">2025-08-31T00:41:29Z</dcterms:modified>
</cp:coreProperties>
</file>