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75" r:id="rId4"/>
    <p:sldId id="291" r:id="rId5"/>
    <p:sldId id="261" r:id="rId6"/>
    <p:sldId id="306" r:id="rId7"/>
    <p:sldId id="276" r:id="rId8"/>
    <p:sldId id="290" r:id="rId9"/>
    <p:sldId id="272" r:id="rId10"/>
    <p:sldId id="260" r:id="rId11"/>
    <p:sldId id="307" r:id="rId12"/>
    <p:sldId id="308" r:id="rId13"/>
    <p:sldId id="277" r:id="rId14"/>
    <p:sldId id="278" r:id="rId15"/>
    <p:sldId id="309" r:id="rId16"/>
    <p:sldId id="279" r:id="rId17"/>
    <p:sldId id="292" r:id="rId18"/>
    <p:sldId id="263" r:id="rId19"/>
    <p:sldId id="301" r:id="rId20"/>
    <p:sldId id="293" r:id="rId21"/>
    <p:sldId id="300" r:id="rId22"/>
    <p:sldId id="303" r:id="rId23"/>
    <p:sldId id="302" r:id="rId24"/>
    <p:sldId id="294" r:id="rId25"/>
    <p:sldId id="296" r:id="rId26"/>
    <p:sldId id="295" r:id="rId27"/>
    <p:sldId id="297" r:id="rId28"/>
    <p:sldId id="304" r:id="rId29"/>
    <p:sldId id="280" r:id="rId30"/>
    <p:sldId id="298" r:id="rId31"/>
    <p:sldId id="281" r:id="rId32"/>
  </p:sldIdLst>
  <p:sldSz cx="12192000" cy="6858000"/>
  <p:notesSz cx="6858000" cy="9144000"/>
  <p:embeddedFontLst>
    <p:embeddedFont>
      <p:font typeface="Baloo Bhai" panose="020B060402020202020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varScale="1">
        <p:scale>
          <a:sx n="68" d="100"/>
          <a:sy n="68" d="100"/>
        </p:scale>
        <p:origin x="927"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872B5-FFCF-8199-4A7D-DEE1E356784C}"/>
              </a:ext>
            </a:extLst>
          </p:cNvPr>
          <p:cNvSpPr>
            <a:spLocks noGrp="1"/>
          </p:cNvSpPr>
          <p:nvPr>
            <p:ph type="ctrTitle"/>
          </p:nvPr>
        </p:nvSpPr>
        <p:spPr>
          <a:xfrm>
            <a:off x="846841" y="5759776"/>
            <a:ext cx="10498317" cy="908165"/>
          </a:xfrm>
          <a:effectLst>
            <a:outerShdw blurRad="50800" dist="38100" dir="2700000" algn="tl" rotWithShape="0">
              <a:prstClr val="black">
                <a:alpha val="90000"/>
              </a:prstClr>
            </a:outerShdw>
          </a:effectLst>
        </p:spPr>
        <p:txBody>
          <a:bodyPr anchor="b">
            <a:normAutofit/>
          </a:bodyPr>
          <a:lstStyle>
            <a:lvl1pPr algn="ctr">
              <a:defRPr sz="4800">
                <a:solidFill>
                  <a:schemeClr val="bg1"/>
                </a:solidFill>
                <a:latin typeface="Baloo Bhai" panose="03080902040302020200" pitchFamily="66" charset="0"/>
                <a:cs typeface="Baloo Bhai" panose="03080902040302020200" pitchFamily="66" charset="0"/>
              </a:defRPr>
            </a:lvl1pPr>
          </a:lstStyle>
          <a:p>
            <a:r>
              <a:rPr lang="en-US" dirty="0"/>
              <a:t>Click to edit Master title style</a:t>
            </a:r>
          </a:p>
        </p:txBody>
      </p:sp>
    </p:spTree>
    <p:extLst>
      <p:ext uri="{BB962C8B-B14F-4D97-AF65-F5344CB8AC3E}">
        <p14:creationId xmlns:p14="http://schemas.microsoft.com/office/powerpoint/2010/main" val="3512142089"/>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5E02A-C8E3-134E-4785-25F5AD30D288}"/>
              </a:ext>
            </a:extLst>
          </p:cNvPr>
          <p:cNvSpPr>
            <a:spLocks noGrp="1"/>
          </p:cNvSpPr>
          <p:nvPr>
            <p:ph type="title"/>
          </p:nvPr>
        </p:nvSpPr>
        <p:spPr>
          <a:xfrm>
            <a:off x="831850" y="1709738"/>
            <a:ext cx="10515600" cy="2852737"/>
          </a:xfrm>
          <a:effectLst/>
        </p:spPr>
        <p:txBody>
          <a:bodyPr anchor="b"/>
          <a:lstStyle>
            <a:lvl1pPr>
              <a:defRPr sz="6000">
                <a:effectLst>
                  <a:outerShdw blurRad="50800" dist="50800" dir="2700000" algn="tl" rotWithShape="0">
                    <a:prstClr val="black">
                      <a:alpha val="90000"/>
                    </a:prstClr>
                  </a:outerShdw>
                </a:effectLst>
              </a:defRPr>
            </a:lvl1pPr>
          </a:lstStyle>
          <a:p>
            <a:r>
              <a:rPr lang="en-US"/>
              <a:t>Click to edit Master title style</a:t>
            </a:r>
          </a:p>
        </p:txBody>
      </p:sp>
      <p:sp>
        <p:nvSpPr>
          <p:cNvPr id="3" name="Text Placeholder 2">
            <a:extLst>
              <a:ext uri="{FF2B5EF4-FFF2-40B4-BE49-F238E27FC236}">
                <a16:creationId xmlns:a16="http://schemas.microsoft.com/office/drawing/2014/main" id="{4961E301-47A3-986D-A5B5-7DE297998F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E0F978-3AC7-8E32-121D-5D308EF83EDF}"/>
              </a:ext>
            </a:extLst>
          </p:cNvPr>
          <p:cNvSpPr>
            <a:spLocks noGrp="1"/>
          </p:cNvSpPr>
          <p:nvPr>
            <p:ph type="dt" sz="half" idx="10"/>
          </p:nvPr>
        </p:nvSpPr>
        <p:spPr/>
        <p:txBody>
          <a:bodyPr/>
          <a:lstStyle/>
          <a:p>
            <a:fld id="{3E681BD1-1089-4E49-91C5-9DBAC5F82533}" type="datetimeFigureOut">
              <a:rPr lang="en-US" smtClean="0"/>
              <a:t>8/17/2025</a:t>
            </a:fld>
            <a:endParaRPr lang="en-US"/>
          </a:p>
        </p:txBody>
      </p:sp>
      <p:sp>
        <p:nvSpPr>
          <p:cNvPr id="5" name="Footer Placeholder 4">
            <a:extLst>
              <a:ext uri="{FF2B5EF4-FFF2-40B4-BE49-F238E27FC236}">
                <a16:creationId xmlns:a16="http://schemas.microsoft.com/office/drawing/2014/main" id="{FD7210F4-D74C-683F-304A-71523991E4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9B0258-D30A-93D9-2A65-BAE26F3C3653}"/>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2705891910"/>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8CC1D-CFAF-4C54-B9F9-F8004CB32DC6}"/>
              </a:ext>
            </a:extLst>
          </p:cNvPr>
          <p:cNvSpPr>
            <a:spLocks noGrp="1"/>
          </p:cNvSpPr>
          <p:nvPr>
            <p:ph type="title"/>
          </p:nvPr>
        </p:nvSpPr>
        <p:spPr>
          <a:xfrm>
            <a:off x="838200" y="365126"/>
            <a:ext cx="10515600" cy="1016000"/>
          </a:xfrm>
          <a:effectLst/>
        </p:spPr>
        <p:txBody>
          <a:bodyPr/>
          <a:lstStyle>
            <a:lvl1pPr algn="ctr">
              <a:defRPr>
                <a:effectLst>
                  <a:outerShdw blurRad="50800" dist="50800" dir="2700000" algn="tl" rotWithShape="0">
                    <a:prstClr val="black">
                      <a:alpha val="90000"/>
                    </a:prstClr>
                  </a:outerShdw>
                </a:effectLst>
              </a:defRPr>
            </a:lvl1pPr>
          </a:lstStyle>
          <a:p>
            <a:r>
              <a:rPr lang="en-US" dirty="0"/>
              <a:t>Click to edit Master title style</a:t>
            </a:r>
          </a:p>
        </p:txBody>
      </p:sp>
      <p:sp>
        <p:nvSpPr>
          <p:cNvPr id="3" name="Content Placeholder 2">
            <a:extLst>
              <a:ext uri="{FF2B5EF4-FFF2-40B4-BE49-F238E27FC236}">
                <a16:creationId xmlns:a16="http://schemas.microsoft.com/office/drawing/2014/main" id="{52BFEA05-5754-1DE3-ED2B-A6C77CC428F6}"/>
              </a:ext>
            </a:extLst>
          </p:cNvPr>
          <p:cNvSpPr>
            <a:spLocks noGrp="1"/>
          </p:cNvSpPr>
          <p:nvPr>
            <p:ph sz="half" idx="1"/>
          </p:nvPr>
        </p:nvSpPr>
        <p:spPr>
          <a:xfrm>
            <a:off x="552450" y="1825625"/>
            <a:ext cx="5181600" cy="3984625"/>
          </a:xfrm>
          <a:effectLst/>
        </p:spPr>
        <p:txBody>
          <a:bodyPr>
            <a:normAutofit/>
          </a:bodyPr>
          <a:lstStyle>
            <a:lvl1pPr>
              <a:lnSpc>
                <a:spcPct val="100000"/>
              </a:lnSpc>
              <a:spcBef>
                <a:spcPts val="0"/>
              </a:spcBef>
              <a:spcAft>
                <a:spcPts val="1200"/>
              </a:spcAft>
              <a:defRPr sz="3600">
                <a:effectLst>
                  <a:outerShdw blurRad="50800" dist="50800" dir="2700000" algn="tl" rotWithShape="0">
                    <a:prstClr val="black">
                      <a:alpha val="90000"/>
                    </a:prstClr>
                  </a:outerShdw>
                </a:effectLst>
              </a:defRPr>
            </a:lvl1pPr>
            <a:lvl2pPr>
              <a:lnSpc>
                <a:spcPct val="100000"/>
              </a:lnSpc>
              <a:spcBef>
                <a:spcPts val="0"/>
              </a:spcBef>
              <a:spcAft>
                <a:spcPts val="1200"/>
              </a:spcAft>
              <a:defRPr sz="3200">
                <a:effectLst>
                  <a:outerShdw blurRad="50800" dist="50800" dir="2700000" algn="tl" rotWithShape="0">
                    <a:prstClr val="black">
                      <a:alpha val="90000"/>
                    </a:prstClr>
                  </a:outerShdw>
                </a:effectLst>
              </a:defRPr>
            </a:lvl2pPr>
            <a:lvl3pPr>
              <a:lnSpc>
                <a:spcPct val="100000"/>
              </a:lnSpc>
              <a:spcBef>
                <a:spcPts val="0"/>
              </a:spcBef>
              <a:spcAft>
                <a:spcPts val="1200"/>
              </a:spcAft>
              <a:defRPr sz="2800">
                <a:effectLst>
                  <a:outerShdw blurRad="50800" dist="50800" dir="2700000" algn="tl" rotWithShape="0">
                    <a:prstClr val="black">
                      <a:alpha val="90000"/>
                    </a:prstClr>
                  </a:outerShdw>
                </a:effectLst>
              </a:defRPr>
            </a:lvl3pPr>
            <a:lvl4pPr>
              <a:lnSpc>
                <a:spcPct val="100000"/>
              </a:lnSpc>
              <a:spcBef>
                <a:spcPts val="0"/>
              </a:spcBef>
              <a:spcAft>
                <a:spcPts val="1200"/>
              </a:spcAft>
              <a:defRPr sz="2400">
                <a:effectLst>
                  <a:outerShdw blurRad="50800" dist="50800" dir="2700000" algn="tl" rotWithShape="0">
                    <a:prstClr val="black">
                      <a:alpha val="90000"/>
                    </a:prstClr>
                  </a:outerShdw>
                </a:effectLst>
              </a:defRPr>
            </a:lvl4pPr>
            <a:lvl5pPr>
              <a:lnSpc>
                <a:spcPct val="100000"/>
              </a:lnSpc>
              <a:spcBef>
                <a:spcPts val="0"/>
              </a:spcBef>
              <a:spcAft>
                <a:spcPts val="1200"/>
              </a:spcAft>
              <a:defRPr sz="2400">
                <a:effectLst>
                  <a:outerShdw blurRad="50800" dist="50800" dir="2700000" algn="tl" rotWithShape="0">
                    <a:prstClr val="black">
                      <a:alpha val="90000"/>
                    </a:prst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9C23BB4-0B37-8075-FBAB-0BF8D151CAE7}"/>
              </a:ext>
            </a:extLst>
          </p:cNvPr>
          <p:cNvSpPr>
            <a:spLocks noGrp="1"/>
          </p:cNvSpPr>
          <p:nvPr>
            <p:ph sz="half" idx="2"/>
          </p:nvPr>
        </p:nvSpPr>
        <p:spPr>
          <a:xfrm>
            <a:off x="6391275" y="1825625"/>
            <a:ext cx="5181600" cy="3984625"/>
          </a:xfrm>
          <a:effectLst/>
        </p:spPr>
        <p:txBody>
          <a:bodyPr>
            <a:normAutofit/>
          </a:bodyPr>
          <a:lstStyle>
            <a:lvl1pPr>
              <a:lnSpc>
                <a:spcPct val="100000"/>
              </a:lnSpc>
              <a:spcBef>
                <a:spcPts val="0"/>
              </a:spcBef>
              <a:spcAft>
                <a:spcPts val="1200"/>
              </a:spcAft>
              <a:defRPr sz="3600">
                <a:effectLst>
                  <a:outerShdw blurRad="50800" dist="50800" dir="2700000" algn="tl" rotWithShape="0">
                    <a:prstClr val="black">
                      <a:alpha val="90000"/>
                    </a:prstClr>
                  </a:outerShdw>
                </a:effectLst>
              </a:defRPr>
            </a:lvl1pPr>
            <a:lvl2pPr>
              <a:lnSpc>
                <a:spcPct val="100000"/>
              </a:lnSpc>
              <a:spcBef>
                <a:spcPts val="0"/>
              </a:spcBef>
              <a:spcAft>
                <a:spcPts val="1200"/>
              </a:spcAft>
              <a:defRPr sz="3200">
                <a:effectLst>
                  <a:outerShdw blurRad="50800" dist="50800" dir="2700000" algn="tl" rotWithShape="0">
                    <a:prstClr val="black">
                      <a:alpha val="90000"/>
                    </a:prstClr>
                  </a:outerShdw>
                </a:effectLst>
              </a:defRPr>
            </a:lvl2pPr>
            <a:lvl3pPr>
              <a:lnSpc>
                <a:spcPct val="100000"/>
              </a:lnSpc>
              <a:spcBef>
                <a:spcPts val="0"/>
              </a:spcBef>
              <a:spcAft>
                <a:spcPts val="1200"/>
              </a:spcAft>
              <a:defRPr sz="2800">
                <a:effectLst>
                  <a:outerShdw blurRad="50800" dist="50800" dir="2700000" algn="tl" rotWithShape="0">
                    <a:prstClr val="black">
                      <a:alpha val="90000"/>
                    </a:prstClr>
                  </a:outerShdw>
                </a:effectLst>
              </a:defRPr>
            </a:lvl3pPr>
            <a:lvl4pPr>
              <a:lnSpc>
                <a:spcPct val="100000"/>
              </a:lnSpc>
              <a:spcBef>
                <a:spcPts val="0"/>
              </a:spcBef>
              <a:spcAft>
                <a:spcPts val="1200"/>
              </a:spcAft>
              <a:defRPr sz="2400">
                <a:effectLst>
                  <a:outerShdw blurRad="50800" dist="50800" dir="2700000" algn="tl" rotWithShape="0">
                    <a:prstClr val="black">
                      <a:alpha val="90000"/>
                    </a:prstClr>
                  </a:outerShdw>
                </a:effectLst>
              </a:defRPr>
            </a:lvl4pPr>
            <a:lvl5pPr>
              <a:lnSpc>
                <a:spcPct val="100000"/>
              </a:lnSpc>
              <a:spcBef>
                <a:spcPts val="0"/>
              </a:spcBef>
              <a:spcAft>
                <a:spcPts val="1200"/>
              </a:spcAft>
              <a:defRPr sz="2400">
                <a:effectLst>
                  <a:outerShdw blurRad="50800" dist="50800" dir="2700000" algn="tl" rotWithShape="0">
                    <a:prstClr val="black">
                      <a:alpha val="90000"/>
                    </a:prstClr>
                  </a:outerShdw>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D092AD-1AE8-9417-DAF4-0BD6B312B751}"/>
              </a:ext>
            </a:extLst>
          </p:cNvPr>
          <p:cNvSpPr>
            <a:spLocks noGrp="1"/>
          </p:cNvSpPr>
          <p:nvPr>
            <p:ph type="dt" sz="half" idx="10"/>
          </p:nvPr>
        </p:nvSpPr>
        <p:spPr/>
        <p:txBody>
          <a:bodyPr/>
          <a:lstStyle/>
          <a:p>
            <a:fld id="{3E681BD1-1089-4E49-91C5-9DBAC5F82533}" type="datetimeFigureOut">
              <a:rPr lang="en-US" smtClean="0"/>
              <a:t>8/17/2025</a:t>
            </a:fld>
            <a:endParaRPr lang="en-US"/>
          </a:p>
        </p:txBody>
      </p:sp>
      <p:sp>
        <p:nvSpPr>
          <p:cNvPr id="6" name="Footer Placeholder 5">
            <a:extLst>
              <a:ext uri="{FF2B5EF4-FFF2-40B4-BE49-F238E27FC236}">
                <a16:creationId xmlns:a16="http://schemas.microsoft.com/office/drawing/2014/main" id="{0D4D0975-2022-99AA-CB0D-8F3372A380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3D7866-A303-32F5-58B0-A440C43B9169}"/>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3534362277"/>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92DE2-3D27-F60C-A2AA-4EFBBEBCB4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FE43E4-FA5C-F204-97F2-8F086F1FFC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9E4804-3ACA-4795-6F01-80F8F11EC1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2557C3-93E8-3B4F-AF84-EAC64AF904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C6360D-0FC5-5202-64C8-2392BA652C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859E25-0D35-56D8-7873-914CC1B8BF57}"/>
              </a:ext>
            </a:extLst>
          </p:cNvPr>
          <p:cNvSpPr>
            <a:spLocks noGrp="1"/>
          </p:cNvSpPr>
          <p:nvPr>
            <p:ph type="dt" sz="half" idx="10"/>
          </p:nvPr>
        </p:nvSpPr>
        <p:spPr/>
        <p:txBody>
          <a:bodyPr/>
          <a:lstStyle/>
          <a:p>
            <a:fld id="{3E681BD1-1089-4E49-91C5-9DBAC5F82533}" type="datetimeFigureOut">
              <a:rPr lang="en-US" smtClean="0"/>
              <a:t>8/17/2025</a:t>
            </a:fld>
            <a:endParaRPr lang="en-US"/>
          </a:p>
        </p:txBody>
      </p:sp>
      <p:sp>
        <p:nvSpPr>
          <p:cNvPr id="8" name="Footer Placeholder 7">
            <a:extLst>
              <a:ext uri="{FF2B5EF4-FFF2-40B4-BE49-F238E27FC236}">
                <a16:creationId xmlns:a16="http://schemas.microsoft.com/office/drawing/2014/main" id="{7375B752-1974-2482-78CA-E09E8C298C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3C56AF-6941-CB79-0152-0CF0105F6323}"/>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4000465775"/>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B3AFB-8936-DF45-39A9-A3B244FD44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DFB1D8-1EFB-80C1-0EEF-1FE674DC21DA}"/>
              </a:ext>
            </a:extLst>
          </p:cNvPr>
          <p:cNvSpPr>
            <a:spLocks noGrp="1"/>
          </p:cNvSpPr>
          <p:nvPr>
            <p:ph type="dt" sz="half" idx="10"/>
          </p:nvPr>
        </p:nvSpPr>
        <p:spPr/>
        <p:txBody>
          <a:bodyPr/>
          <a:lstStyle/>
          <a:p>
            <a:fld id="{3E681BD1-1089-4E49-91C5-9DBAC5F82533}" type="datetimeFigureOut">
              <a:rPr lang="en-US" smtClean="0"/>
              <a:t>8/17/2025</a:t>
            </a:fld>
            <a:endParaRPr lang="en-US"/>
          </a:p>
        </p:txBody>
      </p:sp>
      <p:sp>
        <p:nvSpPr>
          <p:cNvPr id="4" name="Footer Placeholder 3">
            <a:extLst>
              <a:ext uri="{FF2B5EF4-FFF2-40B4-BE49-F238E27FC236}">
                <a16:creationId xmlns:a16="http://schemas.microsoft.com/office/drawing/2014/main" id="{80BB58F8-A980-D29E-B3C3-F0CA21794B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D74CBD-947F-4D69-86E9-E5AA8C34F0E2}"/>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1797362"/>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7650AB-8886-2868-46DF-4BDF44D29ACC}"/>
              </a:ext>
            </a:extLst>
          </p:cNvPr>
          <p:cNvSpPr>
            <a:spLocks noGrp="1"/>
          </p:cNvSpPr>
          <p:nvPr>
            <p:ph type="dt" sz="half" idx="10"/>
          </p:nvPr>
        </p:nvSpPr>
        <p:spPr/>
        <p:txBody>
          <a:bodyPr/>
          <a:lstStyle/>
          <a:p>
            <a:fld id="{3E681BD1-1089-4E49-91C5-9DBAC5F82533}" type="datetimeFigureOut">
              <a:rPr lang="en-US" smtClean="0"/>
              <a:t>8/17/2025</a:t>
            </a:fld>
            <a:endParaRPr lang="en-US"/>
          </a:p>
        </p:txBody>
      </p:sp>
      <p:sp>
        <p:nvSpPr>
          <p:cNvPr id="3" name="Footer Placeholder 2">
            <a:extLst>
              <a:ext uri="{FF2B5EF4-FFF2-40B4-BE49-F238E27FC236}">
                <a16:creationId xmlns:a16="http://schemas.microsoft.com/office/drawing/2014/main" id="{27452770-1174-1AF8-1F29-1E4BAD1C34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098233-DA3E-A89C-BDCB-62F1A6685D76}"/>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1174122251"/>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542A-B12D-7AF8-039A-5EBB5076B4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461ADE-73B7-CDAE-4F65-CED5579241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22B3CD-9E6E-B150-5B78-DF9B412F1F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F0B847-73E4-D4C3-4D60-0C674EC7ABE4}"/>
              </a:ext>
            </a:extLst>
          </p:cNvPr>
          <p:cNvSpPr>
            <a:spLocks noGrp="1"/>
          </p:cNvSpPr>
          <p:nvPr>
            <p:ph type="dt" sz="half" idx="10"/>
          </p:nvPr>
        </p:nvSpPr>
        <p:spPr/>
        <p:txBody>
          <a:bodyPr/>
          <a:lstStyle/>
          <a:p>
            <a:fld id="{3E681BD1-1089-4E49-91C5-9DBAC5F82533}" type="datetimeFigureOut">
              <a:rPr lang="en-US" smtClean="0"/>
              <a:t>8/17/2025</a:t>
            </a:fld>
            <a:endParaRPr lang="en-US"/>
          </a:p>
        </p:txBody>
      </p:sp>
      <p:sp>
        <p:nvSpPr>
          <p:cNvPr id="6" name="Footer Placeholder 5">
            <a:extLst>
              <a:ext uri="{FF2B5EF4-FFF2-40B4-BE49-F238E27FC236}">
                <a16:creationId xmlns:a16="http://schemas.microsoft.com/office/drawing/2014/main" id="{316C7024-1734-456D-4414-3949550CC5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BEEA4-E89F-B53B-5D6C-7E228B97D966}"/>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2350353650"/>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7CC95-F53B-32DB-B52C-6657D0A04F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403942-C153-3626-40BD-4AAEA9A1DD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BEAA3D-7839-E6DD-6F7D-A58E900E7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0744F1-853A-26E8-660D-6B987363CA44}"/>
              </a:ext>
            </a:extLst>
          </p:cNvPr>
          <p:cNvSpPr>
            <a:spLocks noGrp="1"/>
          </p:cNvSpPr>
          <p:nvPr>
            <p:ph type="dt" sz="half" idx="10"/>
          </p:nvPr>
        </p:nvSpPr>
        <p:spPr/>
        <p:txBody>
          <a:bodyPr/>
          <a:lstStyle/>
          <a:p>
            <a:fld id="{3E681BD1-1089-4E49-91C5-9DBAC5F82533}" type="datetimeFigureOut">
              <a:rPr lang="en-US" smtClean="0"/>
              <a:t>8/17/2025</a:t>
            </a:fld>
            <a:endParaRPr lang="en-US"/>
          </a:p>
        </p:txBody>
      </p:sp>
      <p:sp>
        <p:nvSpPr>
          <p:cNvPr id="6" name="Footer Placeholder 5">
            <a:extLst>
              <a:ext uri="{FF2B5EF4-FFF2-40B4-BE49-F238E27FC236}">
                <a16:creationId xmlns:a16="http://schemas.microsoft.com/office/drawing/2014/main" id="{25CDA7DC-7BFE-ADAB-84A2-50A0BBD8D3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8A7F38-EA47-F1C9-0B43-C56D38CB311E}"/>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841573896"/>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4C637-E4B4-DA79-A515-7720C04ADA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9521C9-783B-6F93-9A60-CFC23E7C54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D86AEA-3F35-DAC8-37F6-19AFAC52B385}"/>
              </a:ext>
            </a:extLst>
          </p:cNvPr>
          <p:cNvSpPr>
            <a:spLocks noGrp="1"/>
          </p:cNvSpPr>
          <p:nvPr>
            <p:ph type="dt" sz="half" idx="10"/>
          </p:nvPr>
        </p:nvSpPr>
        <p:spPr/>
        <p:txBody>
          <a:bodyPr/>
          <a:lstStyle/>
          <a:p>
            <a:fld id="{3E681BD1-1089-4E49-91C5-9DBAC5F82533}" type="datetimeFigureOut">
              <a:rPr lang="en-US" smtClean="0"/>
              <a:t>8/17/2025</a:t>
            </a:fld>
            <a:endParaRPr lang="en-US"/>
          </a:p>
        </p:txBody>
      </p:sp>
      <p:sp>
        <p:nvSpPr>
          <p:cNvPr id="5" name="Footer Placeholder 4">
            <a:extLst>
              <a:ext uri="{FF2B5EF4-FFF2-40B4-BE49-F238E27FC236}">
                <a16:creationId xmlns:a16="http://schemas.microsoft.com/office/drawing/2014/main" id="{DE164008-90E2-427E-5285-5758B543D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1472B-AACB-36F1-5FDC-0BC059FFD3C0}"/>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3890273378"/>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DA7B7F-3DBC-F28E-673C-69AEC85A74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00539F-DABC-0572-5C15-E3A5351945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B2CE40-86E2-703C-6DAC-234751324FD8}"/>
              </a:ext>
            </a:extLst>
          </p:cNvPr>
          <p:cNvSpPr>
            <a:spLocks noGrp="1"/>
          </p:cNvSpPr>
          <p:nvPr>
            <p:ph type="dt" sz="half" idx="10"/>
          </p:nvPr>
        </p:nvSpPr>
        <p:spPr/>
        <p:txBody>
          <a:bodyPr/>
          <a:lstStyle/>
          <a:p>
            <a:fld id="{3E681BD1-1089-4E49-91C5-9DBAC5F82533}" type="datetimeFigureOut">
              <a:rPr lang="en-US" smtClean="0"/>
              <a:t>8/17/2025</a:t>
            </a:fld>
            <a:endParaRPr lang="en-US"/>
          </a:p>
        </p:txBody>
      </p:sp>
      <p:sp>
        <p:nvSpPr>
          <p:cNvPr id="5" name="Footer Placeholder 4">
            <a:extLst>
              <a:ext uri="{FF2B5EF4-FFF2-40B4-BE49-F238E27FC236}">
                <a16:creationId xmlns:a16="http://schemas.microsoft.com/office/drawing/2014/main" id="{AF4B4392-32FD-B7B0-CA97-671FC28D9B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6A6348-F860-F132-F573-772F5A565C5A}"/>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20430730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A3ECA-683A-8214-2995-CF13D6B42468}"/>
              </a:ext>
            </a:extLst>
          </p:cNvPr>
          <p:cNvSpPr>
            <a:spLocks noGrp="1"/>
          </p:cNvSpPr>
          <p:nvPr>
            <p:ph type="title"/>
          </p:nvPr>
        </p:nvSpPr>
        <p:spPr>
          <a:effectLst>
            <a:outerShdw blurRad="50800" dist="50800" dir="5400000" algn="ctr" rotWithShape="0">
              <a:srgbClr val="000000">
                <a:alpha val="90000"/>
              </a:srgbClr>
            </a:outerShdw>
          </a:effectLst>
        </p:spPr>
        <p:txBody>
          <a:bodyPr>
            <a:normAutofit/>
          </a:bodyPr>
          <a:lstStyle>
            <a:lvl1pPr>
              <a:defRPr sz="4800">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a:extLst>
              <a:ext uri="{FF2B5EF4-FFF2-40B4-BE49-F238E27FC236}">
                <a16:creationId xmlns:a16="http://schemas.microsoft.com/office/drawing/2014/main" id="{38FECA28-67F6-A1A9-05E2-490F2ABD0D28}"/>
              </a:ext>
            </a:extLst>
          </p:cNvPr>
          <p:cNvSpPr>
            <a:spLocks noGrp="1"/>
          </p:cNvSpPr>
          <p:nvPr>
            <p:ph idx="1"/>
          </p:nvPr>
        </p:nvSpPr>
        <p:spPr>
          <a:effectLst/>
        </p:spPr>
        <p:txBody>
          <a:bodyPr anchor="ctr" anchorCtr="0"/>
          <a:lstStyle>
            <a:lvl1pPr>
              <a:defRPr>
                <a:effectLst>
                  <a:outerShdw blurRad="50800" dist="50800" dir="2700000" algn="tl" rotWithShape="0">
                    <a:prstClr val="black">
                      <a:alpha val="90000"/>
                    </a:prstClr>
                  </a:outerShdw>
                </a:effectLst>
              </a:defRPr>
            </a:lvl1pPr>
            <a:lvl2pPr>
              <a:defRPr>
                <a:effectLst>
                  <a:outerShdw blurRad="50800" dist="50800" dir="2700000" algn="tl" rotWithShape="0">
                    <a:prstClr val="black">
                      <a:alpha val="90000"/>
                    </a:prstClr>
                  </a:outerShdw>
                </a:effectLst>
              </a:defRPr>
            </a:lvl2pPr>
            <a:lvl3pPr>
              <a:defRPr>
                <a:effectLst>
                  <a:outerShdw blurRad="50800" dist="50800" dir="2700000" algn="tl" rotWithShape="0">
                    <a:prstClr val="black">
                      <a:alpha val="90000"/>
                    </a:prstClr>
                  </a:outerShdw>
                </a:effectLst>
              </a:defRPr>
            </a:lvl3pPr>
            <a:lvl4pPr>
              <a:defRPr>
                <a:effectLst>
                  <a:outerShdw blurRad="50800" dist="50800" dir="2700000" algn="tl" rotWithShape="0">
                    <a:prstClr val="black">
                      <a:alpha val="90000"/>
                    </a:prstClr>
                  </a:outerShdw>
                </a:effectLst>
              </a:defRPr>
            </a:lvl4pPr>
            <a:lvl5pPr>
              <a:defRPr>
                <a:effectLst>
                  <a:outerShdw blurRad="50800" dist="50800" dir="2700000" algn="tl" rotWithShape="0">
                    <a:prstClr val="black">
                      <a:alpha val="90000"/>
                    </a:prst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8937438"/>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E9C018-8135-538B-3CBB-11C79260B80E}"/>
              </a:ext>
            </a:extLst>
          </p:cNvPr>
          <p:cNvSpPr/>
          <p:nvPr userDrawn="1"/>
        </p:nvSpPr>
        <p:spPr>
          <a:xfrm>
            <a:off x="-1" y="1753386"/>
            <a:ext cx="11434713" cy="4619134"/>
          </a:xfrm>
          <a:prstGeom prst="rect">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9A3ECA-683A-8214-2995-CF13D6B42468}"/>
              </a:ext>
            </a:extLst>
          </p:cNvPr>
          <p:cNvSpPr>
            <a:spLocks noGrp="1"/>
          </p:cNvSpPr>
          <p:nvPr>
            <p:ph type="title"/>
          </p:nvPr>
        </p:nvSpPr>
        <p:spPr>
          <a:effectLst/>
        </p:spPr>
        <p:txBody>
          <a:bodyPr>
            <a:normAutofit/>
          </a:bodyPr>
          <a:lstStyle>
            <a:lvl1pPr>
              <a:defRPr sz="4800">
                <a:effectLst>
                  <a:outerShdw blurRad="50800" dist="38100" dir="2700000" algn="tl" rotWithShape="0">
                    <a:prstClr val="black">
                      <a:alpha val="90000"/>
                    </a:prstClr>
                  </a:outerShdw>
                </a:effectLst>
              </a:defRPr>
            </a:lvl1pPr>
          </a:lstStyle>
          <a:p>
            <a:r>
              <a:rPr lang="en-US" dirty="0"/>
              <a:t>Click to edit Master title style</a:t>
            </a:r>
          </a:p>
        </p:txBody>
      </p:sp>
      <p:sp>
        <p:nvSpPr>
          <p:cNvPr id="3" name="Content Placeholder 2">
            <a:extLst>
              <a:ext uri="{FF2B5EF4-FFF2-40B4-BE49-F238E27FC236}">
                <a16:creationId xmlns:a16="http://schemas.microsoft.com/office/drawing/2014/main" id="{38FECA28-67F6-A1A9-05E2-490F2ABD0D28}"/>
              </a:ext>
            </a:extLst>
          </p:cNvPr>
          <p:cNvSpPr>
            <a:spLocks noGrp="1"/>
          </p:cNvSpPr>
          <p:nvPr>
            <p:ph idx="1"/>
          </p:nvPr>
        </p:nvSpPr>
        <p:spPr>
          <a:xfrm>
            <a:off x="838200" y="1894788"/>
            <a:ext cx="10389124" cy="4289195"/>
          </a:xfrm>
          <a:effectLst/>
        </p:spPr>
        <p:txBody>
          <a:bodyPr anchor="ctr" anchorCtr="0"/>
          <a:lstStyle>
            <a:lvl1pPr>
              <a:spcBef>
                <a:spcPts val="0"/>
              </a:spcBef>
              <a:spcAft>
                <a:spcPts val="1800"/>
              </a:spcAft>
              <a:defRPr>
                <a:solidFill>
                  <a:schemeClr val="tx1"/>
                </a:solidFill>
              </a:defRPr>
            </a:lvl1pPr>
            <a:lvl2pPr>
              <a:spcBef>
                <a:spcPts val="0"/>
              </a:spcBef>
              <a:spcAft>
                <a:spcPts val="1800"/>
              </a:spcAft>
              <a:defRPr>
                <a:solidFill>
                  <a:schemeClr val="tx1"/>
                </a:solidFill>
              </a:defRPr>
            </a:lvl2pPr>
            <a:lvl3pPr>
              <a:spcBef>
                <a:spcPts val="0"/>
              </a:spcBef>
              <a:spcAft>
                <a:spcPts val="1800"/>
              </a:spcAft>
              <a:defRPr>
                <a:solidFill>
                  <a:schemeClr val="tx1"/>
                </a:solidFill>
              </a:defRPr>
            </a:lvl3pPr>
            <a:lvl4pPr>
              <a:spcBef>
                <a:spcPts val="0"/>
              </a:spcBef>
              <a:spcAft>
                <a:spcPts val="1800"/>
              </a:spcAft>
              <a:defRPr>
                <a:solidFill>
                  <a:schemeClr val="tx1"/>
                </a:solidFill>
              </a:defRPr>
            </a:lvl4pPr>
            <a:lvl5pPr>
              <a:spcBef>
                <a:spcPts val="0"/>
              </a:spcBef>
              <a:spcAft>
                <a:spcPts val="18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9855002"/>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Content_Border_Left_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FECA28-67F6-A1A9-05E2-490F2ABD0D28}"/>
              </a:ext>
            </a:extLst>
          </p:cNvPr>
          <p:cNvSpPr>
            <a:spLocks noGrp="1"/>
          </p:cNvSpPr>
          <p:nvPr>
            <p:ph idx="1"/>
          </p:nvPr>
        </p:nvSpPr>
        <p:spPr>
          <a:xfrm>
            <a:off x="1693682" y="2324099"/>
            <a:ext cx="8804635" cy="3280569"/>
          </a:xfrm>
          <a:effectLst/>
        </p:spPr>
        <p:txBody>
          <a:bodyPr anchor="ctr" anchorCtr="0"/>
          <a:lstStyle>
            <a:lvl1pPr marL="0" indent="0" algn="ctr">
              <a:buNone/>
              <a:defRPr>
                <a:effectLst>
                  <a:outerShdw blurRad="50800" dist="38100" dir="2700000" algn="tl" rotWithShape="0">
                    <a:prstClr val="black">
                      <a:alpha val="90000"/>
                    </a:prst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 name="Title 1">
            <a:extLst>
              <a:ext uri="{FF2B5EF4-FFF2-40B4-BE49-F238E27FC236}">
                <a16:creationId xmlns:a16="http://schemas.microsoft.com/office/drawing/2014/main" id="{4F15B82F-5AD3-6B29-75F2-864E74BF9FAA}"/>
              </a:ext>
            </a:extLst>
          </p:cNvPr>
          <p:cNvSpPr>
            <a:spLocks noGrp="1"/>
          </p:cNvSpPr>
          <p:nvPr>
            <p:ph type="title"/>
          </p:nvPr>
        </p:nvSpPr>
        <p:spPr>
          <a:xfrm>
            <a:off x="1693681" y="1256506"/>
            <a:ext cx="8804635" cy="867569"/>
          </a:xfrm>
          <a:effectLst/>
        </p:spPr>
        <p:txBody>
          <a:bodyPr/>
          <a:lstStyle>
            <a:lvl1pPr algn="ctr">
              <a:defRPr>
                <a:effectLst>
                  <a:outerShdw blurRad="50800" dist="38100" dir="2700000" algn="tl" rotWithShape="0">
                    <a:prstClr val="black">
                      <a:alpha val="90000"/>
                    </a:prstClr>
                  </a:outerShdw>
                </a:effectLst>
              </a:defRPr>
            </a:lvl1pPr>
          </a:lstStyle>
          <a:p>
            <a:r>
              <a:rPr lang="en-US" dirty="0"/>
              <a:t>Click to edit Master title style</a:t>
            </a:r>
          </a:p>
        </p:txBody>
      </p:sp>
    </p:spTree>
    <p:extLst>
      <p:ext uri="{BB962C8B-B14F-4D97-AF65-F5344CB8AC3E}">
        <p14:creationId xmlns:p14="http://schemas.microsoft.com/office/powerpoint/2010/main" val="183790929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Content_Border_Right_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3222542-DB04-12F0-8C1D-4271EE59AA9A}"/>
              </a:ext>
            </a:extLst>
          </p:cNvPr>
          <p:cNvSpPr>
            <a:spLocks noGrp="1"/>
          </p:cNvSpPr>
          <p:nvPr>
            <p:ph idx="1"/>
          </p:nvPr>
        </p:nvSpPr>
        <p:spPr>
          <a:xfrm>
            <a:off x="1693682" y="2324099"/>
            <a:ext cx="8804635" cy="3280569"/>
          </a:xfrm>
          <a:effectLst/>
        </p:spPr>
        <p:txBody>
          <a:bodyPr anchor="ctr" anchorCtr="0"/>
          <a:lstStyle>
            <a:lvl1pPr marL="0" indent="0" algn="ctr">
              <a:buNone/>
              <a:defRPr>
                <a:effectLst>
                  <a:outerShdw blurRad="50800" dist="38100" dir="2700000" algn="tl" rotWithShape="0">
                    <a:prstClr val="black">
                      <a:alpha val="90000"/>
                    </a:prst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4" name="Title 1">
            <a:extLst>
              <a:ext uri="{FF2B5EF4-FFF2-40B4-BE49-F238E27FC236}">
                <a16:creationId xmlns:a16="http://schemas.microsoft.com/office/drawing/2014/main" id="{17490E8C-AFEF-1435-76C5-7A0A06DB0649}"/>
              </a:ext>
            </a:extLst>
          </p:cNvPr>
          <p:cNvSpPr>
            <a:spLocks noGrp="1"/>
          </p:cNvSpPr>
          <p:nvPr>
            <p:ph type="title"/>
          </p:nvPr>
        </p:nvSpPr>
        <p:spPr>
          <a:xfrm>
            <a:off x="1693681" y="1256506"/>
            <a:ext cx="8804635" cy="867569"/>
          </a:xfrm>
          <a:effectLst/>
        </p:spPr>
        <p:txBody>
          <a:bodyPr/>
          <a:lstStyle>
            <a:lvl1pPr algn="ctr">
              <a:defRPr>
                <a:effectLst>
                  <a:outerShdw blurRad="50800" dist="38100" dir="2700000" algn="tl" rotWithShape="0">
                    <a:prstClr val="black">
                      <a:alpha val="90000"/>
                    </a:prstClr>
                  </a:outerShdw>
                </a:effectLst>
              </a:defRPr>
            </a:lvl1pPr>
          </a:lstStyle>
          <a:p>
            <a:r>
              <a:rPr lang="en-US" dirty="0"/>
              <a:t>Click to edit Master title style</a:t>
            </a:r>
          </a:p>
        </p:txBody>
      </p:sp>
    </p:spTree>
    <p:extLst>
      <p:ext uri="{BB962C8B-B14F-4D97-AF65-F5344CB8AC3E}">
        <p14:creationId xmlns:p14="http://schemas.microsoft.com/office/powerpoint/2010/main" val="625054531"/>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Border_Left_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FECA28-67F6-A1A9-05E2-490F2ABD0D28}"/>
              </a:ext>
            </a:extLst>
          </p:cNvPr>
          <p:cNvSpPr>
            <a:spLocks noGrp="1"/>
          </p:cNvSpPr>
          <p:nvPr>
            <p:ph idx="1"/>
          </p:nvPr>
        </p:nvSpPr>
        <p:spPr>
          <a:xfrm>
            <a:off x="1693682" y="1253331"/>
            <a:ext cx="8804635" cy="4351338"/>
          </a:xfrm>
          <a:effectLst/>
        </p:spPr>
        <p:txBody>
          <a:bodyPr anchor="ctr" anchorCtr="0"/>
          <a:lstStyle>
            <a:lvl1pPr marL="0" indent="0" algn="ctr">
              <a:buNone/>
              <a:defRPr>
                <a:effectLst>
                  <a:outerShdw blurRad="50800" dist="38100" dir="2700000" algn="tl" rotWithShape="0">
                    <a:prstClr val="black">
                      <a:alpha val="90000"/>
                    </a:prst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625334284"/>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Border_Right_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FECA28-67F6-A1A9-05E2-490F2ABD0D28}"/>
              </a:ext>
            </a:extLst>
          </p:cNvPr>
          <p:cNvSpPr>
            <a:spLocks noGrp="1"/>
          </p:cNvSpPr>
          <p:nvPr>
            <p:ph idx="1"/>
          </p:nvPr>
        </p:nvSpPr>
        <p:spPr>
          <a:xfrm>
            <a:off x="1693682" y="1253331"/>
            <a:ext cx="8804635" cy="4351338"/>
          </a:xfrm>
          <a:effectLst/>
        </p:spPr>
        <p:txBody>
          <a:bodyPr anchor="ctr" anchorCtr="0"/>
          <a:lstStyle>
            <a:lvl1pPr marL="0" indent="0" algn="ctr">
              <a:buNone/>
              <a:defRPr>
                <a:effectLst>
                  <a:outerShdw blurRad="50800" dist="50800" dir="2700000" algn="tl" rotWithShape="0">
                    <a:prstClr val="black">
                      <a:alpha val="90000"/>
                    </a:prst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396913076"/>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FECA28-67F6-A1A9-05E2-490F2ABD0D28}"/>
              </a:ext>
            </a:extLst>
          </p:cNvPr>
          <p:cNvSpPr>
            <a:spLocks noGrp="1"/>
          </p:cNvSpPr>
          <p:nvPr>
            <p:ph idx="1"/>
          </p:nvPr>
        </p:nvSpPr>
        <p:spPr>
          <a:xfrm>
            <a:off x="1693682" y="3219450"/>
            <a:ext cx="8804635" cy="1924050"/>
          </a:xfrm>
          <a:effectLst/>
        </p:spPr>
        <p:txBody>
          <a:bodyPr anchor="ctr" anchorCtr="0"/>
          <a:lstStyle>
            <a:lvl1pPr marL="0" indent="0" algn="ctr">
              <a:buNone/>
              <a:defRPr>
                <a:effectLst>
                  <a:outerShdw blurRad="50800" dist="50800" dir="2700000" algn="tl" rotWithShape="0">
                    <a:prstClr val="black">
                      <a:alpha val="90000"/>
                    </a:prst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 name="Title 1">
            <a:extLst>
              <a:ext uri="{FF2B5EF4-FFF2-40B4-BE49-F238E27FC236}">
                <a16:creationId xmlns:a16="http://schemas.microsoft.com/office/drawing/2014/main" id="{2366F889-374F-6117-5C88-80013702453E}"/>
              </a:ext>
            </a:extLst>
          </p:cNvPr>
          <p:cNvSpPr>
            <a:spLocks noGrp="1"/>
          </p:cNvSpPr>
          <p:nvPr>
            <p:ph type="title"/>
          </p:nvPr>
        </p:nvSpPr>
        <p:spPr>
          <a:xfrm>
            <a:off x="838200" y="2171700"/>
            <a:ext cx="10515600" cy="771525"/>
          </a:xfrm>
          <a:effectLst/>
        </p:spPr>
        <p:txBody>
          <a:bodyPr/>
          <a:lstStyle>
            <a:lvl1pPr algn="ctr">
              <a:defRPr>
                <a:effectLst>
                  <a:outerShdw blurRad="50800" dist="50800" dir="2700000" algn="tl" rotWithShape="0">
                    <a:prstClr val="black">
                      <a:alpha val="90000"/>
                    </a:prstClr>
                  </a:outerShdw>
                </a:effectLst>
              </a:defRPr>
            </a:lvl1pPr>
          </a:lstStyle>
          <a:p>
            <a:r>
              <a:rPr lang="en-US" dirty="0"/>
              <a:t>Click to edit Master title style</a:t>
            </a:r>
          </a:p>
        </p:txBody>
      </p:sp>
    </p:spTree>
    <p:extLst>
      <p:ext uri="{BB962C8B-B14F-4D97-AF65-F5344CB8AC3E}">
        <p14:creationId xmlns:p14="http://schemas.microsoft.com/office/powerpoint/2010/main" val="2777556020"/>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FECA28-67F6-A1A9-05E2-490F2ABD0D28}"/>
              </a:ext>
            </a:extLst>
          </p:cNvPr>
          <p:cNvSpPr>
            <a:spLocks noGrp="1"/>
          </p:cNvSpPr>
          <p:nvPr>
            <p:ph idx="1"/>
          </p:nvPr>
        </p:nvSpPr>
        <p:spPr>
          <a:xfrm>
            <a:off x="1693682" y="2000250"/>
            <a:ext cx="8804635" cy="3143250"/>
          </a:xfrm>
          <a:effectLst/>
        </p:spPr>
        <p:txBody>
          <a:bodyPr anchor="ctr" anchorCtr="0"/>
          <a:lstStyle>
            <a:lvl1pPr marL="0" indent="0" algn="ctr">
              <a:buNone/>
              <a:defRPr>
                <a:effectLst>
                  <a:outerShdw blurRad="50800" dist="50800" dir="2700000" algn="tl" rotWithShape="0">
                    <a:prstClr val="black">
                      <a:alpha val="90000"/>
                    </a:prst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725997756"/>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E256DF-7645-B3F0-4C22-6433352641E9}"/>
              </a:ext>
            </a:extLst>
          </p:cNvPr>
          <p:cNvSpPr>
            <a:spLocks noGrp="1"/>
          </p:cNvSpPr>
          <p:nvPr>
            <p:ph type="title"/>
          </p:nvPr>
        </p:nvSpPr>
        <p:spPr>
          <a:xfrm>
            <a:off x="838200" y="365125"/>
            <a:ext cx="10515600" cy="1281113"/>
          </a:xfrm>
          <a:prstGeom prst="rect">
            <a:avLst/>
          </a:prstGeom>
          <a:effectLst/>
        </p:spPr>
        <p:txBody>
          <a:bodyPr vert="horz" lIns="9144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25D91E33-A2B3-7BF0-732F-65EA26B63A4A}"/>
              </a:ext>
            </a:extLst>
          </p:cNvPr>
          <p:cNvSpPr>
            <a:spLocks noGrp="1"/>
          </p:cNvSpPr>
          <p:nvPr>
            <p:ph type="body" idx="1"/>
          </p:nvPr>
        </p:nvSpPr>
        <p:spPr>
          <a:xfrm>
            <a:off x="838200" y="1825625"/>
            <a:ext cx="10515600" cy="4351338"/>
          </a:xfrm>
          <a:prstGeom prst="rect">
            <a:avLst/>
          </a:prstGeom>
          <a:effectLst/>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3D32A50-C2B4-7D0C-2C91-E5B73EF079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3E681BD1-1089-4E49-91C5-9DBAC5F82533}" type="datetimeFigureOut">
              <a:rPr lang="en-US" smtClean="0"/>
              <a:pPr/>
              <a:t>8/17/2025</a:t>
            </a:fld>
            <a:endParaRPr lang="en-US"/>
          </a:p>
        </p:txBody>
      </p:sp>
      <p:sp>
        <p:nvSpPr>
          <p:cNvPr id="5" name="Footer Placeholder 4">
            <a:extLst>
              <a:ext uri="{FF2B5EF4-FFF2-40B4-BE49-F238E27FC236}">
                <a16:creationId xmlns:a16="http://schemas.microsoft.com/office/drawing/2014/main" id="{1B85A37A-4F36-6DB3-8C5F-05DE8BDB11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C38B6C1F-6151-A9FB-3FDA-DB17C9D512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43C424B3-3821-457A-8ACC-3D8F8A39A6A0}" type="slidenum">
              <a:rPr lang="en-US" smtClean="0"/>
              <a:pPr/>
              <a:t>‹#›</a:t>
            </a:fld>
            <a:endParaRPr lang="en-US"/>
          </a:p>
        </p:txBody>
      </p:sp>
    </p:spTree>
    <p:extLst>
      <p:ext uri="{BB962C8B-B14F-4D97-AF65-F5344CB8AC3E}">
        <p14:creationId xmlns:p14="http://schemas.microsoft.com/office/powerpoint/2010/main" val="1819157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4" r:id="rId4"/>
    <p:sldLayoutId id="2147483665" r:id="rId5"/>
    <p:sldLayoutId id="2147483661" r:id="rId6"/>
    <p:sldLayoutId id="2147483663" r:id="rId7"/>
    <p:sldLayoutId id="2147483662" r:id="rId8"/>
    <p:sldLayoutId id="2147483666"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Lst>
  <p:transition spd="slow">
    <p:wipe/>
  </p:transition>
  <p:txStyles>
    <p:titleStyle>
      <a:lvl1pPr algn="l" defTabSz="914400" rtl="0" eaLnBrk="1" latinLnBrk="0" hangingPunct="1">
        <a:lnSpc>
          <a:spcPct val="90000"/>
        </a:lnSpc>
        <a:spcBef>
          <a:spcPct val="0"/>
        </a:spcBef>
        <a:buNone/>
        <a:defRPr sz="4400" kern="1200">
          <a:solidFill>
            <a:schemeClr val="bg1"/>
          </a:solidFill>
          <a:effectLst>
            <a:outerShdw blurRad="50800" dist="50800" dir="2700000" algn="tl" rotWithShape="0">
              <a:prstClr val="black">
                <a:alpha val="90000"/>
              </a:prstClr>
            </a:outerShdw>
          </a:effectLst>
          <a:latin typeface="Baloo Bhai" panose="03080902040302020200" pitchFamily="66" charset="0"/>
          <a:ea typeface="+mj-ea"/>
          <a:cs typeface="Baloo Bhai" panose="03080902040302020200" pitchFamily="66"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bg1"/>
          </a:solidFill>
          <a:effectLst>
            <a:outerShdw blurRad="50800" dist="50800" dir="2700000" algn="tl" rotWithShape="0">
              <a:prstClr val="black">
                <a:alpha val="90000"/>
              </a:prstClr>
            </a:outerShdw>
          </a:effectLst>
          <a:latin typeface="Aptos Display"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effectLst>
            <a:outerShdw blurRad="50800" dist="50800" dir="2700000" algn="tl" rotWithShape="0">
              <a:prstClr val="black">
                <a:alpha val="90000"/>
              </a:prstClr>
            </a:outerShdw>
          </a:effectLst>
          <a:latin typeface="Aptos Display"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effectLst>
            <a:outerShdw blurRad="50800" dist="50800" dir="2700000" algn="tl" rotWithShape="0">
              <a:prstClr val="black">
                <a:alpha val="90000"/>
              </a:prstClr>
            </a:outerShdw>
          </a:effectLst>
          <a:latin typeface="Aptos Display"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outerShdw blurRad="50800" dist="50800" dir="2700000" algn="tl" rotWithShape="0">
              <a:prstClr val="black">
                <a:alpha val="90000"/>
              </a:prstClr>
            </a:outerShdw>
          </a:effectLst>
          <a:latin typeface="Aptos Display"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outerShdw blurRad="50800" dist="50800" dir="2700000" algn="tl" rotWithShape="0">
              <a:prstClr val="black">
                <a:alpha val="90000"/>
              </a:prstClr>
            </a:outerShdw>
          </a:effectLst>
          <a:latin typeface="Aptos Display"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DCC64-DA47-4F9F-1E58-F5FD8D9ED16E}"/>
              </a:ext>
            </a:extLst>
          </p:cNvPr>
          <p:cNvSpPr>
            <a:spLocks noGrp="1"/>
          </p:cNvSpPr>
          <p:nvPr>
            <p:ph type="ctrTitle"/>
          </p:nvPr>
        </p:nvSpPr>
        <p:spPr>
          <a:xfrm>
            <a:off x="755401" y="5457320"/>
            <a:ext cx="10744937" cy="908165"/>
          </a:xfrm>
        </p:spPr>
        <p:txBody>
          <a:bodyPr>
            <a:normAutofit/>
          </a:bodyPr>
          <a:lstStyle/>
          <a:p>
            <a:r>
              <a:rPr lang="en-US" dirty="0"/>
              <a:t>Lesson 11: Caring Enough To Correct</a:t>
            </a:r>
          </a:p>
        </p:txBody>
      </p:sp>
    </p:spTree>
    <p:extLst>
      <p:ext uri="{BB962C8B-B14F-4D97-AF65-F5344CB8AC3E}">
        <p14:creationId xmlns:p14="http://schemas.microsoft.com/office/powerpoint/2010/main" val="137814081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E9CF7D-0CC9-DF59-D00C-C7F6A4C686DB}"/>
              </a:ext>
            </a:extLst>
          </p:cNvPr>
          <p:cNvSpPr>
            <a:spLocks noGrp="1"/>
          </p:cNvSpPr>
          <p:nvPr>
            <p:ph idx="1"/>
          </p:nvPr>
        </p:nvSpPr>
        <p:spPr>
          <a:xfrm>
            <a:off x="675250" y="858129"/>
            <a:ext cx="10065433" cy="4114800"/>
          </a:xfrm>
        </p:spPr>
        <p:txBody>
          <a:bodyPr>
            <a:noAutofit/>
          </a:bodyPr>
          <a:lstStyle/>
          <a:p>
            <a:pPr lvl="1" algn="ctr">
              <a:lnSpc>
                <a:spcPct val="120000"/>
              </a:lnSpc>
              <a:spcAft>
                <a:spcPts val="600"/>
              </a:spcAft>
            </a:pPr>
            <a:r>
              <a:rPr lang="en-US" sz="4400" b="1" dirty="0">
                <a:effectLst>
                  <a:outerShdw blurRad="38100" dist="38100" dir="2700000" algn="tl">
                    <a:srgbClr val="000000">
                      <a:alpha val="43137"/>
                    </a:srgbClr>
                  </a:outerShdw>
                </a:effectLst>
              </a:rPr>
              <a:t>Tragic Consequences</a:t>
            </a:r>
            <a:endParaRPr lang="en-US" sz="4400" dirty="0">
              <a:effectLst>
                <a:outerShdw blurRad="38100" dist="38100" dir="2700000" algn="tl">
                  <a:srgbClr val="000000">
                    <a:alpha val="43137"/>
                  </a:srgbClr>
                </a:outerShdw>
              </a:effectLst>
            </a:endParaRPr>
          </a:p>
          <a:p>
            <a:pPr marL="571500" indent="-571500" algn="l">
              <a:lnSpc>
                <a:spcPct val="120000"/>
              </a:lnSpc>
              <a:spcAft>
                <a:spcPts val="600"/>
              </a:spcAft>
              <a:buFont typeface="Wingdings" panose="05000000000000000000" pitchFamily="2" charset="2"/>
              <a:buChar char="Ø"/>
            </a:pPr>
            <a:r>
              <a:rPr lang="en-US" dirty="0">
                <a:effectLst>
                  <a:outerShdw blurRad="38100" dist="38100" dir="2700000" algn="tl">
                    <a:srgbClr val="000000">
                      <a:alpha val="43137"/>
                    </a:srgbClr>
                  </a:outerShdw>
                </a:effectLst>
              </a:rPr>
              <a:t>Poverty and shame (Proverbs 13:18; 15:10)</a:t>
            </a:r>
          </a:p>
          <a:p>
            <a:pPr marL="571500" indent="-571500" algn="l">
              <a:lnSpc>
                <a:spcPct val="120000"/>
              </a:lnSpc>
              <a:spcAft>
                <a:spcPts val="600"/>
              </a:spcAft>
              <a:buFont typeface="Wingdings" panose="05000000000000000000" pitchFamily="2" charset="2"/>
              <a:buChar char="Ø"/>
            </a:pPr>
            <a:r>
              <a:rPr lang="en-US" dirty="0">
                <a:effectLst>
                  <a:outerShdw blurRad="38100" dist="38100" dir="2700000" algn="tl">
                    <a:srgbClr val="000000">
                      <a:alpha val="43137"/>
                    </a:srgbClr>
                  </a:outerShdw>
                </a:effectLst>
              </a:rPr>
              <a:t>Spiritual stagnation (Hebrews 12:5-6)</a:t>
            </a:r>
          </a:p>
          <a:p>
            <a:pPr marL="571500" indent="-571500" algn="l">
              <a:lnSpc>
                <a:spcPct val="120000"/>
              </a:lnSpc>
              <a:spcAft>
                <a:spcPts val="600"/>
              </a:spcAft>
              <a:buFont typeface="Wingdings" panose="05000000000000000000" pitchFamily="2" charset="2"/>
              <a:buChar char="Ø"/>
            </a:pPr>
            <a:r>
              <a:rPr lang="en-US" dirty="0">
                <a:effectLst>
                  <a:outerShdw blurRad="38100" dist="38100" dir="2700000" algn="tl">
                    <a:srgbClr val="000000">
                      <a:alpha val="43137"/>
                    </a:srgbClr>
                  </a:outerShdw>
                </a:effectLst>
              </a:rPr>
              <a:t>Evidence of love’s absence (Proverbs 13:24)</a:t>
            </a:r>
          </a:p>
        </p:txBody>
      </p:sp>
    </p:spTree>
    <p:extLst>
      <p:ext uri="{BB962C8B-B14F-4D97-AF65-F5344CB8AC3E}">
        <p14:creationId xmlns:p14="http://schemas.microsoft.com/office/powerpoint/2010/main" val="8371843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69CDF-9837-1AB5-1348-B4CBDA477E3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779816-063C-9149-C883-67D22AA93CE1}"/>
              </a:ext>
            </a:extLst>
          </p:cNvPr>
          <p:cNvSpPr>
            <a:spLocks noGrp="1"/>
          </p:cNvSpPr>
          <p:nvPr>
            <p:ph idx="1"/>
          </p:nvPr>
        </p:nvSpPr>
        <p:spPr>
          <a:xfrm>
            <a:off x="1252025" y="668214"/>
            <a:ext cx="9523827" cy="4740813"/>
          </a:xfrm>
        </p:spPr>
        <p:txBody>
          <a:bodyPr>
            <a:noAutofit/>
          </a:bodyPr>
          <a:lstStyle/>
          <a:p>
            <a:pPr lvl="1" algn="ctr">
              <a:lnSpc>
                <a:spcPct val="120000"/>
              </a:lnSpc>
              <a:spcAft>
                <a:spcPts val="600"/>
              </a:spcAft>
            </a:pPr>
            <a:r>
              <a:rPr lang="en-US" sz="4400" b="1" dirty="0">
                <a:effectLst>
                  <a:outerShdw blurRad="38100" dist="38100" dir="2700000" algn="tl">
                    <a:srgbClr val="000000">
                      <a:alpha val="43137"/>
                    </a:srgbClr>
                  </a:outerShdw>
                </a:effectLst>
              </a:rPr>
              <a:t>Tragic Implications</a:t>
            </a:r>
            <a:endParaRPr lang="en-US" sz="4400" dirty="0">
              <a:effectLst>
                <a:outerShdw blurRad="38100" dist="38100" dir="2700000" algn="tl">
                  <a:srgbClr val="000000">
                    <a:alpha val="43137"/>
                  </a:srgbClr>
                </a:outerShdw>
              </a:effectLst>
            </a:endParaRPr>
          </a:p>
          <a:p>
            <a:pPr marL="571500" indent="-571500" algn="l">
              <a:lnSpc>
                <a:spcPct val="120000"/>
              </a:lnSpc>
              <a:spcAft>
                <a:spcPts val="600"/>
              </a:spcAft>
              <a:buFont typeface="Wingdings" panose="05000000000000000000" pitchFamily="2" charset="2"/>
              <a:buChar char="Ø"/>
            </a:pPr>
            <a:r>
              <a:rPr lang="en-US" dirty="0">
                <a:effectLst>
                  <a:outerShdw blurRad="38100" dist="38100" dir="2700000" algn="tl">
                    <a:srgbClr val="000000">
                      <a:alpha val="43137"/>
                    </a:srgbClr>
                  </a:outerShdw>
                </a:effectLst>
              </a:rPr>
              <a:t>Inability to learn and grow</a:t>
            </a:r>
          </a:p>
          <a:p>
            <a:pPr marL="571500" indent="-571500" algn="l">
              <a:lnSpc>
                <a:spcPct val="120000"/>
              </a:lnSpc>
              <a:spcAft>
                <a:spcPts val="600"/>
              </a:spcAft>
              <a:buFont typeface="Wingdings" panose="05000000000000000000" pitchFamily="2" charset="2"/>
              <a:buChar char="Ø"/>
            </a:pPr>
            <a:r>
              <a:rPr lang="en-US" dirty="0">
                <a:effectLst>
                  <a:outerShdw blurRad="38100" dist="38100" dir="2700000" algn="tl">
                    <a:srgbClr val="000000">
                      <a:alpha val="43137"/>
                    </a:srgbClr>
                  </a:outerShdw>
                </a:effectLst>
              </a:rPr>
              <a:t>Difficulties in relationships</a:t>
            </a:r>
          </a:p>
          <a:p>
            <a:pPr marL="571500" indent="-571500" algn="l">
              <a:lnSpc>
                <a:spcPct val="120000"/>
              </a:lnSpc>
              <a:spcAft>
                <a:spcPts val="600"/>
              </a:spcAft>
              <a:buFont typeface="Wingdings" panose="05000000000000000000" pitchFamily="2" charset="2"/>
              <a:buChar char="Ø"/>
            </a:pPr>
            <a:r>
              <a:rPr lang="en-US" dirty="0">
                <a:effectLst>
                  <a:outerShdw blurRad="38100" dist="38100" dir="2700000" algn="tl">
                    <a:srgbClr val="000000">
                      <a:alpha val="43137"/>
                    </a:srgbClr>
                  </a:outerShdw>
                </a:effectLst>
              </a:rPr>
              <a:t>Weak character</a:t>
            </a:r>
          </a:p>
          <a:p>
            <a:pPr marL="571500" indent="-571500" algn="l">
              <a:lnSpc>
                <a:spcPct val="120000"/>
              </a:lnSpc>
              <a:spcAft>
                <a:spcPts val="600"/>
              </a:spcAft>
              <a:buFont typeface="Wingdings" panose="05000000000000000000" pitchFamily="2" charset="2"/>
              <a:buChar char="Ø"/>
            </a:pPr>
            <a:r>
              <a:rPr lang="en-US" dirty="0">
                <a:effectLst>
                  <a:outerShdw blurRad="38100" dist="38100" dir="2700000" algn="tl">
                    <a:srgbClr val="000000">
                      <a:alpha val="43137"/>
                    </a:srgbClr>
                  </a:outerShdw>
                </a:effectLst>
              </a:rPr>
              <a:t>More serious consequences</a:t>
            </a:r>
          </a:p>
        </p:txBody>
      </p:sp>
    </p:spTree>
    <p:extLst>
      <p:ext uri="{BB962C8B-B14F-4D97-AF65-F5344CB8AC3E}">
        <p14:creationId xmlns:p14="http://schemas.microsoft.com/office/powerpoint/2010/main" val="8398880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29625-314A-EC42-A1D0-9103E56902E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0B5DACE-D98D-3063-2AE3-35F884C6A735}"/>
              </a:ext>
            </a:extLst>
          </p:cNvPr>
          <p:cNvSpPr>
            <a:spLocks noGrp="1"/>
          </p:cNvSpPr>
          <p:nvPr>
            <p:ph type="title"/>
          </p:nvPr>
        </p:nvSpPr>
        <p:spPr>
          <a:xfrm>
            <a:off x="520505" y="1083214"/>
            <a:ext cx="11317458" cy="4157002"/>
          </a:xfrm>
        </p:spPr>
        <p:txBody>
          <a:bodyPr>
            <a:normAutofit/>
          </a:bodyPr>
          <a:lstStyle/>
          <a:p>
            <a:pPr>
              <a:lnSpc>
                <a:spcPct val="100000"/>
              </a:lnSpc>
              <a:spcBef>
                <a:spcPts val="600"/>
              </a:spcBef>
              <a:spcAft>
                <a:spcPts val="600"/>
              </a:spcAft>
            </a:pPr>
            <a:r>
              <a:rPr lang="en-US" dirty="0">
                <a:effectLst>
                  <a:outerShdw blurRad="38100" dist="38100" dir="2700000" algn="tl">
                    <a:srgbClr val="000000">
                      <a:alpha val="43137"/>
                    </a:srgbClr>
                  </a:outerShdw>
                </a:effectLst>
                <a:latin typeface="Aptos Display" panose="020B0004020202020204" pitchFamily="34" charset="0"/>
              </a:rPr>
              <a:t>The individual who “will not be corrected” demonstrates a resistance to learning and growth, leading to detrimental outcomes</a:t>
            </a:r>
            <a:br>
              <a:rPr lang="en-US" dirty="0">
                <a:effectLst>
                  <a:outerShdw blurRad="38100" dist="38100" dir="2700000" algn="tl">
                    <a:srgbClr val="000000">
                      <a:alpha val="43137"/>
                    </a:srgbClr>
                  </a:outerShdw>
                </a:effectLst>
                <a:latin typeface="Aptos Display" panose="020B0004020202020204" pitchFamily="34" charset="0"/>
              </a:rPr>
            </a:br>
            <a:r>
              <a:rPr lang="en-US" dirty="0">
                <a:effectLst>
                  <a:outerShdw blurRad="38100" dist="38100" dir="2700000" algn="tl">
                    <a:srgbClr val="000000">
                      <a:alpha val="43137"/>
                    </a:srgbClr>
                  </a:outerShdw>
                </a:effectLst>
                <a:latin typeface="Aptos Display" panose="020B0004020202020204" pitchFamily="34" charset="0"/>
              </a:rPr>
              <a:t>in their spiritual life, relationships,</a:t>
            </a:r>
            <a:br>
              <a:rPr lang="en-US" dirty="0">
                <a:effectLst>
                  <a:outerShdw blurRad="38100" dist="38100" dir="2700000" algn="tl">
                    <a:srgbClr val="000000">
                      <a:alpha val="43137"/>
                    </a:srgbClr>
                  </a:outerShdw>
                </a:effectLst>
                <a:latin typeface="Aptos Display" panose="020B0004020202020204" pitchFamily="34" charset="0"/>
              </a:rPr>
            </a:br>
            <a:r>
              <a:rPr lang="en-US" dirty="0">
                <a:effectLst>
                  <a:outerShdw blurRad="38100" dist="38100" dir="2700000" algn="tl">
                    <a:srgbClr val="000000">
                      <a:alpha val="43137"/>
                    </a:srgbClr>
                  </a:outerShdw>
                </a:effectLst>
                <a:latin typeface="Aptos Display" panose="020B0004020202020204" pitchFamily="34" charset="0"/>
              </a:rPr>
              <a:t>and overall development.</a:t>
            </a:r>
            <a:endParaRPr lang="en-US" b="1" dirty="0">
              <a:effectLst>
                <a:outerShdw blurRad="38100" dist="38100" dir="2700000" algn="tl">
                  <a:srgbClr val="000000">
                    <a:alpha val="43137"/>
                  </a:srgbClr>
                </a:outerShdw>
              </a:effectLst>
              <a:latin typeface="Aptos Display" panose="020B0004020202020204" pitchFamily="34" charset="0"/>
            </a:endParaRPr>
          </a:p>
        </p:txBody>
      </p:sp>
    </p:spTree>
    <p:extLst>
      <p:ext uri="{BB962C8B-B14F-4D97-AF65-F5344CB8AC3E}">
        <p14:creationId xmlns:p14="http://schemas.microsoft.com/office/powerpoint/2010/main" val="19095399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36439-D282-2F6D-F6BA-CBEAC8C5A451}"/>
              </a:ext>
            </a:extLst>
          </p:cNvPr>
          <p:cNvSpPr>
            <a:spLocks noGrp="1"/>
          </p:cNvSpPr>
          <p:nvPr>
            <p:ph type="title"/>
          </p:nvPr>
        </p:nvSpPr>
        <p:spPr/>
        <p:txBody>
          <a:bodyPr/>
          <a:lstStyle/>
          <a:p>
            <a:pPr algn="ctr"/>
            <a:r>
              <a:rPr lang="en-US" dirty="0"/>
              <a:t>The Biblical Command…</a:t>
            </a:r>
          </a:p>
        </p:txBody>
      </p:sp>
      <p:sp>
        <p:nvSpPr>
          <p:cNvPr id="3" name="Content Placeholder 2">
            <a:extLst>
              <a:ext uri="{FF2B5EF4-FFF2-40B4-BE49-F238E27FC236}">
                <a16:creationId xmlns:a16="http://schemas.microsoft.com/office/drawing/2014/main" id="{60F3839B-8C84-30F9-F8CD-AD468880FF2A}"/>
              </a:ext>
            </a:extLst>
          </p:cNvPr>
          <p:cNvSpPr>
            <a:spLocks noGrp="1"/>
          </p:cNvSpPr>
          <p:nvPr>
            <p:ph idx="1"/>
          </p:nvPr>
        </p:nvSpPr>
        <p:spPr>
          <a:xfrm>
            <a:off x="1364566" y="1420835"/>
            <a:ext cx="9989234" cy="3383281"/>
          </a:xfrm>
        </p:spPr>
        <p:txBody>
          <a:bodyPr>
            <a:normAutofit/>
          </a:bodyPr>
          <a:lstStyle/>
          <a:p>
            <a:pPr>
              <a:lnSpc>
                <a:spcPct val="120000"/>
              </a:lnSpc>
              <a:spcAft>
                <a:spcPts val="600"/>
              </a:spcAft>
              <a:buFont typeface="Wingdings" panose="05000000000000000000" pitchFamily="2" charset="2"/>
              <a:buChar char="Ø"/>
            </a:pPr>
            <a:r>
              <a:rPr lang="en-US" dirty="0">
                <a:effectLst>
                  <a:outerShdw blurRad="38100" dist="38100" dir="2700000" algn="tl">
                    <a:srgbClr val="000000">
                      <a:alpha val="43137"/>
                    </a:srgbClr>
                  </a:outerShdw>
                </a:effectLst>
              </a:rPr>
              <a:t>“Admonish”—“to warn, advise, instruct, or counsel”</a:t>
            </a:r>
          </a:p>
          <a:p>
            <a:pPr>
              <a:lnSpc>
                <a:spcPct val="120000"/>
              </a:lnSpc>
              <a:spcAft>
                <a:spcPts val="600"/>
              </a:spcAft>
              <a:buFont typeface="Wingdings" panose="05000000000000000000" pitchFamily="2" charset="2"/>
              <a:buChar char="Ø"/>
            </a:pPr>
            <a:r>
              <a:rPr lang="en-US" dirty="0">
                <a:effectLst>
                  <a:outerShdw blurRad="38100" dist="38100" dir="2700000" algn="tl">
                    <a:srgbClr val="000000">
                      <a:alpha val="43137"/>
                    </a:srgbClr>
                  </a:outerShdw>
                </a:effectLst>
              </a:rPr>
              <a:t>“Setting the mind aright”—away from error</a:t>
            </a:r>
          </a:p>
          <a:p>
            <a:pPr>
              <a:lnSpc>
                <a:spcPct val="120000"/>
              </a:lnSpc>
              <a:spcAft>
                <a:spcPts val="600"/>
              </a:spcAft>
              <a:buFont typeface="Wingdings" panose="05000000000000000000" pitchFamily="2" charset="2"/>
              <a:buChar char="Ø"/>
            </a:pPr>
            <a:r>
              <a:rPr lang="en-US" dirty="0">
                <a:effectLst>
                  <a:outerShdw blurRad="38100" dist="38100" dir="2700000" algn="tl">
                    <a:srgbClr val="000000">
                      <a:alpha val="43137"/>
                    </a:srgbClr>
                  </a:outerShdw>
                </a:effectLst>
              </a:rPr>
              <a:t>Moving one to be “balanced” with God</a:t>
            </a:r>
          </a:p>
        </p:txBody>
      </p:sp>
    </p:spTree>
    <p:extLst>
      <p:ext uri="{BB962C8B-B14F-4D97-AF65-F5344CB8AC3E}">
        <p14:creationId xmlns:p14="http://schemas.microsoft.com/office/powerpoint/2010/main" val="16048598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4E4533-812F-00E1-D40D-E00144EC7D6A}"/>
              </a:ext>
            </a:extLst>
          </p:cNvPr>
          <p:cNvSpPr>
            <a:spLocks noGrp="1"/>
          </p:cNvSpPr>
          <p:nvPr>
            <p:ph idx="1"/>
          </p:nvPr>
        </p:nvSpPr>
        <p:spPr>
          <a:xfrm>
            <a:off x="970671" y="1301113"/>
            <a:ext cx="10304583" cy="4325964"/>
          </a:xfrm>
        </p:spPr>
        <p:txBody>
          <a:bodyPr>
            <a:normAutofit/>
          </a:bodyPr>
          <a:lstStyle/>
          <a:p>
            <a:pPr marL="571500" indent="-571500" algn="l">
              <a:lnSpc>
                <a:spcPct val="120000"/>
              </a:lnSpc>
              <a:spcAft>
                <a:spcPts val="600"/>
              </a:spcAft>
              <a:buFont typeface="Wingdings" panose="05000000000000000000" pitchFamily="2" charset="2"/>
              <a:buChar char="Ø"/>
            </a:pPr>
            <a:r>
              <a:rPr lang="en-US" dirty="0">
                <a:effectLst>
                  <a:outerShdw blurRad="38100" dist="38100" dir="2700000" algn="tl">
                    <a:srgbClr val="000000">
                      <a:alpha val="43137"/>
                    </a:srgbClr>
                  </a:outerShdw>
                </a:effectLst>
              </a:rPr>
              <a:t>Elders, apostles and church leaders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(1 Thessalonians 5:12)</a:t>
            </a:r>
          </a:p>
          <a:p>
            <a:pPr marL="571500" indent="-571500" algn="l">
              <a:lnSpc>
                <a:spcPct val="120000"/>
              </a:lnSpc>
              <a:spcAft>
                <a:spcPts val="600"/>
              </a:spcAft>
              <a:buFont typeface="Wingdings" panose="05000000000000000000" pitchFamily="2" charset="2"/>
              <a:buChar char="Ø"/>
            </a:pPr>
            <a:r>
              <a:rPr lang="en-US" dirty="0">
                <a:effectLst>
                  <a:outerShdw blurRad="38100" dist="38100" dir="2700000" algn="tl">
                    <a:srgbClr val="000000">
                      <a:alpha val="43137"/>
                    </a:srgbClr>
                  </a:outerShdw>
                </a:effectLst>
              </a:rPr>
              <a:t>Preachers and teachers (Colossians 1:28)</a:t>
            </a:r>
          </a:p>
          <a:p>
            <a:pPr marL="571500" indent="-571500" algn="l">
              <a:lnSpc>
                <a:spcPct val="120000"/>
              </a:lnSpc>
              <a:spcAft>
                <a:spcPts val="600"/>
              </a:spcAft>
              <a:buFont typeface="Wingdings" panose="05000000000000000000" pitchFamily="2" charset="2"/>
              <a:buChar char="Ø"/>
            </a:pPr>
            <a:r>
              <a:rPr lang="en-US" dirty="0">
                <a:effectLst>
                  <a:outerShdw blurRad="38100" dist="38100" dir="2700000" algn="tl">
                    <a:srgbClr val="000000">
                      <a:alpha val="43137"/>
                    </a:srgbClr>
                  </a:outerShdw>
                </a:effectLst>
              </a:rPr>
              <a:t>Parents (Ephesians 6:4)</a:t>
            </a:r>
          </a:p>
          <a:p>
            <a:pPr marL="571500" indent="-571500" algn="l">
              <a:lnSpc>
                <a:spcPct val="120000"/>
              </a:lnSpc>
              <a:spcAft>
                <a:spcPts val="600"/>
              </a:spcAft>
              <a:buFont typeface="Wingdings" panose="05000000000000000000" pitchFamily="2" charset="2"/>
              <a:buChar char="Ø"/>
            </a:pPr>
            <a:r>
              <a:rPr lang="en-US" dirty="0">
                <a:effectLst>
                  <a:outerShdw blurRad="38100" dist="38100" dir="2700000" algn="tl">
                    <a:srgbClr val="000000">
                      <a:alpha val="43137"/>
                    </a:srgbClr>
                  </a:outerShdw>
                </a:effectLst>
              </a:rPr>
              <a:t>The entire Church (Colossians 3:16)</a:t>
            </a:r>
          </a:p>
        </p:txBody>
      </p:sp>
      <p:sp>
        <p:nvSpPr>
          <p:cNvPr id="3" name="Title 2">
            <a:extLst>
              <a:ext uri="{FF2B5EF4-FFF2-40B4-BE49-F238E27FC236}">
                <a16:creationId xmlns:a16="http://schemas.microsoft.com/office/drawing/2014/main" id="{6A93A3B1-9FBE-FE6B-BEC6-CFAFB59334F1}"/>
              </a:ext>
            </a:extLst>
          </p:cNvPr>
          <p:cNvSpPr>
            <a:spLocks noGrp="1"/>
          </p:cNvSpPr>
          <p:nvPr>
            <p:ph type="title"/>
          </p:nvPr>
        </p:nvSpPr>
        <p:spPr>
          <a:xfrm>
            <a:off x="1531902" y="693798"/>
            <a:ext cx="8804635" cy="867569"/>
          </a:xfrm>
        </p:spPr>
        <p:txBody>
          <a:bodyPr>
            <a:normAutofit/>
          </a:bodyPr>
          <a:lstStyle/>
          <a:p>
            <a:r>
              <a:rPr lang="en-US" b="1" dirty="0">
                <a:effectLst>
                  <a:outerShdw blurRad="38100" dist="38100" dir="2700000" algn="tl">
                    <a:srgbClr val="000000">
                      <a:alpha val="43137"/>
                    </a:srgbClr>
                  </a:outerShdw>
                </a:effectLst>
              </a:rPr>
              <a:t>Responsibility belongs to…</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017030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p:cTn id="22"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28EF9-C431-62BE-D2AE-074AFE9642B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85FDF2F-99C6-576F-7749-FD2D5AD82693}"/>
              </a:ext>
            </a:extLst>
          </p:cNvPr>
          <p:cNvSpPr>
            <a:spLocks noGrp="1"/>
          </p:cNvSpPr>
          <p:nvPr>
            <p:ph type="title"/>
          </p:nvPr>
        </p:nvSpPr>
        <p:spPr>
          <a:xfrm>
            <a:off x="541606" y="1670539"/>
            <a:ext cx="11317458" cy="3288323"/>
          </a:xfrm>
        </p:spPr>
        <p:txBody>
          <a:bodyPr>
            <a:normAutofit/>
          </a:bodyPr>
          <a:lstStyle/>
          <a:p>
            <a:pPr>
              <a:lnSpc>
                <a:spcPct val="120000"/>
              </a:lnSpc>
              <a:spcBef>
                <a:spcPts val="1200"/>
              </a:spcBef>
              <a:spcAft>
                <a:spcPts val="600"/>
              </a:spcAft>
            </a:pPr>
            <a:r>
              <a:rPr lang="en-US" sz="4000" dirty="0">
                <a:effectLst>
                  <a:outerShdw blurRad="38100" dist="38100" dir="2700000" algn="tl">
                    <a:srgbClr val="000000">
                      <a:alpha val="43137"/>
                    </a:srgbClr>
                  </a:outerShdw>
                </a:effectLst>
                <a:latin typeface="Aptos Display" panose="020B0004020202020204" pitchFamily="34" charset="0"/>
              </a:rPr>
              <a:t>Christians must care enough about the members of their spiritual Body that they will correct with admonition. How does God expect members of the Church Body to admonish?</a:t>
            </a:r>
          </a:p>
        </p:txBody>
      </p:sp>
    </p:spTree>
    <p:extLst>
      <p:ext uri="{BB962C8B-B14F-4D97-AF65-F5344CB8AC3E}">
        <p14:creationId xmlns:p14="http://schemas.microsoft.com/office/powerpoint/2010/main" val="30929743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1DDF2-1819-20D6-90E9-3C2F09FDC77B}"/>
              </a:ext>
            </a:extLst>
          </p:cNvPr>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Stand up to… </a:t>
            </a:r>
            <a:r>
              <a:rPr lang="en-US" sz="4000" dirty="0">
                <a:effectLst>
                  <a:outerShdw blurRad="38100" dist="38100" dir="2700000" algn="tl">
                    <a:srgbClr val="000000">
                      <a:alpha val="43137"/>
                    </a:srgbClr>
                  </a:outerShdw>
                </a:effectLst>
              </a:rPr>
              <a:t>(2 Thessalonians 3:6)</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38D9A82-673C-7948-791C-B1E9B7A58C66}"/>
              </a:ext>
            </a:extLst>
          </p:cNvPr>
          <p:cNvSpPr>
            <a:spLocks noGrp="1"/>
          </p:cNvSpPr>
          <p:nvPr>
            <p:ph idx="1"/>
          </p:nvPr>
        </p:nvSpPr>
        <p:spPr>
          <a:xfrm>
            <a:off x="838200" y="1796315"/>
            <a:ext cx="10389124" cy="3493138"/>
          </a:xfrm>
        </p:spPr>
        <p:txBody>
          <a:bodyPr>
            <a:normAutofit/>
          </a:bodyPr>
          <a:lstStyle/>
          <a:p>
            <a:pPr>
              <a:lnSpc>
                <a:spcPct val="120000"/>
              </a:lnSpc>
              <a:spcBef>
                <a:spcPts val="1200"/>
              </a:spcBef>
              <a:spcAft>
                <a:spcPts val="1200"/>
              </a:spcAft>
              <a:buFont typeface="Wingdings" panose="05000000000000000000" pitchFamily="2" charset="2"/>
              <a:buChar char="Ø"/>
            </a:pPr>
            <a:r>
              <a:rPr lang="en-US" dirty="0">
                <a:effectLst>
                  <a:outerShdw blurRad="38100" dist="38100" dir="2700000" algn="tl">
                    <a:srgbClr val="000000">
                      <a:alpha val="43137"/>
                    </a:srgbClr>
                  </a:outerShdw>
                </a:effectLst>
              </a:rPr>
              <a:t>“Disorderly”</a:t>
            </a:r>
          </a:p>
          <a:p>
            <a:pPr>
              <a:lnSpc>
                <a:spcPct val="120000"/>
              </a:lnSpc>
              <a:spcBef>
                <a:spcPts val="1200"/>
              </a:spcBef>
              <a:spcAft>
                <a:spcPts val="1200"/>
              </a:spcAft>
              <a:buFont typeface="Wingdings" panose="05000000000000000000" pitchFamily="2" charset="2"/>
              <a:buChar char="Ø"/>
            </a:pPr>
            <a:r>
              <a:rPr lang="en-US" dirty="0">
                <a:effectLst>
                  <a:outerShdw blurRad="38100" dist="38100" dir="2700000" algn="tl">
                    <a:srgbClr val="000000">
                      <a:alpha val="43137"/>
                    </a:srgbClr>
                  </a:outerShdw>
                </a:effectLst>
              </a:rPr>
              <a:t>“Unruly” (1 Thessalonians 5:14)</a:t>
            </a:r>
          </a:p>
          <a:p>
            <a:pPr>
              <a:lnSpc>
                <a:spcPct val="120000"/>
              </a:lnSpc>
              <a:spcBef>
                <a:spcPts val="1200"/>
              </a:spcBef>
              <a:spcAft>
                <a:spcPts val="1200"/>
              </a:spcAft>
              <a:buFont typeface="Wingdings" panose="05000000000000000000" pitchFamily="2" charset="2"/>
              <a:buChar char="Ø"/>
            </a:pPr>
            <a:r>
              <a:rPr lang="en-US" dirty="0">
                <a:effectLst>
                  <a:outerShdw blurRad="38100" dist="38100" dir="2700000" algn="tl">
                    <a:srgbClr val="000000">
                      <a:alpha val="43137"/>
                    </a:srgbClr>
                  </a:outerShdw>
                </a:effectLst>
              </a:rPr>
              <a:t>Those neglecting proper duty</a:t>
            </a:r>
          </a:p>
        </p:txBody>
      </p:sp>
    </p:spTree>
    <p:extLst>
      <p:ext uri="{BB962C8B-B14F-4D97-AF65-F5344CB8AC3E}">
        <p14:creationId xmlns:p14="http://schemas.microsoft.com/office/powerpoint/2010/main" val="33708710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26DCE-216F-EEC0-2455-EDBB097B36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F39FCB-B863-C51A-B7E8-E807F1E48646}"/>
              </a:ext>
            </a:extLst>
          </p:cNvPr>
          <p:cNvSpPr>
            <a:spLocks noGrp="1"/>
          </p:cNvSpPr>
          <p:nvPr>
            <p:ph type="title"/>
          </p:nvPr>
        </p:nvSpPr>
        <p:spPr>
          <a:xfrm>
            <a:off x="1505242" y="365125"/>
            <a:ext cx="9848557" cy="1281113"/>
          </a:xfrm>
        </p:spPr>
        <p:txBody>
          <a:bodyPr>
            <a:normAutofit/>
          </a:bodyPr>
          <a:lstStyle/>
          <a:p>
            <a:r>
              <a:rPr lang="en-US" dirty="0">
                <a:effectLst>
                  <a:outerShdw blurRad="38100" dist="38100" dir="2700000" algn="tl">
                    <a:srgbClr val="000000">
                      <a:alpha val="43137"/>
                    </a:srgbClr>
                  </a:outerShdw>
                </a:effectLst>
              </a:rPr>
              <a:t>Admonition is correct when…</a:t>
            </a:r>
          </a:p>
        </p:txBody>
      </p:sp>
      <p:sp>
        <p:nvSpPr>
          <p:cNvPr id="3" name="Content Placeholder 2">
            <a:extLst>
              <a:ext uri="{FF2B5EF4-FFF2-40B4-BE49-F238E27FC236}">
                <a16:creationId xmlns:a16="http://schemas.microsoft.com/office/drawing/2014/main" id="{E51935B3-E56D-2FB5-9426-C33D199D5474}"/>
              </a:ext>
            </a:extLst>
          </p:cNvPr>
          <p:cNvSpPr>
            <a:spLocks noGrp="1"/>
          </p:cNvSpPr>
          <p:nvPr>
            <p:ph idx="1"/>
          </p:nvPr>
        </p:nvSpPr>
        <p:spPr>
          <a:xfrm>
            <a:off x="372794" y="1758462"/>
            <a:ext cx="10234246" cy="3678701"/>
          </a:xfrm>
        </p:spPr>
        <p:txBody>
          <a:bodyPr>
            <a:normAutofit lnSpcReduction="10000"/>
          </a:bodyPr>
          <a:lstStyle/>
          <a:p>
            <a:pPr marL="0" indent="0" algn="ctr">
              <a:lnSpc>
                <a:spcPct val="120000"/>
              </a:lnSpc>
              <a:spcBef>
                <a:spcPts val="600"/>
              </a:spcBef>
              <a:buNone/>
            </a:pPr>
            <a:r>
              <a:rPr lang="en-US" dirty="0">
                <a:effectLst>
                  <a:outerShdw blurRad="38100" dist="38100" dir="2700000" algn="tl">
                    <a:srgbClr val="000000">
                      <a:alpha val="43137"/>
                    </a:srgbClr>
                  </a:outerShdw>
                </a:effectLst>
              </a:rPr>
              <a:t>Galatians 6:1-2</a:t>
            </a:r>
          </a:p>
          <a:p>
            <a:pPr>
              <a:lnSpc>
                <a:spcPct val="120000"/>
              </a:lnSpc>
              <a:spcBef>
                <a:spcPts val="600"/>
              </a:spcBef>
            </a:pPr>
            <a:r>
              <a:rPr lang="en-US" dirty="0">
                <a:effectLst>
                  <a:outerShdw blurRad="38100" dist="38100" dir="2700000" algn="tl">
                    <a:srgbClr val="000000">
                      <a:alpha val="43137"/>
                    </a:srgbClr>
                  </a:outerShdw>
                </a:effectLst>
              </a:rPr>
              <a:t>A Christian has been “caught in a sin”</a:t>
            </a:r>
          </a:p>
          <a:p>
            <a:pPr>
              <a:lnSpc>
                <a:spcPct val="120000"/>
              </a:lnSpc>
              <a:spcBef>
                <a:spcPts val="600"/>
              </a:spcBef>
            </a:pPr>
            <a:r>
              <a:rPr lang="en-US" dirty="0">
                <a:effectLst>
                  <a:outerShdw blurRad="38100" dist="38100" dir="2700000" algn="tl">
                    <a:srgbClr val="000000">
                      <a:alpha val="43137"/>
                    </a:srgbClr>
                  </a:outerShdw>
                </a:effectLst>
              </a:rPr>
              <a:t>The primary concern is restoration</a:t>
            </a:r>
          </a:p>
          <a:p>
            <a:pPr>
              <a:lnSpc>
                <a:spcPct val="120000"/>
              </a:lnSpc>
              <a:spcBef>
                <a:spcPts val="600"/>
              </a:spcBef>
            </a:pPr>
            <a:r>
              <a:rPr lang="en-US" dirty="0">
                <a:effectLst>
                  <a:outerShdw blurRad="38100" dist="38100" dir="2700000" algn="tl">
                    <a:srgbClr val="000000">
                      <a:alpha val="43137"/>
                    </a:srgbClr>
                  </a:outerShdw>
                </a:effectLst>
              </a:rPr>
              <a:t>Verbalized by a spiritual person (Romans 15:14)</a:t>
            </a:r>
          </a:p>
        </p:txBody>
      </p:sp>
    </p:spTree>
    <p:extLst>
      <p:ext uri="{BB962C8B-B14F-4D97-AF65-F5344CB8AC3E}">
        <p14:creationId xmlns:p14="http://schemas.microsoft.com/office/powerpoint/2010/main" val="14713447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188D6C-2A9C-EF3D-0813-D753DA76DD1B}"/>
              </a:ext>
            </a:extLst>
          </p:cNvPr>
          <p:cNvSpPr>
            <a:spLocks noGrp="1"/>
          </p:cNvSpPr>
          <p:nvPr>
            <p:ph idx="1"/>
          </p:nvPr>
        </p:nvSpPr>
        <p:spPr>
          <a:xfrm>
            <a:off x="1230923" y="1484141"/>
            <a:ext cx="9973994" cy="2271933"/>
          </a:xfrm>
        </p:spPr>
        <p:txBody>
          <a:bodyPr>
            <a:noAutofit/>
          </a:bodyPr>
          <a:lstStyle/>
          <a:p>
            <a:r>
              <a:rPr lang="en-US" dirty="0">
                <a:effectLst>
                  <a:outerShdw blurRad="38100" dist="38100" dir="2700000" algn="tl">
                    <a:srgbClr val="000000">
                      <a:alpha val="43137"/>
                    </a:srgbClr>
                  </a:outerShdw>
                </a:effectLst>
              </a:rPr>
              <a:t>“Full of goodness”</a:t>
            </a:r>
          </a:p>
          <a:p>
            <a:r>
              <a:rPr lang="en-US" dirty="0">
                <a:effectLst>
                  <a:outerShdw blurRad="38100" dist="38100" dir="2700000" algn="tl">
                    <a:srgbClr val="000000">
                      <a:alpha val="43137"/>
                    </a:srgbClr>
                  </a:outerShdw>
                </a:effectLst>
              </a:rPr>
              <a:t>“Complete in knowledge”</a:t>
            </a:r>
          </a:p>
        </p:txBody>
      </p:sp>
      <p:sp>
        <p:nvSpPr>
          <p:cNvPr id="2" name="Title 1">
            <a:extLst>
              <a:ext uri="{FF2B5EF4-FFF2-40B4-BE49-F238E27FC236}">
                <a16:creationId xmlns:a16="http://schemas.microsoft.com/office/drawing/2014/main" id="{7D62C01B-4D41-E012-7530-29B3446B65DF}"/>
              </a:ext>
            </a:extLst>
          </p:cNvPr>
          <p:cNvSpPr>
            <a:spLocks noGrp="1"/>
          </p:cNvSpPr>
          <p:nvPr>
            <p:ph type="title"/>
          </p:nvPr>
        </p:nvSpPr>
        <p:spPr>
          <a:xfrm>
            <a:off x="1815602" y="902644"/>
            <a:ext cx="8804635" cy="867569"/>
          </a:xfrm>
        </p:spPr>
        <p:txBody>
          <a:bodyPr/>
          <a:lstStyle/>
          <a:p>
            <a:r>
              <a:rPr lang="en-US" dirty="0">
                <a:effectLst>
                  <a:outerShdw blurRad="38100" dist="38100" dir="2700000" algn="tl">
                    <a:srgbClr val="000000">
                      <a:alpha val="43137"/>
                    </a:srgbClr>
                  </a:outerShdw>
                </a:effectLst>
              </a:rPr>
              <a:t>2 </a:t>
            </a:r>
            <a:r>
              <a:rPr lang="en-US" dirty="0" err="1">
                <a:effectLst>
                  <a:outerShdw blurRad="38100" dist="38100" dir="2700000" algn="tl">
                    <a:srgbClr val="000000">
                      <a:alpha val="43137"/>
                    </a:srgbClr>
                  </a:outerShdw>
                </a:effectLst>
              </a:rPr>
              <a:t>Criticals</a:t>
            </a:r>
            <a:r>
              <a:rPr 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41416811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6F2CA-7430-5F2C-4DB9-FBDF3EF13E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C320C8-7567-EFA1-A161-1D6DFE1ADB7E}"/>
              </a:ext>
            </a:extLst>
          </p:cNvPr>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Correct When…Galatians 6:1-2</a:t>
            </a:r>
          </a:p>
        </p:txBody>
      </p:sp>
      <p:sp>
        <p:nvSpPr>
          <p:cNvPr id="3" name="Content Placeholder 2">
            <a:extLst>
              <a:ext uri="{FF2B5EF4-FFF2-40B4-BE49-F238E27FC236}">
                <a16:creationId xmlns:a16="http://schemas.microsoft.com/office/drawing/2014/main" id="{B6CA77D2-CB7A-FDDB-4BFF-1F8F4D1D7131}"/>
              </a:ext>
            </a:extLst>
          </p:cNvPr>
          <p:cNvSpPr>
            <a:spLocks noGrp="1"/>
          </p:cNvSpPr>
          <p:nvPr>
            <p:ph idx="1"/>
          </p:nvPr>
        </p:nvSpPr>
        <p:spPr>
          <a:xfrm>
            <a:off x="724486" y="1765496"/>
            <a:ext cx="10348094" cy="3756073"/>
          </a:xfrm>
        </p:spPr>
        <p:txBody>
          <a:bodyPr>
            <a:normAutofit/>
          </a:bodyPr>
          <a:lstStyle/>
          <a:p>
            <a:pPr>
              <a:lnSpc>
                <a:spcPct val="100000"/>
              </a:lnSpc>
              <a:spcBef>
                <a:spcPts val="600"/>
              </a:spcBef>
            </a:pPr>
            <a:r>
              <a:rPr lang="en-US" dirty="0">
                <a:effectLst>
                  <a:outerShdw blurRad="38100" dist="38100" dir="2700000" algn="tl">
                    <a:srgbClr val="000000">
                      <a:alpha val="43137"/>
                    </a:srgbClr>
                  </a:outerShdw>
                </a:effectLst>
              </a:rPr>
              <a:t>A Christian has been “caught in a sin”</a:t>
            </a:r>
          </a:p>
          <a:p>
            <a:pPr>
              <a:lnSpc>
                <a:spcPct val="100000"/>
              </a:lnSpc>
              <a:spcBef>
                <a:spcPts val="600"/>
              </a:spcBef>
            </a:pPr>
            <a:r>
              <a:rPr lang="en-US" dirty="0">
                <a:effectLst>
                  <a:outerShdw blurRad="38100" dist="38100" dir="2700000" algn="tl">
                    <a:srgbClr val="000000">
                      <a:alpha val="43137"/>
                    </a:srgbClr>
                  </a:outerShdw>
                </a:effectLst>
              </a:rPr>
              <a:t>The primary concern is restoration</a:t>
            </a:r>
          </a:p>
          <a:p>
            <a:pPr>
              <a:lnSpc>
                <a:spcPct val="100000"/>
              </a:lnSpc>
              <a:spcBef>
                <a:spcPts val="600"/>
              </a:spcBef>
            </a:pPr>
            <a:r>
              <a:rPr lang="en-US" dirty="0">
                <a:effectLst>
                  <a:outerShdw blurRad="38100" dist="38100" dir="2700000" algn="tl">
                    <a:srgbClr val="000000">
                      <a:alpha val="43137"/>
                    </a:srgbClr>
                  </a:outerShdw>
                </a:effectLst>
              </a:rPr>
              <a:t>Verbalized by a spiritual person (Romans 15:14)</a:t>
            </a:r>
          </a:p>
          <a:p>
            <a:pPr>
              <a:lnSpc>
                <a:spcPct val="100000"/>
              </a:lnSpc>
              <a:spcBef>
                <a:spcPts val="600"/>
              </a:spcBef>
            </a:pPr>
            <a:r>
              <a:rPr lang="en-US" dirty="0">
                <a:effectLst>
                  <a:outerShdw blurRad="38100" dist="38100" dir="2700000" algn="tl">
                    <a:srgbClr val="000000">
                      <a:alpha val="43137"/>
                    </a:srgbClr>
                  </a:outerShdw>
                </a:effectLst>
              </a:rPr>
              <a:t>It is gentle (1 Corinthians 4:14)</a:t>
            </a:r>
          </a:p>
        </p:txBody>
      </p:sp>
    </p:spTree>
    <p:extLst>
      <p:ext uri="{BB962C8B-B14F-4D97-AF65-F5344CB8AC3E}">
        <p14:creationId xmlns:p14="http://schemas.microsoft.com/office/powerpoint/2010/main" val="14698998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13A9CC-9222-D3E2-01FB-40887A77C33F}"/>
              </a:ext>
            </a:extLst>
          </p:cNvPr>
          <p:cNvSpPr>
            <a:spLocks noGrp="1"/>
          </p:cNvSpPr>
          <p:nvPr>
            <p:ph idx="1"/>
          </p:nvPr>
        </p:nvSpPr>
        <p:spPr>
          <a:xfrm>
            <a:off x="1237956" y="956603"/>
            <a:ext cx="10086535" cy="5210773"/>
          </a:xfrm>
        </p:spPr>
        <p:txBody>
          <a:bodyPr>
            <a:noAutofit/>
          </a:bodyPr>
          <a:lstStyle/>
          <a:p>
            <a:pPr>
              <a:spcBef>
                <a:spcPts val="0"/>
              </a:spcBef>
            </a:pPr>
            <a:r>
              <a:rPr lang="en-US" sz="4400" b="1" dirty="0">
                <a:effectLst/>
              </a:rPr>
              <a:t>“My brothers and sisters, if anyone among you </a:t>
            </a:r>
            <a:r>
              <a:rPr lang="en-US" sz="4400" b="1" i="1" u="sng" dirty="0">
                <a:effectLst/>
              </a:rPr>
              <a:t>strays from the truth </a:t>
            </a:r>
            <a:r>
              <a:rPr lang="en-US" sz="4400" b="1" dirty="0">
                <a:effectLst/>
              </a:rPr>
              <a:t>and someone </a:t>
            </a:r>
            <a:r>
              <a:rPr lang="en-US" sz="4400" b="1" i="1" u="sng" dirty="0">
                <a:effectLst/>
              </a:rPr>
              <a:t>turns him back</a:t>
            </a:r>
            <a:r>
              <a:rPr lang="en-US" sz="4400" b="1" dirty="0">
                <a:effectLst/>
              </a:rPr>
              <a:t>, let him know that the one who has turned a sinner from the error of his way </a:t>
            </a:r>
            <a:r>
              <a:rPr lang="en-US" sz="4400" b="1" i="1" u="sng" dirty="0">
                <a:effectLst/>
              </a:rPr>
              <a:t>will save his soul </a:t>
            </a:r>
            <a:r>
              <a:rPr lang="en-US" sz="4400" b="1" dirty="0">
                <a:effectLst/>
              </a:rPr>
              <a:t>from death and cover a multitude of </a:t>
            </a:r>
            <a:r>
              <a:rPr lang="en-US" sz="4400" b="1" i="1" u="sng" dirty="0">
                <a:effectLst/>
              </a:rPr>
              <a:t>sins</a:t>
            </a:r>
            <a:r>
              <a:rPr lang="en-US" sz="4400" b="1" dirty="0">
                <a:effectLst/>
              </a:rPr>
              <a:t>”</a:t>
            </a:r>
            <a:endParaRPr lang="en-US" sz="4400" b="1" i="1" dirty="0">
              <a:effectLst>
                <a:outerShdw blurRad="38100" dist="38100" dir="2700000" algn="tl">
                  <a:srgbClr val="000000">
                    <a:alpha val="43137"/>
                  </a:srgbClr>
                </a:outerShdw>
              </a:effectLst>
            </a:endParaRPr>
          </a:p>
          <a:p>
            <a:pPr algn="r">
              <a:spcBef>
                <a:spcPts val="0"/>
              </a:spcBef>
            </a:pPr>
            <a:endParaRPr lang="en-US" sz="3200" dirty="0">
              <a:effectLst>
                <a:outerShdw blurRad="38100" dist="38100" dir="2700000" algn="tl">
                  <a:srgbClr val="000000">
                    <a:alpha val="43137"/>
                  </a:srgbClr>
                </a:outerShdw>
              </a:effectLst>
              <a:latin typeface="Baloo Bhai" panose="020B0604020202020204" charset="0"/>
              <a:cs typeface="Baloo Bhai" panose="020B0604020202020204" charset="0"/>
            </a:endParaRPr>
          </a:p>
          <a:p>
            <a:pPr algn="r">
              <a:spcBef>
                <a:spcPts val="0"/>
              </a:spcBef>
            </a:pPr>
            <a:r>
              <a:rPr lang="en-US" sz="2800" dirty="0">
                <a:effectLst>
                  <a:outerShdw blurRad="38100" dist="38100" dir="2700000" algn="tl">
                    <a:srgbClr val="000000">
                      <a:alpha val="43137"/>
                    </a:srgbClr>
                  </a:outerShdw>
                </a:effectLst>
                <a:latin typeface="Baloo Bhai" panose="020B0604020202020204" charset="0"/>
                <a:cs typeface="Baloo Bhai" panose="020B0604020202020204" charset="0"/>
              </a:rPr>
              <a:t>James 5:19-20</a:t>
            </a:r>
            <a:endParaRPr lang="en-US" sz="4400" dirty="0">
              <a:effectLst>
                <a:outerShdw blurRad="38100" dist="38100" dir="2700000" algn="tl">
                  <a:srgbClr val="000000">
                    <a:alpha val="43137"/>
                  </a:srgbClr>
                </a:outerShdw>
              </a:effectLst>
              <a:latin typeface="Baloo Bhai" panose="020B0604020202020204" charset="0"/>
              <a:cs typeface="Baloo Bhai" panose="020B0604020202020204" charset="0"/>
            </a:endParaRPr>
          </a:p>
        </p:txBody>
      </p:sp>
    </p:spTree>
    <p:extLst>
      <p:ext uri="{BB962C8B-B14F-4D97-AF65-F5344CB8AC3E}">
        <p14:creationId xmlns:p14="http://schemas.microsoft.com/office/powerpoint/2010/main" val="42670332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80183-3A7F-6B58-7F0A-E16E2ED9DF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8B9A8C-4564-FFA7-E49C-E1668096BC1E}"/>
              </a:ext>
            </a:extLst>
          </p:cNvPr>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Devilish Cunning…</a:t>
            </a:r>
          </a:p>
        </p:txBody>
      </p:sp>
      <p:sp>
        <p:nvSpPr>
          <p:cNvPr id="3" name="Content Placeholder 2">
            <a:extLst>
              <a:ext uri="{FF2B5EF4-FFF2-40B4-BE49-F238E27FC236}">
                <a16:creationId xmlns:a16="http://schemas.microsoft.com/office/drawing/2014/main" id="{C13BA9A0-B48E-021B-D6E0-E09D66BA8A56}"/>
              </a:ext>
            </a:extLst>
          </p:cNvPr>
          <p:cNvSpPr>
            <a:spLocks noGrp="1"/>
          </p:cNvSpPr>
          <p:nvPr>
            <p:ph idx="1"/>
          </p:nvPr>
        </p:nvSpPr>
        <p:spPr>
          <a:xfrm>
            <a:off x="147712" y="1646238"/>
            <a:ext cx="11079612" cy="4664075"/>
          </a:xfrm>
        </p:spPr>
        <p:txBody>
          <a:bodyPr>
            <a:normAutofit/>
          </a:bodyPr>
          <a:lstStyle/>
          <a:p>
            <a:pPr>
              <a:buFont typeface="Wingdings" panose="05000000000000000000" pitchFamily="2" charset="2"/>
              <a:buChar char="Ø"/>
            </a:pPr>
            <a:r>
              <a:rPr lang="en-US" dirty="0">
                <a:effectLst>
                  <a:outerShdw blurRad="38100" dist="38100" dir="2700000" algn="tl">
                    <a:srgbClr val="000000">
                      <a:alpha val="43137"/>
                    </a:srgbClr>
                  </a:outerShdw>
                </a:effectLst>
              </a:rPr>
              <a:t>Some “intend” BUT Satan deceives them and causes the trauma of Matthew 7:1.</a:t>
            </a:r>
          </a:p>
          <a:p>
            <a:pPr>
              <a:buFont typeface="Wingdings" panose="05000000000000000000" pitchFamily="2" charset="2"/>
              <a:buChar char="Ø"/>
            </a:pPr>
            <a:r>
              <a:rPr lang="en-US" dirty="0">
                <a:effectLst>
                  <a:outerShdw blurRad="38100" dist="38100" dir="2700000" algn="tl">
                    <a:srgbClr val="000000">
                      <a:alpha val="43137"/>
                    </a:srgbClr>
                  </a:outerShdw>
                </a:effectLst>
              </a:rPr>
              <a:t>Repentance and restoration are non-existent.</a:t>
            </a:r>
          </a:p>
          <a:p>
            <a:pPr>
              <a:buFont typeface="Wingdings" panose="05000000000000000000" pitchFamily="2" charset="2"/>
              <a:buChar char="Ø"/>
            </a:pPr>
            <a:r>
              <a:rPr lang="en-US" dirty="0">
                <a:effectLst>
                  <a:outerShdw blurRad="38100" dist="38100" dir="2700000" algn="tl">
                    <a:srgbClr val="000000">
                      <a:alpha val="43137"/>
                    </a:srgbClr>
                  </a:outerShdw>
                </a:effectLst>
              </a:rPr>
              <a:t>Beware of this danger!</a:t>
            </a:r>
          </a:p>
          <a:p>
            <a:pPr>
              <a:buFont typeface="Wingdings" panose="05000000000000000000" pitchFamily="2" charset="2"/>
              <a:buChar char="Ø"/>
            </a:pPr>
            <a:r>
              <a:rPr lang="en-US" dirty="0">
                <a:effectLst>
                  <a:outerShdw blurRad="38100" dist="38100" dir="2700000" algn="tl">
                    <a:srgbClr val="000000">
                      <a:alpha val="43137"/>
                    </a:srgbClr>
                  </a:outerShdw>
                </a:effectLst>
              </a:rPr>
              <a:t>Matthew 7:1 is one of the Lord’s most abused statements.</a:t>
            </a:r>
          </a:p>
        </p:txBody>
      </p:sp>
    </p:spTree>
    <p:extLst>
      <p:ext uri="{BB962C8B-B14F-4D97-AF65-F5344CB8AC3E}">
        <p14:creationId xmlns:p14="http://schemas.microsoft.com/office/powerpoint/2010/main" val="10823159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8604B-02E7-CB75-565C-61A06407697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81C9C47-24F0-B0CB-9636-4459E668D5F3}"/>
              </a:ext>
            </a:extLst>
          </p:cNvPr>
          <p:cNvSpPr>
            <a:spLocks noGrp="1"/>
          </p:cNvSpPr>
          <p:nvPr>
            <p:ph type="title"/>
          </p:nvPr>
        </p:nvSpPr>
        <p:spPr>
          <a:xfrm>
            <a:off x="506438" y="935500"/>
            <a:ext cx="11317458" cy="4290647"/>
          </a:xfrm>
        </p:spPr>
        <p:txBody>
          <a:bodyPr>
            <a:normAutofit/>
          </a:bodyPr>
          <a:lstStyle/>
          <a:p>
            <a:pPr>
              <a:lnSpc>
                <a:spcPct val="100000"/>
              </a:lnSpc>
            </a:pPr>
            <a:r>
              <a:rPr lang="en-US" dirty="0">
                <a:effectLst>
                  <a:outerShdw blurRad="38100" dist="38100" dir="2700000" algn="tl">
                    <a:srgbClr val="000000">
                      <a:alpha val="43137"/>
                    </a:srgbClr>
                  </a:outerShdw>
                </a:effectLst>
                <a:latin typeface="Aptos Display" panose="020B0004020202020204" pitchFamily="34" charset="0"/>
              </a:rPr>
              <a:t>“It is the Lord’s warning to the faultfinder…this judge has an eye for failure and weakness, reads the worst motives into others’ actions and goes about his work with little mercy. He tends to be long on confrontation but short on servanthood.”</a:t>
            </a:r>
          </a:p>
        </p:txBody>
      </p:sp>
    </p:spTree>
    <p:extLst>
      <p:ext uri="{BB962C8B-B14F-4D97-AF65-F5344CB8AC3E}">
        <p14:creationId xmlns:p14="http://schemas.microsoft.com/office/powerpoint/2010/main" val="27575603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13257-1633-D150-57A0-61AFB2FF5E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BB1060-62FD-750F-88A4-2C07D39A0221}"/>
              </a:ext>
            </a:extLst>
          </p:cNvPr>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David coldly judged…</a:t>
            </a:r>
          </a:p>
        </p:txBody>
      </p:sp>
      <p:sp>
        <p:nvSpPr>
          <p:cNvPr id="3" name="Content Placeholder 2">
            <a:extLst>
              <a:ext uri="{FF2B5EF4-FFF2-40B4-BE49-F238E27FC236}">
                <a16:creationId xmlns:a16="http://schemas.microsoft.com/office/drawing/2014/main" id="{828F9F3D-C8F0-6760-C7F9-62B491CE5A3A}"/>
              </a:ext>
            </a:extLst>
          </p:cNvPr>
          <p:cNvSpPr>
            <a:spLocks noGrp="1"/>
          </p:cNvSpPr>
          <p:nvPr>
            <p:ph idx="1"/>
          </p:nvPr>
        </p:nvSpPr>
        <p:spPr>
          <a:xfrm>
            <a:off x="372794" y="1702191"/>
            <a:ext cx="10854530" cy="3938954"/>
          </a:xfrm>
        </p:spPr>
        <p:txBody>
          <a:bodyPr>
            <a:normAutofit/>
          </a:bodyPr>
          <a:lstStyle/>
          <a:p>
            <a:pPr>
              <a:lnSpc>
                <a:spcPct val="100000"/>
              </a:lnSpc>
              <a:spcBef>
                <a:spcPts val="600"/>
              </a:spcBef>
              <a:buFont typeface="Wingdings" panose="05000000000000000000" pitchFamily="2" charset="2"/>
              <a:buChar char="Ø"/>
            </a:pPr>
            <a:r>
              <a:rPr lang="en-US" dirty="0">
                <a:effectLst>
                  <a:outerShdw blurRad="38100" dist="38100" dir="2700000" algn="tl">
                    <a:srgbClr val="000000">
                      <a:alpha val="43137"/>
                    </a:srgbClr>
                  </a:outerShdw>
                </a:effectLst>
              </a:rPr>
              <a:t>Measured coldly by the judgmental eye of Matthew 7:1, King David does poorly. At best he made a 60% score on the Ten Commandments!</a:t>
            </a:r>
          </a:p>
          <a:p>
            <a:pPr>
              <a:spcBef>
                <a:spcPts val="600"/>
              </a:spcBef>
              <a:buFont typeface="Wingdings" panose="05000000000000000000" pitchFamily="2" charset="2"/>
              <a:buChar char="Ø"/>
            </a:pPr>
            <a:r>
              <a:rPr lang="en-US" dirty="0">
                <a:effectLst>
                  <a:outerShdw blurRad="38100" dist="38100" dir="2700000" algn="tl">
                    <a:srgbClr val="000000">
                      <a:alpha val="43137"/>
                    </a:srgbClr>
                  </a:outerShdw>
                </a:effectLst>
              </a:rPr>
              <a:t>But God looked into David’s imperfect heart and loved what He saw (1 Samuel 13:14; 16:7).</a:t>
            </a:r>
          </a:p>
        </p:txBody>
      </p:sp>
    </p:spTree>
    <p:extLst>
      <p:ext uri="{BB962C8B-B14F-4D97-AF65-F5344CB8AC3E}">
        <p14:creationId xmlns:p14="http://schemas.microsoft.com/office/powerpoint/2010/main" val="39846609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48CE9-5D79-AC2C-84AF-4B33E41703D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983D11A-88BF-DAB1-BD90-C4C06361A824}"/>
              </a:ext>
            </a:extLst>
          </p:cNvPr>
          <p:cNvSpPr>
            <a:spLocks noGrp="1"/>
          </p:cNvSpPr>
          <p:nvPr>
            <p:ph type="title"/>
          </p:nvPr>
        </p:nvSpPr>
        <p:spPr>
          <a:xfrm>
            <a:off x="548641" y="1849902"/>
            <a:ext cx="11317458" cy="3165231"/>
          </a:xfrm>
        </p:spPr>
        <p:txBody>
          <a:bodyPr>
            <a:normAutofit fontScale="90000"/>
          </a:bodyPr>
          <a:lstStyle/>
          <a:p>
            <a:pPr>
              <a:lnSpc>
                <a:spcPct val="120000"/>
              </a:lnSpc>
            </a:pPr>
            <a:r>
              <a:rPr lang="en-US" dirty="0">
                <a:effectLst>
                  <a:outerShdw blurRad="38100" dist="38100" dir="2700000" algn="tl">
                    <a:srgbClr val="000000">
                      <a:alpha val="43137"/>
                    </a:srgbClr>
                  </a:outerShdw>
                </a:effectLst>
                <a:latin typeface="Aptos Display" panose="020B0004020202020204" pitchFamily="34" charset="0"/>
              </a:rPr>
              <a:t>How tragic it is to observe some who will be confrontational and very blunt in their words, but fail to care enough to communicate restoration and forgiveness AS God has done for them!</a:t>
            </a:r>
          </a:p>
        </p:txBody>
      </p:sp>
    </p:spTree>
    <p:extLst>
      <p:ext uri="{BB962C8B-B14F-4D97-AF65-F5344CB8AC3E}">
        <p14:creationId xmlns:p14="http://schemas.microsoft.com/office/powerpoint/2010/main" val="32212584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31433-6268-118C-6D0B-8E4ECADF810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37BFF4-CF45-13D9-71D5-ABDDA0BFCAAE}"/>
              </a:ext>
            </a:extLst>
          </p:cNvPr>
          <p:cNvSpPr>
            <a:spLocks noGrp="1"/>
          </p:cNvSpPr>
          <p:nvPr>
            <p:ph idx="1"/>
          </p:nvPr>
        </p:nvSpPr>
        <p:spPr>
          <a:xfrm>
            <a:off x="1266092" y="1331806"/>
            <a:ext cx="9973994" cy="4792362"/>
          </a:xfrm>
        </p:spPr>
        <p:txBody>
          <a:bodyPr>
            <a:noAutofit/>
          </a:bodyPr>
          <a:lstStyle/>
          <a:p>
            <a:pPr marL="571500" indent="-571500" algn="l">
              <a:spcAft>
                <a:spcPts val="600"/>
              </a:spcAft>
              <a:buFont typeface="Wingdings" panose="05000000000000000000" pitchFamily="2" charset="2"/>
              <a:buChar char="Ø"/>
            </a:pPr>
            <a:r>
              <a:rPr lang="en-US" dirty="0">
                <a:effectLst>
                  <a:outerShdw blurRad="38100" dist="38100" dir="2700000" algn="tl">
                    <a:srgbClr val="000000">
                      <a:alpha val="43137"/>
                    </a:srgbClr>
                  </a:outerShdw>
                </a:effectLst>
              </a:rPr>
              <a:t>Admonition THAT IS EVER READY</a:t>
            </a:r>
          </a:p>
          <a:p>
            <a:pPr marL="571500" indent="-571500" algn="l">
              <a:spcAft>
                <a:spcPts val="600"/>
              </a:spcAft>
              <a:buFont typeface="Wingdings" panose="05000000000000000000" pitchFamily="2" charset="2"/>
              <a:buChar char="Ø"/>
            </a:pPr>
            <a:r>
              <a:rPr lang="en-US" dirty="0">
                <a:effectLst>
                  <a:outerShdw blurRad="38100" dist="38100" dir="2700000" algn="tl">
                    <a:srgbClr val="000000">
                      <a:alpha val="43137"/>
                    </a:srgbClr>
                  </a:outerShdw>
                </a:effectLst>
              </a:rPr>
              <a:t>Admonition THAT CONVINCES</a:t>
            </a:r>
          </a:p>
          <a:p>
            <a:pPr marL="571500" indent="-571500" algn="l">
              <a:spcAft>
                <a:spcPts val="600"/>
              </a:spcAft>
              <a:buFont typeface="Wingdings" panose="05000000000000000000" pitchFamily="2" charset="2"/>
              <a:buChar char="Ø"/>
            </a:pPr>
            <a:r>
              <a:rPr lang="en-US" dirty="0">
                <a:effectLst>
                  <a:outerShdw blurRad="38100" dist="38100" dir="2700000" algn="tl">
                    <a:srgbClr val="000000">
                      <a:alpha val="43137"/>
                    </a:srgbClr>
                  </a:outerShdw>
                </a:effectLst>
              </a:rPr>
              <a:t>Admonition THAT REBUKES</a:t>
            </a:r>
          </a:p>
          <a:p>
            <a:pPr marL="571500" indent="-571500" algn="l">
              <a:spcAft>
                <a:spcPts val="600"/>
              </a:spcAft>
              <a:buFont typeface="Wingdings" panose="05000000000000000000" pitchFamily="2" charset="2"/>
              <a:buChar char="Ø"/>
            </a:pPr>
            <a:r>
              <a:rPr lang="en-US" dirty="0">
                <a:effectLst>
                  <a:outerShdw blurRad="38100" dist="38100" dir="2700000" algn="tl">
                    <a:srgbClr val="000000">
                      <a:alpha val="43137"/>
                    </a:srgbClr>
                  </a:outerShdw>
                </a:effectLst>
              </a:rPr>
              <a:t>Admonition THAT EXHORTS</a:t>
            </a:r>
          </a:p>
          <a:p>
            <a:pPr marL="571500" indent="-571500" algn="l">
              <a:spcAft>
                <a:spcPts val="600"/>
              </a:spcAft>
              <a:buFont typeface="Wingdings" panose="05000000000000000000" pitchFamily="2" charset="2"/>
              <a:buChar char="Ø"/>
            </a:pPr>
            <a:r>
              <a:rPr lang="en-US" dirty="0">
                <a:effectLst>
                  <a:outerShdw blurRad="38100" dist="38100" dir="2700000" algn="tl">
                    <a:srgbClr val="000000">
                      <a:alpha val="43137"/>
                    </a:srgbClr>
                  </a:outerShdw>
                </a:effectLst>
              </a:rPr>
              <a:t>Admonition THAT IS LONGSUFFERING</a:t>
            </a:r>
          </a:p>
          <a:p>
            <a:pPr marL="571500" indent="-571500" algn="l">
              <a:spcAft>
                <a:spcPts val="600"/>
              </a:spcAft>
              <a:buFont typeface="Wingdings" panose="05000000000000000000" pitchFamily="2" charset="2"/>
              <a:buChar char="Ø"/>
            </a:pPr>
            <a:r>
              <a:rPr lang="en-US" dirty="0">
                <a:effectLst>
                  <a:outerShdw blurRad="38100" dist="38100" dir="2700000" algn="tl">
                    <a:srgbClr val="000000">
                      <a:alpha val="43137"/>
                    </a:srgbClr>
                  </a:outerShdw>
                </a:effectLst>
              </a:rPr>
              <a:t>Admonition THAT IS DOCTRINAL</a:t>
            </a:r>
            <a:endParaRPr lang="en-US" i="1" dirty="0">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id="{8EB2D009-9809-8A47-934E-19933B5DC006}"/>
              </a:ext>
            </a:extLst>
          </p:cNvPr>
          <p:cNvSpPr>
            <a:spLocks noGrp="1"/>
          </p:cNvSpPr>
          <p:nvPr>
            <p:ph type="title"/>
          </p:nvPr>
        </p:nvSpPr>
        <p:spPr>
          <a:xfrm>
            <a:off x="1815602" y="733832"/>
            <a:ext cx="8804635" cy="867569"/>
          </a:xfrm>
        </p:spPr>
        <p:txBody>
          <a:bodyPr/>
          <a:lstStyle/>
          <a:p>
            <a:r>
              <a:rPr lang="en-US" dirty="0">
                <a:effectLst>
                  <a:outerShdw blurRad="38100" dist="38100" dir="2700000" algn="tl">
                    <a:srgbClr val="000000">
                      <a:alpha val="43137"/>
                    </a:srgbClr>
                  </a:outerShdw>
                </a:effectLst>
              </a:rPr>
              <a:t>The Pattern 2 Timothy 4:2</a:t>
            </a:r>
          </a:p>
        </p:txBody>
      </p:sp>
    </p:spTree>
    <p:extLst>
      <p:ext uri="{BB962C8B-B14F-4D97-AF65-F5344CB8AC3E}">
        <p14:creationId xmlns:p14="http://schemas.microsoft.com/office/powerpoint/2010/main" val="39210853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2E8E6-D887-C207-5736-D91F100F9BA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675372-2C49-2BA3-4DBB-2A685EA95B03}"/>
              </a:ext>
            </a:extLst>
          </p:cNvPr>
          <p:cNvSpPr>
            <a:spLocks noGrp="1"/>
          </p:cNvSpPr>
          <p:nvPr>
            <p:ph idx="1"/>
          </p:nvPr>
        </p:nvSpPr>
        <p:spPr>
          <a:xfrm>
            <a:off x="1237956" y="1237956"/>
            <a:ext cx="9973994" cy="4994031"/>
          </a:xfrm>
        </p:spPr>
        <p:txBody>
          <a:bodyPr>
            <a:noAutofit/>
          </a:bodyPr>
          <a:lstStyle/>
          <a:p>
            <a:pPr marL="571500" indent="-571500" algn="l">
              <a:lnSpc>
                <a:spcPct val="100000"/>
              </a:lnSpc>
              <a:spcAft>
                <a:spcPts val="600"/>
              </a:spcAft>
              <a:buFont typeface="Wingdings" panose="05000000000000000000" pitchFamily="2" charset="2"/>
              <a:buChar char="Ø"/>
            </a:pPr>
            <a:r>
              <a:rPr lang="en-US" dirty="0">
                <a:effectLst>
                  <a:outerShdw blurRad="38100" dist="38100" dir="2700000" algn="tl">
                    <a:srgbClr val="000000">
                      <a:alpha val="43137"/>
                    </a:srgbClr>
                  </a:outerShdw>
                </a:effectLst>
              </a:rPr>
              <a:t>Admonition encouraging UNSOUND DOCTRINE</a:t>
            </a:r>
          </a:p>
          <a:p>
            <a:pPr marL="571500" indent="-571500" algn="l">
              <a:lnSpc>
                <a:spcPct val="100000"/>
              </a:lnSpc>
              <a:spcAft>
                <a:spcPts val="600"/>
              </a:spcAft>
              <a:buFont typeface="Wingdings" panose="05000000000000000000" pitchFamily="2" charset="2"/>
              <a:buChar char="Ø"/>
            </a:pPr>
            <a:r>
              <a:rPr lang="en-US" dirty="0">
                <a:effectLst>
                  <a:outerShdw blurRad="38100" dist="38100" dir="2700000" algn="tl">
                    <a:srgbClr val="000000">
                      <a:alpha val="43137"/>
                    </a:srgbClr>
                  </a:outerShdw>
                </a:effectLst>
              </a:rPr>
              <a:t>Admonition TO ENTERTAIN</a:t>
            </a:r>
          </a:p>
          <a:p>
            <a:pPr marL="3254375" algn="l">
              <a:lnSpc>
                <a:spcPct val="100000"/>
              </a:lnSpc>
              <a:spcAft>
                <a:spcPts val="600"/>
              </a:spcAft>
            </a:pPr>
            <a:r>
              <a:rPr lang="en-US" dirty="0">
                <a:effectLst>
                  <a:outerShdw blurRad="38100" dist="38100" dir="2700000" algn="tl">
                    <a:srgbClr val="000000">
                      <a:alpha val="43137"/>
                    </a:srgbClr>
                  </a:outerShdw>
                </a:effectLst>
              </a:rPr>
              <a:t>The sad result of such preaching (2 Timothy 4:4), people “turn their ears away from the truth.”</a:t>
            </a:r>
          </a:p>
        </p:txBody>
      </p:sp>
      <p:sp>
        <p:nvSpPr>
          <p:cNvPr id="2" name="Title 1">
            <a:extLst>
              <a:ext uri="{FF2B5EF4-FFF2-40B4-BE49-F238E27FC236}">
                <a16:creationId xmlns:a16="http://schemas.microsoft.com/office/drawing/2014/main" id="{DEB20723-7232-8C63-C07A-1118B97D07BA}"/>
              </a:ext>
            </a:extLst>
          </p:cNvPr>
          <p:cNvSpPr>
            <a:spLocks noGrp="1"/>
          </p:cNvSpPr>
          <p:nvPr>
            <p:ph type="title"/>
          </p:nvPr>
        </p:nvSpPr>
        <p:spPr>
          <a:xfrm>
            <a:off x="1822635" y="626013"/>
            <a:ext cx="8804635" cy="867569"/>
          </a:xfrm>
        </p:spPr>
        <p:txBody>
          <a:bodyPr/>
          <a:lstStyle/>
          <a:p>
            <a:r>
              <a:rPr lang="en-US" dirty="0">
                <a:effectLst>
                  <a:outerShdw blurRad="38100" dist="38100" dir="2700000" algn="tl">
                    <a:srgbClr val="000000">
                      <a:alpha val="43137"/>
                    </a:srgbClr>
                  </a:outerShdw>
                </a:effectLst>
              </a:rPr>
              <a:t>The Pattern Destroyed…</a:t>
            </a:r>
          </a:p>
        </p:txBody>
      </p:sp>
      <p:pic>
        <p:nvPicPr>
          <p:cNvPr id="5" name="Picture 4">
            <a:extLst>
              <a:ext uri="{FF2B5EF4-FFF2-40B4-BE49-F238E27FC236}">
                <a16:creationId xmlns:a16="http://schemas.microsoft.com/office/drawing/2014/main" id="{07FAD5F4-DBB1-0EEC-A28B-9E4716F950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042" y="3734971"/>
            <a:ext cx="3028950" cy="2533650"/>
          </a:xfrm>
          <a:prstGeom prst="rect">
            <a:avLst/>
          </a:prstGeom>
        </p:spPr>
      </p:pic>
    </p:spTree>
    <p:extLst>
      <p:ext uri="{BB962C8B-B14F-4D97-AF65-F5344CB8AC3E}">
        <p14:creationId xmlns:p14="http://schemas.microsoft.com/office/powerpoint/2010/main" val="35732136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F1F73-9F92-2848-9C56-1791454708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7308F5-5FF3-62CA-5728-22E351D6A3EB}"/>
              </a:ext>
            </a:extLst>
          </p:cNvPr>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The Sad Result (2 Timothy 4:2-4)</a:t>
            </a:r>
          </a:p>
        </p:txBody>
      </p:sp>
      <p:sp>
        <p:nvSpPr>
          <p:cNvPr id="3" name="Content Placeholder 2">
            <a:extLst>
              <a:ext uri="{FF2B5EF4-FFF2-40B4-BE49-F238E27FC236}">
                <a16:creationId xmlns:a16="http://schemas.microsoft.com/office/drawing/2014/main" id="{BD4A27BE-A1E6-9849-D2FB-15EB49102DCC}"/>
              </a:ext>
            </a:extLst>
          </p:cNvPr>
          <p:cNvSpPr>
            <a:spLocks noGrp="1"/>
          </p:cNvSpPr>
          <p:nvPr>
            <p:ph idx="1"/>
          </p:nvPr>
        </p:nvSpPr>
        <p:spPr>
          <a:xfrm>
            <a:off x="499403" y="1385667"/>
            <a:ext cx="10101909" cy="3706838"/>
          </a:xfrm>
        </p:spPr>
        <p:txBody>
          <a:bodyPr>
            <a:normAutofit/>
          </a:bodyPr>
          <a:lstStyle/>
          <a:p>
            <a:pPr>
              <a:buFont typeface="Wingdings" panose="05000000000000000000" pitchFamily="2" charset="2"/>
              <a:buChar char="Ø"/>
            </a:pPr>
            <a:r>
              <a:rPr lang="en-US" dirty="0">
                <a:effectLst>
                  <a:outerShdw blurRad="38100" dist="38100" dir="2700000" algn="tl">
                    <a:srgbClr val="000000">
                      <a:alpha val="43137"/>
                    </a:srgbClr>
                  </a:outerShdw>
                </a:effectLst>
              </a:rPr>
              <a:t>The truth of God does not interest them</a:t>
            </a:r>
          </a:p>
          <a:p>
            <a:pPr>
              <a:buFont typeface="Wingdings" panose="05000000000000000000" pitchFamily="2" charset="2"/>
              <a:buChar char="Ø"/>
            </a:pPr>
            <a:r>
              <a:rPr lang="en-US" dirty="0">
                <a:effectLst>
                  <a:outerShdw blurRad="38100" dist="38100" dir="2700000" algn="tl">
                    <a:srgbClr val="000000">
                      <a:alpha val="43137"/>
                    </a:srgbClr>
                  </a:outerShdw>
                </a:effectLst>
              </a:rPr>
              <a:t>They have no time to hear what the truth has to say</a:t>
            </a:r>
          </a:p>
          <a:p>
            <a:pPr>
              <a:buFont typeface="Wingdings" panose="05000000000000000000" pitchFamily="2" charset="2"/>
              <a:buChar char="Ø"/>
            </a:pPr>
            <a:r>
              <a:rPr lang="en-US" dirty="0">
                <a:effectLst>
                  <a:outerShdw blurRad="38100" dist="38100" dir="2700000" algn="tl">
                    <a:srgbClr val="000000">
                      <a:alpha val="43137"/>
                    </a:srgbClr>
                  </a:outerShdw>
                </a:effectLst>
              </a:rPr>
              <a:t>They “turn aside to fables.”</a:t>
            </a:r>
          </a:p>
        </p:txBody>
      </p:sp>
    </p:spTree>
    <p:extLst>
      <p:ext uri="{BB962C8B-B14F-4D97-AF65-F5344CB8AC3E}">
        <p14:creationId xmlns:p14="http://schemas.microsoft.com/office/powerpoint/2010/main" val="5945629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1748D-CC6E-0133-32A2-ED2C4CCFE33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61D67A-4D1B-FF61-4C4D-6399903A7027}"/>
              </a:ext>
            </a:extLst>
          </p:cNvPr>
          <p:cNvSpPr>
            <a:spLocks noGrp="1"/>
          </p:cNvSpPr>
          <p:nvPr>
            <p:ph idx="1"/>
          </p:nvPr>
        </p:nvSpPr>
        <p:spPr>
          <a:xfrm>
            <a:off x="1109003" y="1287193"/>
            <a:ext cx="9973994" cy="4909623"/>
          </a:xfrm>
        </p:spPr>
        <p:txBody>
          <a:bodyPr>
            <a:noAutofit/>
          </a:bodyPr>
          <a:lstStyle/>
          <a:p>
            <a:pPr marL="571500" indent="-571500" algn="l">
              <a:lnSpc>
                <a:spcPct val="100000"/>
              </a:lnSpc>
              <a:spcAft>
                <a:spcPts val="600"/>
              </a:spcAft>
              <a:buFont typeface="Wingdings" panose="05000000000000000000" pitchFamily="2" charset="2"/>
              <a:buChar char="Ø"/>
            </a:pPr>
            <a:r>
              <a:rPr lang="en-US" dirty="0">
                <a:effectLst>
                  <a:outerShdw blurRad="38100" dist="38100" dir="2700000" algn="tl">
                    <a:srgbClr val="000000">
                      <a:alpha val="43137"/>
                    </a:srgbClr>
                  </a:outerShdw>
                </a:effectLst>
              </a:rPr>
              <a:t>Christ invites us (Matthew 11:28-30)</a:t>
            </a:r>
          </a:p>
          <a:p>
            <a:pPr marL="571500" indent="-571500" algn="l">
              <a:lnSpc>
                <a:spcPct val="100000"/>
              </a:lnSpc>
              <a:spcAft>
                <a:spcPts val="600"/>
              </a:spcAft>
              <a:buFont typeface="Wingdings" panose="05000000000000000000" pitchFamily="2" charset="2"/>
              <a:buChar char="Ø"/>
            </a:pPr>
            <a:r>
              <a:rPr lang="en-US" dirty="0">
                <a:effectLst>
                  <a:outerShdw blurRad="38100" dist="38100" dir="2700000" algn="tl">
                    <a:srgbClr val="000000">
                      <a:alpha val="43137"/>
                    </a:srgbClr>
                  </a:outerShdw>
                </a:effectLst>
              </a:rPr>
              <a:t>A harsh, demanding and judgmental world</a:t>
            </a:r>
          </a:p>
          <a:p>
            <a:pPr marL="571500" indent="-571500" algn="l">
              <a:lnSpc>
                <a:spcPct val="100000"/>
              </a:lnSpc>
              <a:spcAft>
                <a:spcPts val="600"/>
              </a:spcAft>
              <a:buFont typeface="Wingdings" panose="05000000000000000000" pitchFamily="2" charset="2"/>
              <a:buChar char="Ø"/>
            </a:pPr>
            <a:r>
              <a:rPr lang="en-US" dirty="0">
                <a:effectLst>
                  <a:outerShdw blurRad="38100" dist="38100" dir="2700000" algn="tl">
                    <a:srgbClr val="000000">
                      <a:alpha val="43137"/>
                    </a:srgbClr>
                  </a:outerShdw>
                </a:effectLst>
              </a:rPr>
              <a:t>God’s Church is polluted when we bind doctrines, life-style expectations, modes of worship, or methods of ministry that are NOT supported by the Holy Scriptures.</a:t>
            </a:r>
            <a:endParaRPr lang="en-US" i="1" dirty="0">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id="{BC761C59-758A-8D01-83EF-0FDD89D127F2}"/>
              </a:ext>
            </a:extLst>
          </p:cNvPr>
          <p:cNvSpPr>
            <a:spLocks noGrp="1"/>
          </p:cNvSpPr>
          <p:nvPr>
            <p:ph type="title"/>
          </p:nvPr>
        </p:nvSpPr>
        <p:spPr>
          <a:xfrm>
            <a:off x="1815602" y="733832"/>
            <a:ext cx="8804635" cy="867569"/>
          </a:xfrm>
        </p:spPr>
        <p:txBody>
          <a:bodyPr/>
          <a:lstStyle/>
          <a:p>
            <a:r>
              <a:rPr lang="en-US" dirty="0">
                <a:effectLst>
                  <a:outerShdw blurRad="38100" dist="38100" dir="2700000" algn="tl">
                    <a:srgbClr val="000000">
                      <a:alpha val="43137"/>
                    </a:srgbClr>
                  </a:outerShdw>
                </a:effectLst>
              </a:rPr>
              <a:t>Guarding Our Freedom…</a:t>
            </a:r>
          </a:p>
        </p:txBody>
      </p:sp>
    </p:spTree>
    <p:extLst>
      <p:ext uri="{BB962C8B-B14F-4D97-AF65-F5344CB8AC3E}">
        <p14:creationId xmlns:p14="http://schemas.microsoft.com/office/powerpoint/2010/main" val="9540234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0672E-A794-8229-3783-74AAE18F43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72E366-27C1-81BB-6E05-3CFD07E583E8}"/>
              </a:ext>
            </a:extLst>
          </p:cNvPr>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Transformed By The Master</a:t>
            </a:r>
          </a:p>
        </p:txBody>
      </p:sp>
      <p:sp>
        <p:nvSpPr>
          <p:cNvPr id="3" name="Content Placeholder 2">
            <a:extLst>
              <a:ext uri="{FF2B5EF4-FFF2-40B4-BE49-F238E27FC236}">
                <a16:creationId xmlns:a16="http://schemas.microsoft.com/office/drawing/2014/main" id="{A1D9F9E6-BF7C-68D7-697C-2CC98B780F04}"/>
              </a:ext>
            </a:extLst>
          </p:cNvPr>
          <p:cNvSpPr>
            <a:spLocks noGrp="1"/>
          </p:cNvSpPr>
          <p:nvPr>
            <p:ph idx="1"/>
          </p:nvPr>
        </p:nvSpPr>
        <p:spPr>
          <a:xfrm>
            <a:off x="400928" y="1772529"/>
            <a:ext cx="10791225" cy="3791244"/>
          </a:xfrm>
        </p:spPr>
        <p:txBody>
          <a:bodyPr>
            <a:normAutofit/>
          </a:bodyPr>
          <a:lstStyle/>
          <a:p>
            <a:pPr>
              <a:buFont typeface="Wingdings" panose="05000000000000000000" pitchFamily="2" charset="2"/>
              <a:buChar char="Ø"/>
            </a:pPr>
            <a:r>
              <a:rPr lang="en-US" dirty="0">
                <a:effectLst>
                  <a:outerShdw blurRad="38100" dist="38100" dir="2700000" algn="tl">
                    <a:srgbClr val="000000">
                      <a:alpha val="43137"/>
                    </a:srgbClr>
                  </a:outerShdw>
                </a:effectLst>
              </a:rPr>
              <a:t>Each Christian is “becoming” (Colossians 3:9-10)</a:t>
            </a:r>
          </a:p>
          <a:p>
            <a:pPr>
              <a:buFont typeface="Wingdings" panose="05000000000000000000" pitchFamily="2" charset="2"/>
              <a:buChar char="Ø"/>
            </a:pPr>
            <a:r>
              <a:rPr lang="en-US" dirty="0">
                <a:effectLst>
                  <a:outerShdw blurRad="38100" dist="38100" dir="2700000" algn="tl">
                    <a:srgbClr val="000000">
                      <a:alpha val="43137"/>
                    </a:srgbClr>
                  </a:outerShdw>
                </a:effectLst>
              </a:rPr>
              <a:t>Visible change is compassion in your communication as you speak to correct others!</a:t>
            </a:r>
          </a:p>
          <a:p>
            <a:pPr>
              <a:buFont typeface="Wingdings" panose="05000000000000000000" pitchFamily="2" charset="2"/>
              <a:buChar char="Ø"/>
            </a:pPr>
            <a:r>
              <a:rPr lang="en-US" dirty="0">
                <a:effectLst>
                  <a:outerShdw blurRad="38100" dist="38100" dir="2700000" algn="tl">
                    <a:srgbClr val="000000">
                      <a:alpha val="43137"/>
                    </a:srgbClr>
                  </a:outerShdw>
                </a:effectLst>
              </a:rPr>
              <a:t>Your concern is focused NOT upon personal positions but upon compassion and concern!</a:t>
            </a:r>
          </a:p>
        </p:txBody>
      </p:sp>
    </p:spTree>
    <p:extLst>
      <p:ext uri="{BB962C8B-B14F-4D97-AF65-F5344CB8AC3E}">
        <p14:creationId xmlns:p14="http://schemas.microsoft.com/office/powerpoint/2010/main" val="29524425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70B73-0256-9944-4D65-A4C54534007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8AF228-61A5-1B15-0B9B-195EC52B477E}"/>
              </a:ext>
            </a:extLst>
          </p:cNvPr>
          <p:cNvSpPr>
            <a:spLocks noGrp="1"/>
          </p:cNvSpPr>
          <p:nvPr>
            <p:ph idx="1"/>
          </p:nvPr>
        </p:nvSpPr>
        <p:spPr>
          <a:xfrm>
            <a:off x="929639" y="717453"/>
            <a:ext cx="10220179" cy="5486398"/>
          </a:xfrm>
        </p:spPr>
        <p:txBody>
          <a:bodyPr>
            <a:noAutofit/>
          </a:bodyPr>
          <a:lstStyle/>
          <a:p>
            <a:pPr marL="571500" indent="-571500" algn="l">
              <a:lnSpc>
                <a:spcPct val="100000"/>
              </a:lnSpc>
              <a:spcAft>
                <a:spcPts val="600"/>
              </a:spcAft>
              <a:buFont typeface="Wingdings" panose="05000000000000000000" pitchFamily="2" charset="2"/>
              <a:buChar char="Ø"/>
            </a:pPr>
            <a:r>
              <a:rPr lang="en-US" dirty="0">
                <a:effectLst>
                  <a:outerShdw blurRad="38100" dist="38100" dir="2700000" algn="tl">
                    <a:srgbClr val="000000">
                      <a:alpha val="43137"/>
                    </a:srgbClr>
                  </a:outerShdw>
                </a:effectLst>
              </a:rPr>
              <a:t>We have no right to bind human standards, personal opinions, personal viewpoints upon others.</a:t>
            </a:r>
          </a:p>
          <a:p>
            <a:pPr marL="571500" indent="-571500" algn="l">
              <a:lnSpc>
                <a:spcPct val="100000"/>
              </a:lnSpc>
              <a:spcAft>
                <a:spcPts val="600"/>
              </a:spcAft>
              <a:buFont typeface="Wingdings" panose="05000000000000000000" pitchFamily="2" charset="2"/>
              <a:buChar char="Ø"/>
            </a:pPr>
            <a:r>
              <a:rPr lang="en-US" dirty="0">
                <a:effectLst>
                  <a:outerShdw blurRad="38100" dist="38100" dir="2700000" algn="tl">
                    <a:srgbClr val="000000">
                      <a:alpha val="43137"/>
                    </a:srgbClr>
                  </a:outerShdw>
                </a:effectLst>
              </a:rPr>
              <a:t>This is true even if we have been taught these things from childhood!</a:t>
            </a:r>
          </a:p>
          <a:p>
            <a:pPr marL="571500" indent="-571500" algn="l">
              <a:lnSpc>
                <a:spcPct val="100000"/>
              </a:lnSpc>
              <a:spcAft>
                <a:spcPts val="600"/>
              </a:spcAft>
              <a:buFont typeface="Wingdings" panose="05000000000000000000" pitchFamily="2" charset="2"/>
              <a:buChar char="Ø"/>
            </a:pPr>
            <a:r>
              <a:rPr lang="en-US" dirty="0">
                <a:effectLst>
                  <a:outerShdw blurRad="38100" dist="38100" dir="2700000" algn="tl">
                    <a:srgbClr val="000000">
                      <a:alpha val="43137"/>
                    </a:srgbClr>
                  </a:outerShdw>
                </a:effectLst>
              </a:rPr>
              <a:t>Those educated and trained incorrectly will </a:t>
            </a:r>
            <a:r>
              <a:rPr lang="en-US" b="1" u="sng" dirty="0">
                <a:effectLst>
                  <a:outerShdw blurRad="38100" dist="38100" dir="2700000" algn="tl">
                    <a:srgbClr val="000000">
                      <a:alpha val="43137"/>
                    </a:srgbClr>
                  </a:outerShdw>
                </a:effectLst>
              </a:rPr>
              <a:t>NOT</a:t>
            </a:r>
            <a:r>
              <a:rPr lang="en-US" dirty="0">
                <a:effectLst>
                  <a:outerShdw blurRad="38100" dist="38100" dir="2700000" algn="tl">
                    <a:srgbClr val="000000">
                      <a:alpha val="43137"/>
                    </a:srgbClr>
                  </a:outerShdw>
                </a:effectLst>
              </a:rPr>
              <a:t> see inconsistency in their positions</a:t>
            </a:r>
          </a:p>
        </p:txBody>
      </p:sp>
    </p:spTree>
    <p:extLst>
      <p:ext uri="{BB962C8B-B14F-4D97-AF65-F5344CB8AC3E}">
        <p14:creationId xmlns:p14="http://schemas.microsoft.com/office/powerpoint/2010/main" val="11559069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E5D5-1194-6C9E-70D6-45AD66153A5D}"/>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“Confront”</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9F86953-1F78-5469-4E57-F1830CC76DEB}"/>
              </a:ext>
            </a:extLst>
          </p:cNvPr>
          <p:cNvSpPr>
            <a:spLocks noGrp="1"/>
          </p:cNvSpPr>
          <p:nvPr>
            <p:ph idx="1"/>
          </p:nvPr>
        </p:nvSpPr>
        <p:spPr>
          <a:xfrm>
            <a:off x="676421" y="1747078"/>
            <a:ext cx="10389124" cy="4484910"/>
          </a:xfrm>
        </p:spPr>
        <p:txBody>
          <a:bodyPr>
            <a:normAutofit/>
          </a:bodyPr>
          <a:lstStyle/>
          <a:p>
            <a:r>
              <a:rPr lang="en-US" b="1" dirty="0">
                <a:effectLst>
                  <a:outerShdw blurRad="38100" dist="38100" dir="2700000" algn="tl">
                    <a:srgbClr val="000000">
                      <a:alpha val="43137"/>
                    </a:srgbClr>
                  </a:outerShdw>
                </a:effectLst>
              </a:rPr>
              <a:t>“Forehead to forehead”; “head-to-head confrontation”</a:t>
            </a:r>
          </a:p>
          <a:p>
            <a:r>
              <a:rPr lang="en-US" b="1" dirty="0">
                <a:effectLst>
                  <a:outerShdw blurRad="38100" dist="38100" dir="2700000" algn="tl">
                    <a:srgbClr val="000000">
                      <a:alpha val="43137"/>
                    </a:srgbClr>
                  </a:outerShdw>
                </a:effectLst>
              </a:rPr>
              <a:t>Confrontation is an interesting human behavioral study.</a:t>
            </a:r>
          </a:p>
          <a:p>
            <a:r>
              <a:rPr lang="en-US" b="1" dirty="0">
                <a:effectLst>
                  <a:outerShdw blurRad="38100" dist="38100" dir="2700000" algn="tl">
                    <a:srgbClr val="000000">
                      <a:alpha val="43137"/>
                    </a:srgbClr>
                  </a:outerShdw>
                </a:effectLst>
              </a:rPr>
              <a:t>The one who speaks from the heart, caring enough to correct and reconcile to God’s Way.</a:t>
            </a:r>
          </a:p>
        </p:txBody>
      </p:sp>
    </p:spTree>
    <p:extLst>
      <p:ext uri="{BB962C8B-B14F-4D97-AF65-F5344CB8AC3E}">
        <p14:creationId xmlns:p14="http://schemas.microsoft.com/office/powerpoint/2010/main" val="38151561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6DA86-2139-9192-0B83-3AD4513BB21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267E61-7CDA-DB8D-BC31-2B02C77E7F8A}"/>
              </a:ext>
            </a:extLst>
          </p:cNvPr>
          <p:cNvSpPr>
            <a:spLocks noGrp="1"/>
          </p:cNvSpPr>
          <p:nvPr>
            <p:ph idx="1"/>
          </p:nvPr>
        </p:nvSpPr>
        <p:spPr>
          <a:xfrm>
            <a:off x="1244990" y="1406769"/>
            <a:ext cx="9973994" cy="5008099"/>
          </a:xfrm>
        </p:spPr>
        <p:txBody>
          <a:bodyPr>
            <a:noAutofit/>
          </a:bodyPr>
          <a:lstStyle/>
          <a:p>
            <a:pPr marL="571500" indent="-571500" algn="l">
              <a:lnSpc>
                <a:spcPct val="100000"/>
              </a:lnSpc>
              <a:spcAft>
                <a:spcPts val="600"/>
              </a:spcAft>
              <a:buFont typeface="Wingdings" panose="05000000000000000000" pitchFamily="2" charset="2"/>
              <a:buChar char="Ø"/>
            </a:pPr>
            <a:r>
              <a:rPr lang="en-US" dirty="0">
                <a:effectLst/>
              </a:rPr>
              <a:t>Speak words of compassion correcting another’s unscriptural choices.</a:t>
            </a:r>
          </a:p>
          <a:p>
            <a:pPr marL="571500" indent="-571500" algn="l">
              <a:lnSpc>
                <a:spcPct val="100000"/>
              </a:lnSpc>
              <a:spcAft>
                <a:spcPts val="600"/>
              </a:spcAft>
              <a:buFont typeface="Wingdings" panose="05000000000000000000" pitchFamily="2" charset="2"/>
              <a:buChar char="Ø"/>
            </a:pPr>
            <a:r>
              <a:rPr lang="en-US" dirty="0">
                <a:effectLst/>
              </a:rPr>
              <a:t>Governed by one “full of goodness” and “complete in knowledge.” </a:t>
            </a:r>
          </a:p>
          <a:p>
            <a:pPr marL="571500" indent="-571500" algn="l">
              <a:lnSpc>
                <a:spcPct val="100000"/>
              </a:lnSpc>
              <a:spcAft>
                <a:spcPts val="600"/>
              </a:spcAft>
              <a:buFont typeface="Wingdings" panose="05000000000000000000" pitchFamily="2" charset="2"/>
              <a:buChar char="Ø"/>
            </a:pPr>
            <a:r>
              <a:rPr lang="en-US" dirty="0">
                <a:effectLst/>
              </a:rPr>
              <a:t>How can you say you “love” another when you do not admonish them to follow the biblical doctrine?</a:t>
            </a:r>
            <a:endParaRPr lang="en-US" dirty="0">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id="{208F9A48-C4DC-E30A-276B-AC5E634D1173}"/>
              </a:ext>
            </a:extLst>
          </p:cNvPr>
          <p:cNvSpPr>
            <a:spLocks noGrp="1"/>
          </p:cNvSpPr>
          <p:nvPr>
            <p:ph type="title"/>
          </p:nvPr>
        </p:nvSpPr>
        <p:spPr>
          <a:xfrm>
            <a:off x="1815602" y="733832"/>
            <a:ext cx="8804635" cy="867569"/>
          </a:xfrm>
        </p:spPr>
        <p:txBody>
          <a:bodyPr/>
          <a:lstStyle/>
          <a:p>
            <a:r>
              <a:rPr lang="en-US" dirty="0">
                <a:effectLst>
                  <a:outerShdw blurRad="38100" dist="38100" dir="2700000" algn="tl">
                    <a:srgbClr val="000000">
                      <a:alpha val="43137"/>
                    </a:srgbClr>
                  </a:outerShdw>
                </a:effectLst>
              </a:rPr>
              <a:t>Expectations…</a:t>
            </a:r>
          </a:p>
        </p:txBody>
      </p:sp>
    </p:spTree>
    <p:extLst>
      <p:ext uri="{BB962C8B-B14F-4D97-AF65-F5344CB8AC3E}">
        <p14:creationId xmlns:p14="http://schemas.microsoft.com/office/powerpoint/2010/main" val="32075509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1F120A-1025-E58B-9AA3-ED269AC6EA77}"/>
              </a:ext>
            </a:extLst>
          </p:cNvPr>
          <p:cNvSpPr>
            <a:spLocks noGrp="1"/>
          </p:cNvSpPr>
          <p:nvPr>
            <p:ph idx="1"/>
          </p:nvPr>
        </p:nvSpPr>
        <p:spPr>
          <a:xfrm>
            <a:off x="767862" y="833853"/>
            <a:ext cx="10515600" cy="4321957"/>
          </a:xfrm>
        </p:spPr>
        <p:txBody>
          <a:bodyPr>
            <a:normAutofit/>
          </a:bodyPr>
          <a:lstStyle/>
          <a:p>
            <a:pPr marL="457200" lvl="1" indent="0" algn="ctr">
              <a:lnSpc>
                <a:spcPct val="120000"/>
              </a:lnSpc>
              <a:spcAft>
                <a:spcPts val="600"/>
              </a:spcAft>
              <a:buNone/>
            </a:pPr>
            <a:r>
              <a:rPr lang="en-US" sz="4400" dirty="0">
                <a:effectLst>
                  <a:outerShdw blurRad="38100" dist="38100" dir="2700000" algn="tl">
                    <a:srgbClr val="000000">
                      <a:alpha val="43137"/>
                    </a:srgbClr>
                  </a:outerShdw>
                </a:effectLst>
              </a:rPr>
              <a:t>Let us pray that when we are admonished by those who speak to us from goodness and knowledge, that we will be correctable and will continue being “transformed”!</a:t>
            </a:r>
          </a:p>
        </p:txBody>
      </p:sp>
    </p:spTree>
    <p:extLst>
      <p:ext uri="{BB962C8B-B14F-4D97-AF65-F5344CB8AC3E}">
        <p14:creationId xmlns:p14="http://schemas.microsoft.com/office/powerpoint/2010/main" val="18626970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31" presetClass="entr" presetSubtype="0" fill="hold" grpId="1"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89D07C-8803-16EF-A195-4C353A3493D6}"/>
              </a:ext>
            </a:extLst>
          </p:cNvPr>
          <p:cNvSpPr>
            <a:spLocks noGrp="1"/>
          </p:cNvSpPr>
          <p:nvPr>
            <p:ph idx="1"/>
          </p:nvPr>
        </p:nvSpPr>
        <p:spPr>
          <a:xfrm>
            <a:off x="1188720" y="513471"/>
            <a:ext cx="9896622" cy="5282418"/>
          </a:xfrm>
        </p:spPr>
        <p:txBody>
          <a:bodyPr>
            <a:normAutofit/>
          </a:bodyPr>
          <a:lstStyle/>
          <a:p>
            <a:pPr>
              <a:lnSpc>
                <a:spcPct val="100000"/>
              </a:lnSpc>
            </a:pPr>
            <a:r>
              <a:rPr lang="en-US" sz="5400" b="1" dirty="0">
                <a:effectLst>
                  <a:outerShdw blurRad="38100" dist="38100" dir="2700000" algn="tl">
                    <a:srgbClr val="000000">
                      <a:alpha val="43137"/>
                    </a:srgbClr>
                  </a:outerShdw>
                </a:effectLst>
              </a:rPr>
              <a:t>“Normal” Reaction</a:t>
            </a:r>
          </a:p>
          <a:p>
            <a:pPr marL="571500" indent="-571500" algn="l">
              <a:lnSpc>
                <a:spcPct val="120000"/>
              </a:lnSpc>
              <a:spcAft>
                <a:spcPts val="600"/>
              </a:spcAft>
              <a:buFont typeface="Wingdings" panose="05000000000000000000" pitchFamily="2" charset="2"/>
              <a:buChar char="Ø"/>
            </a:pPr>
            <a:r>
              <a:rPr lang="en-US" b="1" dirty="0">
                <a:effectLst>
                  <a:outerShdw blurRad="38100" dist="38100" dir="2700000" algn="tl">
                    <a:srgbClr val="000000">
                      <a:alpha val="43137"/>
                    </a:srgbClr>
                  </a:outerShdw>
                </a:effectLst>
              </a:rPr>
              <a:t>Weaknesses and shortcomings in the spotlight</a:t>
            </a:r>
          </a:p>
          <a:p>
            <a:pPr marL="571500" indent="-571500" algn="l">
              <a:lnSpc>
                <a:spcPct val="120000"/>
              </a:lnSpc>
              <a:spcAft>
                <a:spcPts val="600"/>
              </a:spcAft>
              <a:buFont typeface="Wingdings" panose="05000000000000000000" pitchFamily="2" charset="2"/>
              <a:buChar char="Ø"/>
            </a:pPr>
            <a:r>
              <a:rPr lang="en-US" b="1" dirty="0">
                <a:effectLst>
                  <a:outerShdw blurRad="38100" dist="38100" dir="2700000" algn="tl">
                    <a:srgbClr val="000000">
                      <a:alpha val="43137"/>
                    </a:srgbClr>
                  </a:outerShdw>
                </a:effectLst>
              </a:rPr>
              <a:t>Confrontation is often insensitive</a:t>
            </a:r>
          </a:p>
          <a:p>
            <a:pPr marL="571500" indent="-571500" algn="l">
              <a:lnSpc>
                <a:spcPct val="120000"/>
              </a:lnSpc>
              <a:spcAft>
                <a:spcPts val="600"/>
              </a:spcAft>
              <a:buFont typeface="Wingdings" panose="05000000000000000000" pitchFamily="2" charset="2"/>
              <a:buChar char="Ø"/>
            </a:pPr>
            <a:r>
              <a:rPr lang="en-US" b="1" dirty="0">
                <a:effectLst>
                  <a:outerShdw blurRad="38100" dist="38100" dir="2700000" algn="tl">
                    <a:srgbClr val="000000">
                      <a:alpha val="43137"/>
                    </a:srgbClr>
                  </a:outerShdw>
                </a:effectLst>
              </a:rPr>
              <a:t>Fueled by not having the facts correct</a:t>
            </a:r>
          </a:p>
        </p:txBody>
      </p:sp>
    </p:spTree>
    <p:extLst>
      <p:ext uri="{BB962C8B-B14F-4D97-AF65-F5344CB8AC3E}">
        <p14:creationId xmlns:p14="http://schemas.microsoft.com/office/powerpoint/2010/main" val="39910950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E2F6C1-8FF3-9BA5-2BF0-A9C19798B67B}"/>
              </a:ext>
            </a:extLst>
          </p:cNvPr>
          <p:cNvSpPr>
            <a:spLocks noGrp="1"/>
          </p:cNvSpPr>
          <p:nvPr>
            <p:ph type="title"/>
          </p:nvPr>
        </p:nvSpPr>
        <p:spPr>
          <a:xfrm>
            <a:off x="492370" y="1294228"/>
            <a:ext cx="11317458" cy="4157002"/>
          </a:xfrm>
        </p:spPr>
        <p:txBody>
          <a:bodyPr>
            <a:normAutofit fontScale="90000"/>
          </a:bodyPr>
          <a:lstStyle/>
          <a:p>
            <a:pPr>
              <a:lnSpc>
                <a:spcPct val="100000"/>
              </a:lnSpc>
              <a:spcBef>
                <a:spcPts val="600"/>
              </a:spcBef>
              <a:spcAft>
                <a:spcPts val="600"/>
              </a:spcAft>
            </a:pPr>
            <a:r>
              <a:rPr lang="en-US" dirty="0">
                <a:effectLst>
                  <a:outerShdw blurRad="38100" dist="38100" dir="2700000" algn="tl">
                    <a:srgbClr val="000000">
                      <a:alpha val="43137"/>
                    </a:srgbClr>
                  </a:outerShdw>
                </a:effectLst>
                <a:latin typeface="Aptos Display" panose="020B0004020202020204" pitchFamily="34" charset="0"/>
              </a:rPr>
              <a:t>“I said, ‘I will keep watch over my ways so that I do not sin with my tongue; I will keep watch over my mouth as with a muzzle… I was mute and silent, I refused to say even something good, and my pain was stirred up. My heart was hot within me, while I was musing the fire burned; Then I spoke with my tongue!’”</a:t>
            </a:r>
            <a:endParaRPr lang="en-US" b="1" dirty="0">
              <a:effectLst>
                <a:outerShdw blurRad="38100" dist="38100" dir="2700000" algn="tl">
                  <a:srgbClr val="000000">
                    <a:alpha val="43137"/>
                  </a:srgbClr>
                </a:outerShdw>
              </a:effectLst>
              <a:latin typeface="Aptos Display" panose="020B0004020202020204" pitchFamily="34" charset="0"/>
            </a:endParaRPr>
          </a:p>
        </p:txBody>
      </p:sp>
    </p:spTree>
    <p:extLst>
      <p:ext uri="{BB962C8B-B14F-4D97-AF65-F5344CB8AC3E}">
        <p14:creationId xmlns:p14="http://schemas.microsoft.com/office/powerpoint/2010/main" val="40016887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BD462-CD3A-E580-7205-86C49C22658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AE65F8-19D3-2570-310B-31A2E33D1F39}"/>
              </a:ext>
            </a:extLst>
          </p:cNvPr>
          <p:cNvSpPr>
            <a:spLocks noGrp="1"/>
          </p:cNvSpPr>
          <p:nvPr>
            <p:ph idx="1"/>
          </p:nvPr>
        </p:nvSpPr>
        <p:spPr>
          <a:xfrm>
            <a:off x="1188720" y="513471"/>
            <a:ext cx="9896622" cy="5282418"/>
          </a:xfrm>
        </p:spPr>
        <p:txBody>
          <a:bodyPr>
            <a:normAutofit/>
          </a:bodyPr>
          <a:lstStyle/>
          <a:p>
            <a:pPr>
              <a:lnSpc>
                <a:spcPct val="100000"/>
              </a:lnSpc>
            </a:pPr>
            <a:r>
              <a:rPr lang="en-US" sz="5400" b="1" dirty="0">
                <a:effectLst>
                  <a:outerShdw blurRad="38100" dist="38100" dir="2700000" algn="tl">
                    <a:srgbClr val="000000">
                      <a:alpha val="43137"/>
                    </a:srgbClr>
                  </a:outerShdw>
                </a:effectLst>
              </a:rPr>
              <a:t>“Normal” Reaction</a:t>
            </a:r>
          </a:p>
          <a:p>
            <a:pPr marL="571500" indent="-571500" algn="l">
              <a:lnSpc>
                <a:spcPct val="120000"/>
              </a:lnSpc>
              <a:spcAft>
                <a:spcPts val="600"/>
              </a:spcAft>
              <a:buFont typeface="Wingdings" panose="05000000000000000000" pitchFamily="2" charset="2"/>
              <a:buChar char="Ø"/>
            </a:pPr>
            <a:r>
              <a:rPr lang="en-US" b="1" dirty="0">
                <a:effectLst>
                  <a:outerShdw blurRad="38100" dist="38100" dir="2700000" algn="tl">
                    <a:srgbClr val="000000">
                      <a:alpha val="43137"/>
                    </a:srgbClr>
                  </a:outerShdw>
                </a:effectLst>
              </a:rPr>
              <a:t>Weaknesses and shortcomings in the spotlight</a:t>
            </a:r>
          </a:p>
          <a:p>
            <a:pPr marL="571500" indent="-571500" algn="l">
              <a:lnSpc>
                <a:spcPct val="120000"/>
              </a:lnSpc>
              <a:spcAft>
                <a:spcPts val="600"/>
              </a:spcAft>
              <a:buFont typeface="Wingdings" panose="05000000000000000000" pitchFamily="2" charset="2"/>
              <a:buChar char="Ø"/>
            </a:pPr>
            <a:r>
              <a:rPr lang="en-US" b="1" dirty="0">
                <a:effectLst>
                  <a:outerShdw blurRad="38100" dist="38100" dir="2700000" algn="tl">
                    <a:srgbClr val="000000">
                      <a:alpha val="43137"/>
                    </a:srgbClr>
                  </a:outerShdw>
                </a:effectLst>
              </a:rPr>
              <a:t>Confrontation is insensitive</a:t>
            </a:r>
          </a:p>
          <a:p>
            <a:pPr marL="571500" indent="-571500" algn="l">
              <a:lnSpc>
                <a:spcPct val="120000"/>
              </a:lnSpc>
              <a:spcAft>
                <a:spcPts val="600"/>
              </a:spcAft>
              <a:buFont typeface="Wingdings" panose="05000000000000000000" pitchFamily="2" charset="2"/>
              <a:buChar char="Ø"/>
            </a:pPr>
            <a:r>
              <a:rPr lang="en-US" b="1" dirty="0">
                <a:effectLst>
                  <a:outerShdw blurRad="38100" dist="38100" dir="2700000" algn="tl">
                    <a:srgbClr val="000000">
                      <a:alpha val="43137"/>
                    </a:srgbClr>
                  </a:outerShdw>
                </a:effectLst>
              </a:rPr>
              <a:t>Fueled by not having the facts correct</a:t>
            </a:r>
          </a:p>
          <a:p>
            <a:pPr marL="571500" indent="-571500" algn="l">
              <a:lnSpc>
                <a:spcPct val="120000"/>
              </a:lnSpc>
              <a:spcAft>
                <a:spcPts val="600"/>
              </a:spcAft>
              <a:buFont typeface="Wingdings" panose="05000000000000000000" pitchFamily="2" charset="2"/>
              <a:buChar char="Ø"/>
            </a:pPr>
            <a:r>
              <a:rPr lang="en-US" b="1" dirty="0">
                <a:effectLst>
                  <a:outerShdw blurRad="38100" dist="38100" dir="2700000" algn="tl">
                    <a:srgbClr val="000000">
                      <a:alpha val="43137"/>
                    </a:srgbClr>
                  </a:outerShdw>
                </a:effectLst>
              </a:rPr>
              <a:t>It spotlights ME</a:t>
            </a:r>
          </a:p>
        </p:txBody>
      </p:sp>
    </p:spTree>
    <p:extLst>
      <p:ext uri="{BB962C8B-B14F-4D97-AF65-F5344CB8AC3E}">
        <p14:creationId xmlns:p14="http://schemas.microsoft.com/office/powerpoint/2010/main" val="844703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24FF4-362B-53D5-A1C8-41E2A6553A96}"/>
              </a:ext>
            </a:extLst>
          </p:cNvPr>
          <p:cNvSpPr>
            <a:spLocks noGrp="1"/>
          </p:cNvSpPr>
          <p:nvPr>
            <p:ph type="title"/>
          </p:nvPr>
        </p:nvSpPr>
        <p:spPr/>
        <p:txBody>
          <a:bodyPr/>
          <a:lstStyle/>
          <a:p>
            <a:r>
              <a:rPr lang="en-US" dirty="0"/>
              <a:t>The Lord’s Church is a “Body”</a:t>
            </a:r>
          </a:p>
        </p:txBody>
      </p:sp>
      <p:sp>
        <p:nvSpPr>
          <p:cNvPr id="3" name="Content Placeholder 2">
            <a:extLst>
              <a:ext uri="{FF2B5EF4-FFF2-40B4-BE49-F238E27FC236}">
                <a16:creationId xmlns:a16="http://schemas.microsoft.com/office/drawing/2014/main" id="{DB963170-F2F9-3282-5ED1-2591AE9707DE}"/>
              </a:ext>
            </a:extLst>
          </p:cNvPr>
          <p:cNvSpPr>
            <a:spLocks noGrp="1"/>
          </p:cNvSpPr>
          <p:nvPr>
            <p:ph idx="1"/>
          </p:nvPr>
        </p:nvSpPr>
        <p:spPr>
          <a:xfrm>
            <a:off x="838200" y="1364566"/>
            <a:ext cx="10515600" cy="4930725"/>
          </a:xfrm>
        </p:spPr>
        <p:txBody>
          <a:bodyPr>
            <a:normAutofit/>
          </a:bodyPr>
          <a:lstStyle/>
          <a:p>
            <a:pPr>
              <a:lnSpc>
                <a:spcPct val="100000"/>
              </a:lnSpc>
              <a:spcAft>
                <a:spcPts val="600"/>
              </a:spcAft>
              <a:buFont typeface="Wingdings" panose="05000000000000000000" pitchFamily="2" charset="2"/>
              <a:buChar char="Ø"/>
            </a:pPr>
            <a:r>
              <a:rPr lang="en-US" dirty="0">
                <a:effectLst>
                  <a:outerShdw blurRad="38100" dist="38100" dir="2700000" algn="tl">
                    <a:srgbClr val="000000">
                      <a:alpha val="43137"/>
                    </a:srgbClr>
                  </a:outerShdw>
                </a:effectLst>
              </a:rPr>
              <a:t>Romans 12:5 parts of one another</a:t>
            </a:r>
          </a:p>
          <a:p>
            <a:pPr>
              <a:lnSpc>
                <a:spcPct val="100000"/>
              </a:lnSpc>
              <a:spcAft>
                <a:spcPts val="600"/>
              </a:spcAft>
              <a:buFont typeface="Wingdings" panose="05000000000000000000" pitchFamily="2" charset="2"/>
              <a:buChar char="Ø"/>
            </a:pPr>
            <a:r>
              <a:rPr lang="en-US" dirty="0">
                <a:effectLst>
                  <a:outerShdw blurRad="38100" dist="38100" dir="2700000" algn="tl">
                    <a:srgbClr val="000000">
                      <a:alpha val="43137"/>
                    </a:srgbClr>
                  </a:outerShdw>
                </a:effectLst>
              </a:rPr>
              <a:t>1 Corinthians 12:26 if one part of the body suffers, all the parts suffer</a:t>
            </a:r>
          </a:p>
          <a:p>
            <a:pPr>
              <a:lnSpc>
                <a:spcPct val="100000"/>
              </a:lnSpc>
              <a:spcAft>
                <a:spcPts val="600"/>
              </a:spcAft>
              <a:buFont typeface="Wingdings" panose="05000000000000000000" pitchFamily="2" charset="2"/>
              <a:buChar char="Ø"/>
            </a:pPr>
            <a:r>
              <a:rPr lang="en-US" dirty="0">
                <a:effectLst>
                  <a:outerShdw blurRad="38100" dist="38100" dir="2700000" algn="tl">
                    <a:srgbClr val="000000">
                      <a:alpha val="43137"/>
                    </a:srgbClr>
                  </a:outerShdw>
                </a:effectLst>
              </a:rPr>
              <a:t>Life in the Church is a shared life!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(Colossians 2:2; Galatians 6:1-4; James 5:19-20)</a:t>
            </a:r>
          </a:p>
          <a:p>
            <a:pPr>
              <a:lnSpc>
                <a:spcPct val="100000"/>
              </a:lnSpc>
              <a:spcAft>
                <a:spcPts val="600"/>
              </a:spcAft>
              <a:buFont typeface="Wingdings" panose="05000000000000000000" pitchFamily="2" charset="2"/>
              <a:buChar char="Ø"/>
            </a:pPr>
            <a:r>
              <a:rPr lang="en-US" dirty="0">
                <a:effectLst>
                  <a:outerShdw blurRad="38100" dist="38100" dir="2700000" algn="tl">
                    <a:srgbClr val="000000">
                      <a:alpha val="43137"/>
                    </a:srgbClr>
                  </a:outerShdw>
                </a:effectLst>
              </a:rPr>
              <a:t>There is accountability</a:t>
            </a:r>
          </a:p>
        </p:txBody>
      </p:sp>
    </p:spTree>
    <p:extLst>
      <p:ext uri="{BB962C8B-B14F-4D97-AF65-F5344CB8AC3E}">
        <p14:creationId xmlns:p14="http://schemas.microsoft.com/office/powerpoint/2010/main" val="23329334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326549-DAAB-5549-3304-FB454872E512}"/>
              </a:ext>
            </a:extLst>
          </p:cNvPr>
          <p:cNvSpPr>
            <a:spLocks noGrp="1"/>
          </p:cNvSpPr>
          <p:nvPr>
            <p:ph idx="1"/>
          </p:nvPr>
        </p:nvSpPr>
        <p:spPr>
          <a:xfrm>
            <a:off x="1146517" y="583809"/>
            <a:ext cx="9798147" cy="5493433"/>
          </a:xfrm>
        </p:spPr>
        <p:txBody>
          <a:bodyPr>
            <a:normAutofit/>
          </a:bodyPr>
          <a:lstStyle/>
          <a:p>
            <a:pPr>
              <a:lnSpc>
                <a:spcPct val="100000"/>
              </a:lnSpc>
              <a:spcAft>
                <a:spcPts val="600"/>
              </a:spcAft>
            </a:pPr>
            <a:r>
              <a:rPr lang="en-US" sz="4800" b="1" dirty="0">
                <a:effectLst>
                  <a:outerShdw blurRad="38100" dist="38100" dir="2700000" algn="tl">
                    <a:srgbClr val="000000">
                      <a:alpha val="43137"/>
                    </a:srgbClr>
                  </a:outerShdw>
                </a:effectLst>
              </a:rPr>
              <a:t>Two Critical Texts Frame Correction:</a:t>
            </a:r>
            <a:endParaRPr lang="en-US" dirty="0">
              <a:effectLst>
                <a:outerShdw blurRad="38100" dist="38100" dir="2700000" algn="tl">
                  <a:srgbClr val="000000">
                    <a:alpha val="43137"/>
                  </a:srgbClr>
                </a:outerShdw>
              </a:effectLst>
            </a:endParaRPr>
          </a:p>
          <a:p>
            <a:r>
              <a:rPr lang="en-US" dirty="0">
                <a:effectLst>
                  <a:outerShdw blurRad="38100" dist="38100" dir="2700000" algn="tl">
                    <a:srgbClr val="000000">
                      <a:alpha val="43137"/>
                    </a:srgbClr>
                  </a:outerShdw>
                </a:effectLst>
              </a:rPr>
              <a:t>Genesis 4:9</a:t>
            </a:r>
          </a:p>
          <a:p>
            <a:r>
              <a:rPr lang="en-US" dirty="0">
                <a:effectLst>
                  <a:outerShdw blurRad="38100" dist="38100" dir="2700000" algn="tl">
                    <a:srgbClr val="000000">
                      <a:alpha val="43137"/>
                    </a:srgbClr>
                  </a:outerShdw>
                </a:effectLst>
              </a:rPr>
              <a:t>1 Corinthians 12:25</a:t>
            </a:r>
          </a:p>
        </p:txBody>
      </p:sp>
    </p:spTree>
    <p:extLst>
      <p:ext uri="{BB962C8B-B14F-4D97-AF65-F5344CB8AC3E}">
        <p14:creationId xmlns:p14="http://schemas.microsoft.com/office/powerpoint/2010/main" val="1260548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FDD50-3496-0FD4-05DC-B7E88A237ED9}"/>
              </a:ext>
            </a:extLst>
          </p:cNvPr>
          <p:cNvSpPr>
            <a:spLocks noGrp="1"/>
          </p:cNvSpPr>
          <p:nvPr>
            <p:ph type="title"/>
          </p:nvPr>
        </p:nvSpPr>
        <p:spPr>
          <a:xfrm>
            <a:off x="443132" y="365125"/>
            <a:ext cx="10910668" cy="1281113"/>
          </a:xfrm>
        </p:spPr>
        <p:txBody>
          <a:bodyPr>
            <a:normAutofit/>
          </a:bodyPr>
          <a:lstStyle/>
          <a:p>
            <a:r>
              <a:rPr lang="en-US" dirty="0">
                <a:effectLst>
                  <a:outerShdw blurRad="38100" dist="38100" dir="2700000" algn="tl">
                    <a:srgbClr val="000000">
                      <a:alpha val="43137"/>
                    </a:srgbClr>
                  </a:outerShdw>
                </a:effectLst>
              </a:rPr>
              <a:t>Rejection</a:t>
            </a:r>
            <a:endParaRPr lang="en-US" dirty="0">
              <a:effectLst>
                <a:outerShdw blurRad="38100" dist="38100" dir="2700000" algn="tl" rotWithShape="0">
                  <a:srgbClr val="000000">
                    <a:alpha val="43137"/>
                  </a:srgbClr>
                </a:outerShdw>
              </a:effectLst>
            </a:endParaRPr>
          </a:p>
        </p:txBody>
      </p:sp>
      <p:sp>
        <p:nvSpPr>
          <p:cNvPr id="3" name="Content Placeholder 2">
            <a:extLst>
              <a:ext uri="{FF2B5EF4-FFF2-40B4-BE49-F238E27FC236}">
                <a16:creationId xmlns:a16="http://schemas.microsoft.com/office/drawing/2014/main" id="{9890C9D3-0427-317A-E398-6E8156EA2A21}"/>
              </a:ext>
            </a:extLst>
          </p:cNvPr>
          <p:cNvSpPr>
            <a:spLocks noGrp="1"/>
          </p:cNvSpPr>
          <p:nvPr>
            <p:ph idx="1"/>
          </p:nvPr>
        </p:nvSpPr>
        <p:spPr>
          <a:xfrm>
            <a:off x="196947" y="1765496"/>
            <a:ext cx="11240087" cy="3650566"/>
          </a:xfrm>
        </p:spPr>
        <p:txBody>
          <a:bodyPr>
            <a:noAutofit/>
          </a:bodyPr>
          <a:lstStyle/>
          <a:p>
            <a:pPr>
              <a:lnSpc>
                <a:spcPct val="120000"/>
              </a:lnSpc>
              <a:spcBef>
                <a:spcPts val="600"/>
              </a:spcBef>
            </a:pPr>
            <a:r>
              <a:rPr lang="en-US" dirty="0">
                <a:effectLst>
                  <a:outerShdw blurRad="38100" dist="38100" dir="2700000" algn="tl">
                    <a:srgbClr val="000000">
                      <a:alpha val="43137"/>
                    </a:srgbClr>
                  </a:outerShdw>
                </a:effectLst>
              </a:rPr>
              <a:t>Proverbs 15:12 describes a person refusing to accept feedback, discipline, or guidance.</a:t>
            </a:r>
          </a:p>
          <a:p>
            <a:pPr>
              <a:lnSpc>
                <a:spcPct val="120000"/>
              </a:lnSpc>
              <a:spcBef>
                <a:spcPts val="600"/>
              </a:spcBef>
            </a:pPr>
            <a:r>
              <a:rPr lang="en-US" dirty="0">
                <a:effectLst>
                  <a:outerShdw blurRad="38100" dist="38100" dir="2700000" algn="tl">
                    <a:srgbClr val="000000">
                      <a:alpha val="43137"/>
                    </a:srgbClr>
                  </a:outerShdw>
                </a:effectLst>
              </a:rPr>
              <a:t>Stems from pride or a hardened heart</a:t>
            </a:r>
          </a:p>
          <a:p>
            <a:pPr>
              <a:lnSpc>
                <a:spcPct val="120000"/>
              </a:lnSpc>
              <a:spcBef>
                <a:spcPts val="600"/>
              </a:spcBef>
            </a:pPr>
            <a:r>
              <a:rPr lang="en-US" dirty="0">
                <a:effectLst>
                  <a:outerShdw blurRad="38100" dist="38100" dir="2700000" algn="tl">
                    <a:srgbClr val="000000">
                      <a:alpha val="43137"/>
                    </a:srgbClr>
                  </a:outerShdw>
                </a:effectLst>
              </a:rPr>
              <a:t>Associated with negative consequences</a:t>
            </a:r>
          </a:p>
        </p:txBody>
      </p:sp>
    </p:spTree>
    <p:extLst>
      <p:ext uri="{BB962C8B-B14F-4D97-AF65-F5344CB8AC3E}">
        <p14:creationId xmlns:p14="http://schemas.microsoft.com/office/powerpoint/2010/main" val="39645037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1804</TotalTime>
  <Words>1066</Words>
  <Application>Microsoft Office PowerPoint</Application>
  <PresentationFormat>Widescreen</PresentationFormat>
  <Paragraphs>108</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Calibri</vt:lpstr>
      <vt:lpstr>Aptos Display</vt:lpstr>
      <vt:lpstr>Arial</vt:lpstr>
      <vt:lpstr>Baloo Bhai</vt:lpstr>
      <vt:lpstr>Wingdings</vt:lpstr>
      <vt:lpstr>Office Theme</vt:lpstr>
      <vt:lpstr>Lesson 11: Caring Enough To Correct</vt:lpstr>
      <vt:lpstr>PowerPoint Presentation</vt:lpstr>
      <vt:lpstr>“Confront”</vt:lpstr>
      <vt:lpstr>PowerPoint Presentation</vt:lpstr>
      <vt:lpstr>“I said, ‘I will keep watch over my ways so that I do not sin with my tongue; I will keep watch over my mouth as with a muzzle… I was mute and silent, I refused to say even something good, and my pain was stirred up. My heart was hot within me, while I was musing the fire burned; Then I spoke with my tongue!’”</vt:lpstr>
      <vt:lpstr>PowerPoint Presentation</vt:lpstr>
      <vt:lpstr>The Lord’s Church is a “Body”</vt:lpstr>
      <vt:lpstr>PowerPoint Presentation</vt:lpstr>
      <vt:lpstr>Rejection</vt:lpstr>
      <vt:lpstr>PowerPoint Presentation</vt:lpstr>
      <vt:lpstr>PowerPoint Presentation</vt:lpstr>
      <vt:lpstr>The individual who “will not be corrected” demonstrates a resistance to learning and growth, leading to detrimental outcomes in their spiritual life, relationships, and overall development.</vt:lpstr>
      <vt:lpstr>The Biblical Command…</vt:lpstr>
      <vt:lpstr>Responsibility belongs to…</vt:lpstr>
      <vt:lpstr>Christians must care enough about the members of their spiritual Body that they will correct with admonition. How does God expect members of the Church Body to admonish?</vt:lpstr>
      <vt:lpstr>Stand up to… (2 Thessalonians 3:6)</vt:lpstr>
      <vt:lpstr>Admonition is correct when…</vt:lpstr>
      <vt:lpstr>2 Criticals…</vt:lpstr>
      <vt:lpstr>Correct When…Galatians 6:1-2</vt:lpstr>
      <vt:lpstr>Devilish Cunning…</vt:lpstr>
      <vt:lpstr>“It is the Lord’s warning to the faultfinder…this judge has an eye for failure and weakness, reads the worst motives into others’ actions and goes about his work with little mercy. He tends to be long on confrontation but short on servanthood.”</vt:lpstr>
      <vt:lpstr>David coldly judged…</vt:lpstr>
      <vt:lpstr>How tragic it is to observe some who will be confrontational and very blunt in their words, but fail to care enough to communicate restoration and forgiveness AS God has done for them!</vt:lpstr>
      <vt:lpstr>The Pattern 2 Timothy 4:2</vt:lpstr>
      <vt:lpstr>The Pattern Destroyed…</vt:lpstr>
      <vt:lpstr>The Sad Result (2 Timothy 4:2-4)</vt:lpstr>
      <vt:lpstr>Guarding Our Freedom…</vt:lpstr>
      <vt:lpstr>Transformed By The Master</vt:lpstr>
      <vt:lpstr>PowerPoint Presentation</vt:lpstr>
      <vt:lpstr>Expectations…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Kachelman Jr.</dc:creator>
  <cp:lastModifiedBy>John Kachelman Jr.</cp:lastModifiedBy>
  <cp:revision>53</cp:revision>
  <dcterms:created xsi:type="dcterms:W3CDTF">2025-05-30T21:28:37Z</dcterms:created>
  <dcterms:modified xsi:type="dcterms:W3CDTF">2025-08-17T12:38:35Z</dcterms:modified>
</cp:coreProperties>
</file>