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81" r:id="rId3"/>
    <p:sldId id="297" r:id="rId4"/>
    <p:sldId id="298" r:id="rId5"/>
    <p:sldId id="26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280" r:id="rId27"/>
  </p:sldIdLst>
  <p:sldSz cx="12192000" cy="6858000"/>
  <p:notesSz cx="6858000" cy="9144000"/>
  <p:embeddedFontLst>
    <p:embeddedFont>
      <p:font typeface="Alpaca Scarlett Demo" panose="020B0604020202020204" charset="0"/>
      <p:regular r:id="rId28"/>
    </p:embeddedFont>
    <p:embeddedFont>
      <p:font typeface="MS Mincho" panose="02020609040205080304" pitchFamily="49" charset="-128"/>
      <p:regular r:id="rId29"/>
    </p:embeddedFont>
    <p:embeddedFont>
      <p:font typeface="Tahoma" panose="020B0604030504040204" pitchFamily="34" charset="0"/>
      <p:regular r:id="rId30"/>
      <p:bold r:id="rId31"/>
    </p:embeddedFont>
    <p:embeddedFont>
      <p:font typeface="Trebuchet MS" panose="020B0603020202020204"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F0"/>
    <a:srgbClr val="CBE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81AC635-5AFB-4198-BD11-AEC72ACC7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2A51CEB3-59DF-4602-AF0F-C7B9DC517D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6117" y="483080"/>
            <a:ext cx="2919766" cy="753914"/>
          </a:xfrm>
          <a:prstGeom prst="rect">
            <a:avLst/>
          </a:prstGeom>
        </p:spPr>
      </p:pic>
      <p:sp>
        <p:nvSpPr>
          <p:cNvPr id="9" name="Rectangle 8"/>
          <p:cNvSpPr/>
          <p:nvPr/>
        </p:nvSpPr>
        <p:spPr bwMode="ltGray">
          <a:xfrm>
            <a:off x="0" y="5949056"/>
            <a:ext cx="8968085" cy="68034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5949056"/>
            <a:ext cx="3077109" cy="6803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6048374"/>
            <a:ext cx="8144134" cy="471005"/>
          </a:xfrm>
        </p:spPr>
        <p:txBody>
          <a:bodyPr wrap="square" anchor="ctr" anchorCtr="0">
            <a:noAutofit/>
          </a:bodyPr>
          <a:lstStyle>
            <a:lvl1pPr algn="r">
              <a:defRPr sz="3200" i="1"/>
            </a:lvl1pPr>
          </a:lstStyle>
          <a:p>
            <a:r>
              <a:rPr lang="en-US" dirty="0"/>
              <a:t>Click to edit Master title style</a:t>
            </a:r>
          </a:p>
        </p:txBody>
      </p:sp>
      <p:sp>
        <p:nvSpPr>
          <p:cNvPr id="12" name="Text Placeholder 11">
            <a:extLst>
              <a:ext uri="{FF2B5EF4-FFF2-40B4-BE49-F238E27FC236}">
                <a16:creationId xmlns:a16="http://schemas.microsoft.com/office/drawing/2014/main" id="{6B6F1ECE-C1EC-45F4-B599-73F2A8126A0B}"/>
              </a:ext>
            </a:extLst>
          </p:cNvPr>
          <p:cNvSpPr>
            <a:spLocks noGrp="1"/>
          </p:cNvSpPr>
          <p:nvPr>
            <p:ph type="body" sz="quarter" idx="10"/>
          </p:nvPr>
        </p:nvSpPr>
        <p:spPr>
          <a:xfrm>
            <a:off x="10589633" y="6035320"/>
            <a:ext cx="790575" cy="497112"/>
          </a:xfrm>
        </p:spPr>
        <p:txBody>
          <a:bodyPr anchor="ctr" anchorCtr="0">
            <a:noAutofit/>
          </a:bodyPr>
          <a:lstStyle>
            <a:lvl1pPr marL="0" indent="0" algn="l">
              <a:buNone/>
              <a:defRPr sz="2800" cap="all" baseline="0"/>
            </a:lvl1pPr>
            <a:lvl2pPr>
              <a:buNone/>
              <a:defRPr/>
            </a:lvl2pPr>
            <a:lvl3pPr>
              <a:buNone/>
              <a:defRPr/>
            </a:lvl3pPr>
            <a:lvl4pPr>
              <a:buNone/>
              <a:defRPr/>
            </a:lvl4pPr>
            <a:lvl5pPr>
              <a:buNone/>
              <a:defRPr/>
            </a:lvl5pPr>
          </a:lstStyle>
          <a:p>
            <a:pPr lvl="0"/>
            <a:endParaRPr lang="en-US" dirty="0"/>
          </a:p>
        </p:txBody>
      </p:sp>
      <p:sp>
        <p:nvSpPr>
          <p:cNvPr id="13" name="TextBox 12">
            <a:extLst>
              <a:ext uri="{FF2B5EF4-FFF2-40B4-BE49-F238E27FC236}">
                <a16:creationId xmlns:a16="http://schemas.microsoft.com/office/drawing/2014/main" id="{799B3D8A-B760-4701-B8B0-76C026C52DA4}"/>
              </a:ext>
            </a:extLst>
          </p:cNvPr>
          <p:cNvSpPr txBox="1"/>
          <p:nvPr userDrawn="1"/>
        </p:nvSpPr>
        <p:spPr>
          <a:xfrm>
            <a:off x="9015710" y="6022266"/>
            <a:ext cx="1555884" cy="523220"/>
          </a:xfrm>
          <a:prstGeom prst="rect">
            <a:avLst/>
          </a:prstGeom>
          <a:noFill/>
        </p:spPr>
        <p:txBody>
          <a:bodyPr wrap="square" rtlCol="0" anchor="ctr" anchorCtr="0">
            <a:spAutoFit/>
          </a:bodyPr>
          <a:lstStyle/>
          <a:p>
            <a:pPr algn="r"/>
            <a:r>
              <a:rPr lang="en-US" sz="2800" cap="all" spc="0" baseline="0" dirty="0"/>
              <a:t>Lesson</a:t>
            </a:r>
          </a:p>
        </p:txBody>
      </p:sp>
    </p:spTree>
    <p:extLst>
      <p:ext uri="{BB962C8B-B14F-4D97-AF65-F5344CB8AC3E}">
        <p14:creationId xmlns:p14="http://schemas.microsoft.com/office/powerpoint/2010/main" val="15669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50BD9-FDCD-4CD8-9BA8-8E2013A1D3BE}"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11406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bakkuk Vers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2357" y="1629342"/>
            <a:ext cx="9047284" cy="3599316"/>
          </a:xfrm>
        </p:spPr>
        <p:txBody>
          <a:bodyPr anchor="ctr" anchorCtr="0">
            <a:normAutofit/>
          </a:bodyPr>
          <a:lstStyle>
            <a:lvl1pPr marL="0" indent="0" algn="ctr">
              <a:buNone/>
              <a:defRPr sz="4000" b="1"/>
            </a:lvl1pPr>
            <a:lvl2pPr>
              <a:buNone/>
              <a:defRPr sz="2400"/>
            </a:lvl2pPr>
            <a:lvl3pPr>
              <a:buNone/>
              <a:defRPr sz="2000"/>
            </a:lvl3pPr>
            <a:lvl4pPr>
              <a:buNone/>
              <a:defRPr sz="1800"/>
            </a:lvl4pPr>
            <a:lvl5pPr>
              <a:buNone/>
              <a:defRPr sz="1800"/>
            </a:lvl5pPr>
          </a:lstStyle>
          <a:p>
            <a:pPr lvl="0"/>
            <a:r>
              <a:rPr lang="en-US" dirty="0"/>
              <a:t>Click to edit Master text styles</a:t>
            </a:r>
          </a:p>
        </p:txBody>
      </p:sp>
      <p:sp>
        <p:nvSpPr>
          <p:cNvPr id="8" name="TextBox 7">
            <a:extLst>
              <a:ext uri="{FF2B5EF4-FFF2-40B4-BE49-F238E27FC236}">
                <a16:creationId xmlns:a16="http://schemas.microsoft.com/office/drawing/2014/main" id="{B6430C9F-1ABC-4F33-841F-5025D8029C74}"/>
              </a:ext>
            </a:extLst>
          </p:cNvPr>
          <p:cNvSpPr txBox="1"/>
          <p:nvPr userDrawn="1"/>
        </p:nvSpPr>
        <p:spPr>
          <a:xfrm>
            <a:off x="604645" y="1055984"/>
            <a:ext cx="1296969" cy="2646878"/>
          </a:xfrm>
          <a:prstGeom prst="rect">
            <a:avLst/>
          </a:prstGeom>
          <a:noFill/>
        </p:spPr>
        <p:txBody>
          <a:bodyPr wrap="square" rtlCol="0">
            <a:spAutoFit/>
          </a:bodyPr>
          <a:lstStyle/>
          <a:p>
            <a:r>
              <a:rPr lang="en-US" sz="16600" dirty="0"/>
              <a:t>“</a:t>
            </a:r>
          </a:p>
        </p:txBody>
      </p:sp>
      <p:sp>
        <p:nvSpPr>
          <p:cNvPr id="13" name="TextBox 12">
            <a:extLst>
              <a:ext uri="{FF2B5EF4-FFF2-40B4-BE49-F238E27FC236}">
                <a16:creationId xmlns:a16="http://schemas.microsoft.com/office/drawing/2014/main" id="{8A062255-2911-43D4-80E0-AD8636ACAAFD}"/>
              </a:ext>
            </a:extLst>
          </p:cNvPr>
          <p:cNvSpPr txBox="1"/>
          <p:nvPr userDrawn="1"/>
        </p:nvSpPr>
        <p:spPr>
          <a:xfrm rot="10800000">
            <a:off x="10245653" y="3348572"/>
            <a:ext cx="1296969" cy="2646878"/>
          </a:xfrm>
          <a:prstGeom prst="rect">
            <a:avLst/>
          </a:prstGeom>
          <a:noFill/>
        </p:spPr>
        <p:txBody>
          <a:bodyPr wrap="square" rtlCol="0">
            <a:spAutoFit/>
          </a:bodyPr>
          <a:lstStyle/>
          <a:p>
            <a:r>
              <a:rPr lang="en-US" sz="16600" dirty="0"/>
              <a:t>“</a:t>
            </a:r>
          </a:p>
        </p:txBody>
      </p:sp>
      <p:sp>
        <p:nvSpPr>
          <p:cNvPr id="10" name="Text Placeholder 9">
            <a:extLst>
              <a:ext uri="{FF2B5EF4-FFF2-40B4-BE49-F238E27FC236}">
                <a16:creationId xmlns:a16="http://schemas.microsoft.com/office/drawing/2014/main" id="{643B93EF-D3B8-49CA-A02C-A7C862FF9532}"/>
              </a:ext>
            </a:extLst>
          </p:cNvPr>
          <p:cNvSpPr>
            <a:spLocks noGrp="1"/>
          </p:cNvSpPr>
          <p:nvPr>
            <p:ph type="body" sz="quarter" idx="10" hasCustomPrompt="1"/>
          </p:nvPr>
        </p:nvSpPr>
        <p:spPr>
          <a:xfrm>
            <a:off x="3086099" y="5446661"/>
            <a:ext cx="6019800" cy="590550"/>
          </a:xfrm>
        </p:spPr>
        <p:txBody>
          <a:bodyPr>
            <a:normAutofit/>
          </a:bodyPr>
          <a:lstStyle>
            <a:lvl1pPr marL="0" indent="0" algn="ctr">
              <a:buNone/>
              <a:defRPr sz="2000" i="1"/>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895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50BD9-FDCD-4CD8-9BA8-8E2013A1D3BE}"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5951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50BD9-FDCD-4CD8-9BA8-8E2013A1D3BE}"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3281274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2603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77298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64127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46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3359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7B4915-B9EE-4C14-AC16-653606298192}"/>
              </a:ext>
            </a:extLst>
          </p:cNvPr>
          <p:cNvSpPr/>
          <p:nvPr userDrawn="1"/>
        </p:nvSpPr>
        <p:spPr bwMode="ltGray">
          <a:xfrm>
            <a:off x="0" y="1018630"/>
            <a:ext cx="12191999" cy="1186294"/>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816410" y="753228"/>
            <a:ext cx="10559180" cy="5495172"/>
          </a:xfrm>
          <a:ln w="38100">
            <a:solidFill>
              <a:schemeClr val="tx1"/>
            </a:solidFill>
          </a:ln>
        </p:spPr>
        <p:txBody>
          <a:bodyPr lIns="457200" tIns="173736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 name="Title 1"/>
          <p:cNvSpPr>
            <a:spLocks noGrp="1"/>
          </p:cNvSpPr>
          <p:nvPr>
            <p:ph type="title"/>
          </p:nvPr>
        </p:nvSpPr>
        <p:spPr>
          <a:xfrm>
            <a:off x="1289069" y="106683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407817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50BD9-FDCD-4CD8-9BA8-8E2013A1D3BE}"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97246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165575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C50BD9-FDCD-4CD8-9BA8-8E2013A1D3BE}"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200096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50BD9-FDCD-4CD8-9BA8-8E2013A1D3BE}"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3A37-39FB-4462-B68D-305D0826B490}" type="slidenum">
              <a:rPr lang="en-US" smtClean="0"/>
              <a:pPr/>
              <a:t>‹#›</a:t>
            </a:fld>
            <a:endParaRPr lang="en-US"/>
          </a:p>
        </p:txBody>
      </p:sp>
    </p:spTree>
    <p:extLst>
      <p:ext uri="{BB962C8B-B14F-4D97-AF65-F5344CB8AC3E}">
        <p14:creationId xmlns:p14="http://schemas.microsoft.com/office/powerpoint/2010/main" val="55523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DC50BD9-FDCD-4CD8-9BA8-8E2013A1D3BE}" type="datetimeFigureOut">
              <a:rPr lang="en-US" smtClean="0"/>
              <a:pPr/>
              <a:t>4/22/2021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293905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12290" name="Picture 2" descr="День Іоанна Богослова: ким був святий і кому він допомагає - tochka.net">
            <a:extLst>
              <a:ext uri="{FF2B5EF4-FFF2-40B4-BE49-F238E27FC236}">
                <a16:creationId xmlns:a16="http://schemas.microsoft.com/office/drawing/2014/main" id="{3780BCD8-88E8-46B7-9E78-2F51EAB39A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800" b="7800"/>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753228"/>
            <a:ext cx="6193990" cy="5495172"/>
          </a:xfrm>
          <a:ln w="38100">
            <a:solidFill>
              <a:schemeClr val="bg1"/>
            </a:solidFill>
          </a:ln>
        </p:spPr>
        <p:txBody>
          <a:bodyPr lIns="457200" tIns="1097280" rIns="457200" bIns="91440" anchor="ctr" anchorCtr="0">
            <a:normAutofit/>
          </a:bodyPr>
          <a:lstStyle>
            <a:lvl1pPr algn="l">
              <a:spcBef>
                <a:spcPts val="0"/>
              </a:spcBef>
              <a:spcAft>
                <a:spcPts val="1800"/>
              </a:spcAft>
              <a:buFont typeface="+mj-lt"/>
              <a:buAutoNum type="arabicPeriod"/>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514975" y="1066836"/>
            <a:ext cx="5667375" cy="857214"/>
          </a:xfrm>
          <a:noFill/>
        </p:spPr>
        <p:txBody>
          <a:bodyPr anchor="ctr" anchorCtr="0">
            <a:normAutofit/>
          </a:bodyPr>
          <a:lstStyle>
            <a:lvl1pPr algn="ctr">
              <a:defRPr sz="40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793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268" name="Picture 4" descr="Кирил и Методиј ни го отворија патот кон писменоста">
            <a:extLst>
              <a:ext uri="{FF2B5EF4-FFF2-40B4-BE49-F238E27FC236}">
                <a16:creationId xmlns:a16="http://schemas.microsoft.com/office/drawing/2014/main" id="{67463890-679B-4C9E-A170-19156FD13E1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5" t="6936" r="155" b="8702"/>
          <a:stretch/>
        </p:blipFill>
        <p:spPr bwMode="auto">
          <a:xfrm>
            <a:off x="-1890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16410" y="467478"/>
            <a:ext cx="10559180" cy="4466472"/>
          </a:xfrm>
          <a:ln w="38100">
            <a:solidFill>
              <a:schemeClr val="tx1"/>
            </a:solidFill>
          </a:ln>
        </p:spPr>
        <p:txBody>
          <a:bodyPr lIns="457200" tIns="1463040" rIns="457200" bIns="91440" anchor="ctr" anchorCtr="0">
            <a:normAutofit/>
          </a:bodyPr>
          <a:lstStyle>
            <a:lvl1pPr algn="ctr">
              <a:spcBef>
                <a:spcPts val="0"/>
              </a:spcBef>
              <a:spcAft>
                <a:spcPts val="1800"/>
              </a:spcAft>
              <a:defRPr sz="3600"/>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1289069" y="781086"/>
            <a:ext cx="9613861" cy="1080938"/>
          </a:xfrm>
          <a:noFill/>
        </p:spPr>
        <p:txBody>
          <a:bodyPr>
            <a:normAutofit/>
          </a:bodyPr>
          <a:lstStyle>
            <a:lvl1pPr algn="ctr">
              <a:defRPr sz="4000" b="1" cap="all" baseline="0"/>
            </a:lvl1pPr>
          </a:lstStyle>
          <a:p>
            <a:r>
              <a:rPr lang="en-US" dirty="0"/>
              <a:t>Click to edit Master title style</a:t>
            </a:r>
          </a:p>
        </p:txBody>
      </p:sp>
    </p:spTree>
    <p:extLst>
      <p:ext uri="{BB962C8B-B14F-4D97-AF65-F5344CB8AC3E}">
        <p14:creationId xmlns:p14="http://schemas.microsoft.com/office/powerpoint/2010/main" val="220275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2" descr="Una Solución para la Ansiedad y Estrés: “La Caja de Relajación” – MBP  Wealth Management">
            <a:extLst>
              <a:ext uri="{FF2B5EF4-FFF2-40B4-BE49-F238E27FC236}">
                <a16:creationId xmlns:a16="http://schemas.microsoft.com/office/drawing/2014/main" id="{F5AE4B29-C83B-42D5-B9BE-5C6DB2911B9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787" b="1850"/>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53049" y="2147774"/>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bg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353049" y="762036"/>
            <a:ext cx="6200775" cy="1080938"/>
          </a:xfrm>
          <a:noFill/>
        </p:spPr>
        <p:txBody>
          <a:bodyPr>
            <a:normAutofit/>
          </a:bodyPr>
          <a:lstStyle>
            <a:lvl1pPr algn="ctr">
              <a:defRPr sz="4000" b="0" cap="all" baseline="0">
                <a:solidFill>
                  <a:schemeClr val="bg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7545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2" descr="To Be A Young Black Man Working In An Office Full of White People | by  Derrius Quarles | HackerNoon.com | Medium">
            <a:extLst>
              <a:ext uri="{FF2B5EF4-FFF2-40B4-BE49-F238E27FC236}">
                <a16:creationId xmlns:a16="http://schemas.microsoft.com/office/drawing/2014/main" id="{35DD2F52-3582-4231-8F3E-D579CB8A0F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839" r="2848" b="11899"/>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411105"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411105" y="703980"/>
            <a:ext cx="6200775" cy="1080938"/>
          </a:xfrm>
          <a:noFill/>
        </p:spPr>
        <p:txBody>
          <a:bodyPr>
            <a:normAutofit/>
          </a:bodyPr>
          <a:lstStyle>
            <a:lvl1pPr algn="ctr">
              <a:defRPr sz="4000" b="0" cap="all" baseline="0">
                <a:solidFill>
                  <a:schemeClr val="tx1"/>
                </a:solidFill>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55734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4" descr="Blue Neon Question Mark Background - Stock Motion Graphics | Motion Array">
            <a:extLst>
              <a:ext uri="{FF2B5EF4-FFF2-40B4-BE49-F238E27FC236}">
                <a16:creationId xmlns:a16="http://schemas.microsoft.com/office/drawing/2014/main" id="{7B773ED4-749C-4911-B342-B725EF414A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92363" y="2089718"/>
            <a:ext cx="6200775" cy="4100626"/>
          </a:xfrm>
          <a:ln w="38100">
            <a:noFill/>
          </a:ln>
        </p:spPr>
        <p:txBody>
          <a:bodyPr lIns="182880" tIns="182880" rIns="182880" bIns="182880" anchor="t" anchorCtr="0">
            <a:normAutofit/>
          </a:bodyPr>
          <a:lstStyle>
            <a:lvl1pPr algn="ctr">
              <a:spcBef>
                <a:spcPts val="0"/>
              </a:spcBef>
              <a:spcAft>
                <a:spcPts val="1800"/>
              </a:spcAft>
              <a:defRPr sz="3600">
                <a:solidFill>
                  <a:schemeClr val="tx1"/>
                </a:solidFill>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592363" y="703980"/>
            <a:ext cx="6200775" cy="1080938"/>
          </a:xfrm>
          <a:noFill/>
          <a:ln>
            <a:noFill/>
          </a:ln>
          <a:effectLst>
            <a:glow rad="228600">
              <a:schemeClr val="accent2">
                <a:satMod val="175000"/>
                <a:alpha val="40000"/>
              </a:schemeClr>
            </a:glow>
          </a:effectLst>
        </p:spPr>
        <p:txBody>
          <a:bodyPr>
            <a:normAutofit/>
          </a:bodyPr>
          <a:lstStyle>
            <a:lvl1pPr algn="ctr">
              <a:defRPr sz="4000" b="0" cap="all" baseline="0">
                <a:solidFill>
                  <a:srgbClr val="F4FFF0"/>
                </a:solidFill>
                <a:effectLst>
                  <a:glow rad="228600">
                    <a:schemeClr val="accent6">
                      <a:satMod val="175000"/>
                      <a:alpha val="40000"/>
                    </a:schemeClr>
                  </a:glo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14864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196" name="Picture 4" descr="EPUB 2 or EPUB 3? That Is Not a Question – EPUBSecrets">
            <a:extLst>
              <a:ext uri="{FF2B5EF4-FFF2-40B4-BE49-F238E27FC236}">
                <a16:creationId xmlns:a16="http://schemas.microsoft.com/office/drawing/2014/main" id="{335FAC4B-467F-4225-9BED-E25D4C65B62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46" t="-48" r="14722" b="13809"/>
          <a:stretch/>
        </p:blipFill>
        <p:spPr bwMode="auto">
          <a:xfrm>
            <a:off x="0" y="-23925"/>
            <a:ext cx="12192000" cy="6881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09142" y="1842975"/>
            <a:ext cx="7402739" cy="3962739"/>
          </a:xfrm>
          <a:ln w="38100">
            <a:noFill/>
          </a:ln>
        </p:spPr>
        <p:txBody>
          <a:bodyPr lIns="182880" tIns="182880" rIns="182880" bIns="182880" anchor="t" anchorCtr="0">
            <a:normAutofit/>
          </a:bodyPr>
          <a:lstStyle>
            <a:lvl1pPr algn="l">
              <a:spcBef>
                <a:spcPts val="0"/>
              </a:spcBef>
              <a:spcAft>
                <a:spcPts val="1800"/>
              </a:spcAft>
              <a:defRPr sz="3600">
                <a:solidFill>
                  <a:schemeClr val="tx1"/>
                </a:solidFill>
                <a:effectLst>
                  <a:outerShdw blurRad="50800" dist="50800" algn="l" rotWithShape="0">
                    <a:prstClr val="black">
                      <a:alpha val="70000"/>
                    </a:prstClr>
                  </a:outerShdw>
                </a:effectLst>
              </a:defRPr>
            </a:lvl1pPr>
            <a:lvl2pPr algn="ctr">
              <a:spcBef>
                <a:spcPts val="0"/>
              </a:spcBef>
              <a:spcAft>
                <a:spcPts val="1800"/>
              </a:spcAft>
              <a:buNone/>
              <a:defRPr sz="3200"/>
            </a:lvl2pPr>
            <a:lvl3pPr algn="ctr">
              <a:spcBef>
                <a:spcPts val="0"/>
              </a:spcBef>
              <a:spcAft>
                <a:spcPts val="1800"/>
              </a:spcAft>
              <a:defRPr sz="2800"/>
            </a:lvl3pPr>
            <a:lvl4pPr algn="ctr">
              <a:spcBef>
                <a:spcPts val="0"/>
              </a:spcBef>
              <a:spcAft>
                <a:spcPts val="1800"/>
              </a:spcAft>
              <a:defRPr sz="2400"/>
            </a:lvl4pPr>
            <a:lvl5pPr algn="ctr">
              <a:spcBef>
                <a:spcPts val="0"/>
              </a:spcBef>
              <a:spcAft>
                <a:spcPts val="1800"/>
              </a:spcAft>
              <a:defRPr sz="2400"/>
            </a:lvl5pPr>
          </a:lstStyle>
          <a:p>
            <a:pPr lvl="0"/>
            <a:r>
              <a:rPr lang="en-US" dirty="0"/>
              <a:t>Click to edit Master text styles</a:t>
            </a:r>
          </a:p>
        </p:txBody>
      </p:sp>
      <p:sp>
        <p:nvSpPr>
          <p:cNvPr id="2" name="Title 1"/>
          <p:cNvSpPr>
            <a:spLocks noGrp="1"/>
          </p:cNvSpPr>
          <p:nvPr>
            <p:ph type="title"/>
          </p:nvPr>
        </p:nvSpPr>
        <p:spPr>
          <a:xfrm>
            <a:off x="4209142" y="457237"/>
            <a:ext cx="7402739" cy="1080938"/>
          </a:xfrm>
          <a:noFill/>
          <a:ln>
            <a:noFill/>
          </a:ln>
          <a:effectLst>
            <a:glow rad="228600">
              <a:schemeClr val="accent2">
                <a:satMod val="175000"/>
                <a:alpha val="40000"/>
              </a:schemeClr>
            </a:glow>
          </a:effectLst>
        </p:spPr>
        <p:txBody>
          <a:bodyPr>
            <a:normAutofit/>
          </a:bodyPr>
          <a:lstStyle>
            <a:lvl1pPr algn="ctr">
              <a:defRPr sz="4000" b="0" cap="all" baseline="0">
                <a:solidFill>
                  <a:schemeClr val="tx1"/>
                </a:solidFill>
                <a:effectLst>
                  <a:outerShdw blurRad="50800" dist="50800" algn="l" rotWithShape="0">
                    <a:prstClr val="black">
                      <a:alpha val="70000"/>
                    </a:prstClr>
                  </a:outerShdw>
                </a:effectLst>
                <a:latin typeface="Alpaca Scarlett Demo" panose="02000500000000000000" pitchFamily="50" charset="0"/>
              </a:defRPr>
            </a:lvl1pPr>
          </a:lstStyle>
          <a:p>
            <a:r>
              <a:rPr lang="en-US" dirty="0"/>
              <a:t>Click to edit Master title style</a:t>
            </a:r>
          </a:p>
        </p:txBody>
      </p:sp>
    </p:spTree>
    <p:extLst>
      <p:ext uri="{BB962C8B-B14F-4D97-AF65-F5344CB8AC3E}">
        <p14:creationId xmlns:p14="http://schemas.microsoft.com/office/powerpoint/2010/main" val="244557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2" descr="Espiritualidade Archives - Aleteia: vida plena com valor">
            <a:extLst>
              <a:ext uri="{FF2B5EF4-FFF2-40B4-BE49-F238E27FC236}">
                <a16:creationId xmlns:a16="http://schemas.microsoft.com/office/drawing/2014/main" id="{18E8E9AD-A2E6-4F7E-ACA7-7A49A021CE8B}"/>
              </a:ext>
            </a:extLst>
          </p:cNvPr>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15149" r="28619" b="1160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ltGray">
          <a:xfrm>
            <a:off x="-1" y="707759"/>
            <a:ext cx="7600951" cy="12170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9575" y="753228"/>
            <a:ext cx="6700527" cy="1080938"/>
          </a:xfrm>
        </p:spPr>
        <p:txBody>
          <a:bodyPr>
            <a:normAutofit/>
          </a:bodyPr>
          <a:lstStyle>
            <a:lvl1pPr>
              <a:defRPr sz="4000" b="1" cap="all" baseline="0"/>
            </a:lvl1pPr>
          </a:lstStyle>
          <a:p>
            <a:r>
              <a:rPr lang="en-US" dirty="0"/>
              <a:t>Click to edit Master title style</a:t>
            </a:r>
          </a:p>
        </p:txBody>
      </p:sp>
      <p:sp>
        <p:nvSpPr>
          <p:cNvPr id="3" name="Content Placeholder 2"/>
          <p:cNvSpPr>
            <a:spLocks noGrp="1"/>
          </p:cNvSpPr>
          <p:nvPr>
            <p:ph idx="1"/>
          </p:nvPr>
        </p:nvSpPr>
        <p:spPr>
          <a:xfrm>
            <a:off x="409575" y="2336873"/>
            <a:ext cx="6700527" cy="3599316"/>
          </a:xfrm>
        </p:spPr>
        <p:txBody>
          <a:bodyPr>
            <a:normAutofit/>
          </a:bodyPr>
          <a:lstStyle>
            <a:lvl1pPr>
              <a:spcBef>
                <a:spcPts val="0"/>
              </a:spcBef>
              <a:spcAft>
                <a:spcPts val="1800"/>
              </a:spcAft>
              <a:defRPr sz="3600"/>
            </a:lvl1pPr>
            <a:lvl2pPr>
              <a:spcBef>
                <a:spcPts val="0"/>
              </a:spcBef>
              <a:spcAft>
                <a:spcPts val="1800"/>
              </a:spcAft>
              <a:defRPr sz="3200"/>
            </a:lvl2pPr>
            <a:lvl3pPr>
              <a:spcBef>
                <a:spcPts val="0"/>
              </a:spcBef>
              <a:spcAft>
                <a:spcPts val="1800"/>
              </a:spcAft>
              <a:defRPr sz="2800"/>
            </a:lvl3pPr>
            <a:lvl4pPr>
              <a:spcBef>
                <a:spcPts val="0"/>
              </a:spcBef>
              <a:spcAft>
                <a:spcPts val="1800"/>
              </a:spcAft>
              <a:defRPr sz="2400"/>
            </a:lvl4pPr>
            <a:lvl5pPr>
              <a:spcBef>
                <a:spcPts val="0"/>
              </a:spcBef>
              <a:spcAft>
                <a:spcPts val="1800"/>
              </a:spcAft>
              <a:defRPr sz="2400"/>
            </a:lvl5pPr>
          </a:lstStyle>
          <a:p>
            <a:pPr lvl="0"/>
            <a:r>
              <a:rPr lang="en-US" dirty="0"/>
              <a:t>Click to edit Master text styles</a:t>
            </a:r>
          </a:p>
        </p:txBody>
      </p:sp>
    </p:spTree>
    <p:extLst>
      <p:ext uri="{BB962C8B-B14F-4D97-AF65-F5344CB8AC3E}">
        <p14:creationId xmlns:p14="http://schemas.microsoft.com/office/powerpoint/2010/main" val="424061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C9A09-5A9C-42B6-8437-6A560E260E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C50BD9-FDCD-4CD8-9BA8-8E2013A1D3BE}" type="datetimeFigureOut">
              <a:rPr lang="en-US" smtClean="0"/>
              <a:pPr/>
              <a:t>4/22/2021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1693A37-39FB-4462-B68D-305D0826B490}" type="slidenum">
              <a:rPr lang="en-US" smtClean="0"/>
              <a:pPr/>
              <a:t>‹#›</a:t>
            </a:fld>
            <a:endParaRPr lang="en-US"/>
          </a:p>
        </p:txBody>
      </p:sp>
    </p:spTree>
    <p:extLst>
      <p:ext uri="{BB962C8B-B14F-4D97-AF65-F5344CB8AC3E}">
        <p14:creationId xmlns:p14="http://schemas.microsoft.com/office/powerpoint/2010/main" val="1597812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85" r:id="rId3"/>
    <p:sldLayoutId id="2147483684" r:id="rId4"/>
    <p:sldLayoutId id="2147483680" r:id="rId5"/>
    <p:sldLayoutId id="2147483681" r:id="rId6"/>
    <p:sldLayoutId id="2147483682" r:id="rId7"/>
    <p:sldLayoutId id="2147483683" r:id="rId8"/>
    <p:sldLayoutId id="2147483679" r:id="rId9"/>
    <p:sldLayoutId id="2147483663" r:id="rId10"/>
    <p:sldLayoutId id="2147483678" r:id="rId11"/>
    <p:sldLayoutId id="2147483664"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F2B76-44A5-4E45-850B-1F0A917595EB}"/>
              </a:ext>
            </a:extLst>
          </p:cNvPr>
          <p:cNvSpPr>
            <a:spLocks noGrp="1"/>
          </p:cNvSpPr>
          <p:nvPr>
            <p:ph type="ctrTitle"/>
          </p:nvPr>
        </p:nvSpPr>
        <p:spPr>
          <a:xfrm>
            <a:off x="680322" y="6048374"/>
            <a:ext cx="8144134" cy="471005"/>
          </a:xfrm>
        </p:spPr>
        <p:txBody>
          <a:bodyPr>
            <a:normAutofit fontScale="90000"/>
          </a:bodyPr>
          <a:lstStyle/>
          <a:p>
            <a:r>
              <a:rPr lang="en-US" dirty="0"/>
              <a:t>When Inequities Are Balanced</a:t>
            </a:r>
          </a:p>
        </p:txBody>
      </p:sp>
      <p:sp>
        <p:nvSpPr>
          <p:cNvPr id="6" name="Text Placeholder 5">
            <a:extLst>
              <a:ext uri="{FF2B5EF4-FFF2-40B4-BE49-F238E27FC236}">
                <a16:creationId xmlns:a16="http://schemas.microsoft.com/office/drawing/2014/main" id="{EE92A2D1-A0D2-4407-86C3-CE7A6BCEC2A4}"/>
              </a:ext>
            </a:extLst>
          </p:cNvPr>
          <p:cNvSpPr>
            <a:spLocks noGrp="1"/>
          </p:cNvSpPr>
          <p:nvPr>
            <p:ph type="body" sz="quarter" idx="10"/>
          </p:nvPr>
        </p:nvSpPr>
        <p:spPr>
          <a:xfrm>
            <a:off x="10589633" y="6035320"/>
            <a:ext cx="790575" cy="497112"/>
          </a:xfrm>
        </p:spPr>
        <p:txBody>
          <a:bodyPr anchor="ctr" anchorCtr="0"/>
          <a:lstStyle/>
          <a:p>
            <a:r>
              <a:rPr lang="en-US" dirty="0"/>
              <a:t>11</a:t>
            </a:r>
          </a:p>
        </p:txBody>
      </p:sp>
    </p:spTree>
    <p:extLst>
      <p:ext uri="{BB962C8B-B14F-4D97-AF65-F5344CB8AC3E}">
        <p14:creationId xmlns:p14="http://schemas.microsoft.com/office/powerpoint/2010/main" val="232517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E73DB-C533-4BED-9B1E-71E0CFF7A0A2}"/>
              </a:ext>
            </a:extLst>
          </p:cNvPr>
          <p:cNvSpPr>
            <a:spLocks noGrp="1"/>
          </p:cNvSpPr>
          <p:nvPr>
            <p:ph idx="1"/>
          </p:nvPr>
        </p:nvSpPr>
        <p:spPr>
          <a:xfrm>
            <a:off x="3531476" y="798787"/>
            <a:ext cx="8080405" cy="5006928"/>
          </a:xfrm>
        </p:spPr>
        <p:txBody>
          <a:bodyPr>
            <a:normAutofit/>
          </a:bodyPr>
          <a:lstStyle/>
          <a:p>
            <a:r>
              <a:rPr lang="en-US" dirty="0">
                <a:solidFill>
                  <a:schemeClr val="bg1"/>
                </a:solidFill>
                <a:effectLst/>
              </a:rPr>
              <a:t>Habakkuk realized that Judah’s punishment was inevitable</a:t>
            </a:r>
          </a:p>
          <a:p>
            <a:r>
              <a:rPr lang="en-US" dirty="0">
                <a:solidFill>
                  <a:schemeClr val="bg1"/>
                </a:solidFill>
                <a:effectLst/>
              </a:rPr>
              <a:t>God had the right to do whatever He chose with Judah</a:t>
            </a:r>
          </a:p>
          <a:p>
            <a:r>
              <a:rPr lang="en-US" dirty="0">
                <a:solidFill>
                  <a:schemeClr val="bg1"/>
                </a:solidFill>
                <a:effectLst/>
              </a:rPr>
              <a:t>Others shared this fear of God’s wrath (Daniel 10:8; Job 40:5)</a:t>
            </a:r>
          </a:p>
          <a:p>
            <a:r>
              <a:rPr lang="en-US" dirty="0">
                <a:solidFill>
                  <a:schemeClr val="bg1"/>
                </a:solidFill>
                <a:effectLst/>
              </a:rPr>
              <a:t>Habakkuk was completely confident</a:t>
            </a:r>
          </a:p>
          <a:p>
            <a:endParaRPr lang="en-US" dirty="0">
              <a:solidFill>
                <a:schemeClr val="bg1"/>
              </a:solidFill>
              <a:effectLst/>
            </a:endParaRPr>
          </a:p>
        </p:txBody>
      </p:sp>
    </p:spTree>
    <p:extLst>
      <p:ext uri="{BB962C8B-B14F-4D97-AF65-F5344CB8AC3E}">
        <p14:creationId xmlns:p14="http://schemas.microsoft.com/office/powerpoint/2010/main" val="25657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7E6423-5E05-47B1-B05A-160F9C14E678}"/>
              </a:ext>
            </a:extLst>
          </p:cNvPr>
          <p:cNvSpPr>
            <a:spLocks noGrp="1"/>
          </p:cNvSpPr>
          <p:nvPr>
            <p:ph idx="1"/>
          </p:nvPr>
        </p:nvSpPr>
        <p:spPr>
          <a:xfrm>
            <a:off x="462455" y="467477"/>
            <a:ext cx="11340662" cy="4756163"/>
          </a:xfrm>
        </p:spPr>
        <p:txBody>
          <a:bodyPr tIns="0" bIns="91440">
            <a:normAutofit/>
          </a:bodyPr>
          <a:lstStyle/>
          <a:p>
            <a:r>
              <a:rPr lang="en-US" dirty="0"/>
              <a:t>A PRAYER of absolute trust (3:1)</a:t>
            </a:r>
          </a:p>
          <a:p>
            <a:r>
              <a:rPr lang="en-US" dirty="0"/>
              <a:t>A FEAR regarding God’s awesome wrath (3:16a)</a:t>
            </a:r>
          </a:p>
          <a:p>
            <a:r>
              <a:rPr lang="en-US" dirty="0"/>
              <a:t>A RESIGNATION to wait for God to act (3:16b)</a:t>
            </a:r>
          </a:p>
        </p:txBody>
      </p:sp>
      <p:sp>
        <p:nvSpPr>
          <p:cNvPr id="3" name="Title 2">
            <a:extLst>
              <a:ext uri="{FF2B5EF4-FFF2-40B4-BE49-F238E27FC236}">
                <a16:creationId xmlns:a16="http://schemas.microsoft.com/office/drawing/2014/main" id="{7C21F172-E1CE-47CC-87D3-F8C3DAA79551}"/>
              </a:ext>
            </a:extLst>
          </p:cNvPr>
          <p:cNvSpPr>
            <a:spLocks noGrp="1"/>
          </p:cNvSpPr>
          <p:nvPr>
            <p:ph type="title"/>
          </p:nvPr>
        </p:nvSpPr>
        <p:spPr/>
        <p:txBody>
          <a:bodyPr/>
          <a:lstStyle/>
          <a:p>
            <a:r>
              <a:rPr lang="en-US" dirty="0"/>
              <a:t>The Prophet’s Response</a:t>
            </a:r>
          </a:p>
        </p:txBody>
      </p:sp>
    </p:spTree>
    <p:extLst>
      <p:ext uri="{BB962C8B-B14F-4D97-AF65-F5344CB8AC3E}">
        <p14:creationId xmlns:p14="http://schemas.microsoft.com/office/powerpoint/2010/main" val="98553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80">
                                          <p:stCondLst>
                                            <p:cond delay="0"/>
                                          </p:stCondLst>
                                        </p:cTn>
                                        <p:tgtEl>
                                          <p:spTgt spid="2">
                                            <p:txEl>
                                              <p:pRg st="2" end="2"/>
                                            </p:txEl>
                                          </p:spTgt>
                                        </p:tgtEl>
                                      </p:cBhvr>
                                    </p:animEffect>
                                    <p:anim calcmode="lin" valueType="num">
                                      <p:cBhvr>
                                        <p:cTn id="8"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2" end="2"/>
                                            </p:txEl>
                                          </p:spTgt>
                                        </p:tgtEl>
                                      </p:cBhvr>
                                      <p:to x="100000" y="60000"/>
                                    </p:animScale>
                                    <p:animScale>
                                      <p:cBhvr>
                                        <p:cTn id="14" dur="166" decel="50000">
                                          <p:stCondLst>
                                            <p:cond delay="676"/>
                                          </p:stCondLst>
                                        </p:cTn>
                                        <p:tgtEl>
                                          <p:spTgt spid="2">
                                            <p:txEl>
                                              <p:pRg st="2" end="2"/>
                                            </p:txEl>
                                          </p:spTgt>
                                        </p:tgtEl>
                                      </p:cBhvr>
                                      <p:to x="100000" y="100000"/>
                                    </p:animScale>
                                    <p:animScale>
                                      <p:cBhvr>
                                        <p:cTn id="15" dur="26">
                                          <p:stCondLst>
                                            <p:cond delay="1312"/>
                                          </p:stCondLst>
                                        </p:cTn>
                                        <p:tgtEl>
                                          <p:spTgt spid="2">
                                            <p:txEl>
                                              <p:pRg st="2" end="2"/>
                                            </p:txEl>
                                          </p:spTgt>
                                        </p:tgtEl>
                                      </p:cBhvr>
                                      <p:to x="100000" y="80000"/>
                                    </p:animScale>
                                    <p:animScale>
                                      <p:cBhvr>
                                        <p:cTn id="16" dur="166" decel="50000">
                                          <p:stCondLst>
                                            <p:cond delay="1338"/>
                                          </p:stCondLst>
                                        </p:cTn>
                                        <p:tgtEl>
                                          <p:spTgt spid="2">
                                            <p:txEl>
                                              <p:pRg st="2" end="2"/>
                                            </p:txEl>
                                          </p:spTgt>
                                        </p:tgtEl>
                                      </p:cBhvr>
                                      <p:to x="100000" y="100000"/>
                                    </p:animScale>
                                    <p:animScale>
                                      <p:cBhvr>
                                        <p:cTn id="17" dur="26">
                                          <p:stCondLst>
                                            <p:cond delay="1642"/>
                                          </p:stCondLst>
                                        </p:cTn>
                                        <p:tgtEl>
                                          <p:spTgt spid="2">
                                            <p:txEl>
                                              <p:pRg st="2" end="2"/>
                                            </p:txEl>
                                          </p:spTgt>
                                        </p:tgtEl>
                                      </p:cBhvr>
                                      <p:to x="100000" y="90000"/>
                                    </p:animScale>
                                    <p:animScale>
                                      <p:cBhvr>
                                        <p:cTn id="18" dur="166" decel="50000">
                                          <p:stCondLst>
                                            <p:cond delay="1668"/>
                                          </p:stCondLst>
                                        </p:cTn>
                                        <p:tgtEl>
                                          <p:spTgt spid="2">
                                            <p:txEl>
                                              <p:pRg st="2" end="2"/>
                                            </p:txEl>
                                          </p:spTgt>
                                        </p:tgtEl>
                                      </p:cBhvr>
                                      <p:to x="100000" y="100000"/>
                                    </p:animScale>
                                    <p:animScale>
                                      <p:cBhvr>
                                        <p:cTn id="19" dur="26">
                                          <p:stCondLst>
                                            <p:cond delay="1808"/>
                                          </p:stCondLst>
                                        </p:cTn>
                                        <p:tgtEl>
                                          <p:spTgt spid="2">
                                            <p:txEl>
                                              <p:pRg st="2" end="2"/>
                                            </p:txEl>
                                          </p:spTgt>
                                        </p:tgtEl>
                                      </p:cBhvr>
                                      <p:to x="100000" y="95000"/>
                                    </p:animScale>
                                    <p:animScale>
                                      <p:cBhvr>
                                        <p:cTn id="20"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79023F-6E15-4473-A75B-2F9FA0CA0EFD}"/>
              </a:ext>
            </a:extLst>
          </p:cNvPr>
          <p:cNvSpPr>
            <a:spLocks noGrp="1"/>
          </p:cNvSpPr>
          <p:nvPr>
            <p:ph idx="1"/>
          </p:nvPr>
        </p:nvSpPr>
        <p:spPr>
          <a:xfrm>
            <a:off x="5353049" y="557048"/>
            <a:ext cx="6200775" cy="5691352"/>
          </a:xfrm>
        </p:spPr>
        <p:txBody>
          <a:bodyPr>
            <a:normAutofit/>
          </a:bodyPr>
          <a:lstStyle/>
          <a:p>
            <a:pPr algn="l"/>
            <a:r>
              <a:rPr lang="en-US" dirty="0"/>
              <a:t>Habakkuk confessed his willingness to wait and submit to God’s time-table</a:t>
            </a:r>
          </a:p>
          <a:p>
            <a:pPr algn="l"/>
            <a:r>
              <a:rPr lang="en-US" dirty="0"/>
              <a:t>Such submission brings rewards (Psalm 27:14)</a:t>
            </a:r>
          </a:p>
          <a:p>
            <a:pPr algn="l"/>
            <a:r>
              <a:rPr lang="en-US" dirty="0"/>
              <a:t>This was not concession to evil or defeat</a:t>
            </a:r>
          </a:p>
        </p:txBody>
      </p:sp>
    </p:spTree>
    <p:extLst>
      <p:ext uri="{BB962C8B-B14F-4D97-AF65-F5344CB8AC3E}">
        <p14:creationId xmlns:p14="http://schemas.microsoft.com/office/powerpoint/2010/main" val="3550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80BEA-890B-4EB9-B963-C5A602DD7E1F}"/>
              </a:ext>
            </a:extLst>
          </p:cNvPr>
          <p:cNvSpPr>
            <a:spLocks noGrp="1"/>
          </p:cNvSpPr>
          <p:nvPr>
            <p:ph idx="1"/>
          </p:nvPr>
        </p:nvSpPr>
        <p:spPr>
          <a:xfrm>
            <a:off x="592362" y="1553005"/>
            <a:ext cx="6200775" cy="4100626"/>
          </a:xfrm>
        </p:spPr>
        <p:txBody>
          <a:bodyPr/>
          <a:lstStyle/>
          <a:p>
            <a:pPr algn="l"/>
            <a:r>
              <a:rPr lang="en-US" dirty="0"/>
              <a:t>The prophet’s response – COMPLETE CONFIDENCE!</a:t>
            </a:r>
          </a:p>
          <a:p>
            <a:pPr algn="l"/>
            <a:r>
              <a:rPr lang="en-US" dirty="0"/>
              <a:t>The </a:t>
            </a:r>
            <a:r>
              <a:rPr lang="en-US" cap="small" dirty="0"/>
              <a:t>Lord’s</a:t>
            </a:r>
            <a:r>
              <a:rPr lang="en-US" dirty="0"/>
              <a:t> response – COMPLETE COMMAND!</a:t>
            </a:r>
          </a:p>
        </p:txBody>
      </p:sp>
      <p:sp>
        <p:nvSpPr>
          <p:cNvPr id="3" name="Title 2">
            <a:extLst>
              <a:ext uri="{FF2B5EF4-FFF2-40B4-BE49-F238E27FC236}">
                <a16:creationId xmlns:a16="http://schemas.microsoft.com/office/drawing/2014/main" id="{0B38A61D-675D-4D8F-AFCA-539095571A44}"/>
              </a:ext>
            </a:extLst>
          </p:cNvPr>
          <p:cNvSpPr>
            <a:spLocks noGrp="1"/>
          </p:cNvSpPr>
          <p:nvPr>
            <p:ph type="title"/>
          </p:nvPr>
        </p:nvSpPr>
        <p:spPr/>
        <p:txBody>
          <a:bodyPr/>
          <a:lstStyle/>
          <a:p>
            <a:r>
              <a:rPr lang="en-US" dirty="0"/>
              <a:t>3 Responses</a:t>
            </a:r>
          </a:p>
        </p:txBody>
      </p:sp>
    </p:spTree>
    <p:extLst>
      <p:ext uri="{BB962C8B-B14F-4D97-AF65-F5344CB8AC3E}">
        <p14:creationId xmlns:p14="http://schemas.microsoft.com/office/powerpoint/2010/main" val="18383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FCB9D-1658-41D0-B53E-65F5A5C7142B}"/>
              </a:ext>
            </a:extLst>
          </p:cNvPr>
          <p:cNvSpPr>
            <a:spLocks noGrp="1"/>
          </p:cNvSpPr>
          <p:nvPr>
            <p:ph idx="1"/>
          </p:nvPr>
        </p:nvSpPr>
        <p:spPr/>
        <p:txBody>
          <a:bodyPr tIns="822960"/>
          <a:lstStyle/>
          <a:p>
            <a:r>
              <a:rPr lang="en-US" dirty="0"/>
              <a:t>The revival demonstrates His absolute command (3:2)</a:t>
            </a:r>
          </a:p>
          <a:p>
            <a:r>
              <a:rPr lang="en-US" dirty="0"/>
              <a:t>The survey demonstrated God’s absolute command (3:3-6)</a:t>
            </a:r>
          </a:p>
        </p:txBody>
      </p:sp>
      <p:sp>
        <p:nvSpPr>
          <p:cNvPr id="3" name="Title 2">
            <a:extLst>
              <a:ext uri="{FF2B5EF4-FFF2-40B4-BE49-F238E27FC236}">
                <a16:creationId xmlns:a16="http://schemas.microsoft.com/office/drawing/2014/main" id="{FEBA42AA-8C07-48A1-A17A-03383B7DBA9D}"/>
              </a:ext>
            </a:extLst>
          </p:cNvPr>
          <p:cNvSpPr>
            <a:spLocks noGrp="1"/>
          </p:cNvSpPr>
          <p:nvPr>
            <p:ph type="title"/>
          </p:nvPr>
        </p:nvSpPr>
        <p:spPr/>
        <p:txBody>
          <a:bodyPr/>
          <a:lstStyle/>
          <a:p>
            <a:r>
              <a:rPr lang="en-US" dirty="0"/>
              <a:t>The Lord’s Response</a:t>
            </a:r>
          </a:p>
        </p:txBody>
      </p:sp>
    </p:spTree>
    <p:extLst>
      <p:ext uri="{BB962C8B-B14F-4D97-AF65-F5344CB8AC3E}">
        <p14:creationId xmlns:p14="http://schemas.microsoft.com/office/powerpoint/2010/main" val="246139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517931" y="223289"/>
            <a:ext cx="6526923" cy="5970865"/>
          </a:xfrm>
          <a:prstGeom prst="rect">
            <a:avLst/>
          </a:prstGeom>
          <a:noFill/>
        </p:spPr>
        <p:txBody>
          <a:bodyPr wrap="square">
            <a:spAutoFit/>
          </a:bodyPr>
          <a:lstStyle/>
          <a:p>
            <a:pPr marR="0" algn="ctr">
              <a:spcBef>
                <a:spcPts val="600"/>
              </a:spcBef>
              <a:spcAft>
                <a:spcPts val="600"/>
              </a:spcAft>
            </a:pPr>
            <a:r>
              <a:rPr lang="en-US" sz="44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God’s Absolute Control</a:t>
            </a:r>
          </a:p>
          <a:p>
            <a:pPr marL="571500" indent="-571500">
              <a:spcBef>
                <a:spcPts val="600"/>
              </a:spcBef>
              <a:spcAft>
                <a:spcPts val="600"/>
              </a:spcAft>
              <a:buFont typeface="Arial" panose="020B0604020202020204" pitchFamily="34" charset="0"/>
              <a:buChar char="•"/>
            </a:pPr>
            <a:r>
              <a:rPr lang="en-US" sz="3600" dirty="0"/>
              <a:t>An awesome Warrior</a:t>
            </a:r>
          </a:p>
          <a:p>
            <a:pPr marL="571500" indent="-571500">
              <a:spcBef>
                <a:spcPts val="600"/>
              </a:spcBef>
              <a:spcAft>
                <a:spcPts val="600"/>
              </a:spcAft>
              <a:buFont typeface="Arial" panose="020B0604020202020204" pitchFamily="34" charset="0"/>
              <a:buChar char="•"/>
            </a:pPr>
            <a:r>
              <a:rPr lang="en-US" sz="3600" dirty="0"/>
              <a:t>A stupendous storm</a:t>
            </a:r>
          </a:p>
          <a:p>
            <a:pPr marL="571500" indent="-571500">
              <a:spcBef>
                <a:spcPts val="600"/>
              </a:spcBef>
              <a:spcAft>
                <a:spcPts val="600"/>
              </a:spcAft>
              <a:buFont typeface="Arial" panose="020B0604020202020204" pitchFamily="34" charset="0"/>
              <a:buChar char="•"/>
            </a:pPr>
            <a:r>
              <a:rPr lang="en-US" sz="3600" dirty="0"/>
              <a:t>Forces of plagues and pestilences</a:t>
            </a:r>
          </a:p>
          <a:p>
            <a:pPr marL="571500" indent="-571500">
              <a:spcBef>
                <a:spcPts val="600"/>
              </a:spcBef>
              <a:spcAft>
                <a:spcPts val="600"/>
              </a:spcAft>
              <a:buFont typeface="Arial" panose="020B0604020202020204" pitchFamily="34" charset="0"/>
              <a:buChar char="•"/>
            </a:pPr>
            <a:r>
              <a:rPr lang="en-US" sz="3600" dirty="0"/>
              <a:t>Authority to divide the earth</a:t>
            </a:r>
          </a:p>
          <a:p>
            <a:pPr marL="571500" indent="-571500">
              <a:spcBef>
                <a:spcPts val="600"/>
              </a:spcBef>
              <a:spcAft>
                <a:spcPts val="600"/>
              </a:spcAft>
              <a:buFont typeface="Arial" panose="020B0604020202020204" pitchFamily="34" charset="0"/>
              <a:buChar char="•"/>
            </a:pPr>
            <a:r>
              <a:rPr lang="en-US" sz="3600" dirty="0"/>
              <a:t>Everything emphasized power and authority</a:t>
            </a:r>
            <a:endParaRPr lang="en-US" sz="3600" i="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13385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DBBD-7C50-45B4-8C62-48D550D49A2E}"/>
              </a:ext>
            </a:extLst>
          </p:cNvPr>
          <p:cNvSpPr>
            <a:spLocks noGrp="1"/>
          </p:cNvSpPr>
          <p:nvPr>
            <p:ph type="title"/>
          </p:nvPr>
        </p:nvSpPr>
        <p:spPr>
          <a:xfrm>
            <a:off x="1127856" y="609598"/>
            <a:ext cx="8718877" cy="3384333"/>
          </a:xfrm>
        </p:spPr>
        <p:txBody>
          <a:bodyPr/>
          <a:lstStyle/>
          <a:p>
            <a:pPr algn="ctr">
              <a:lnSpc>
                <a:spcPct val="120000"/>
              </a:lnSpc>
            </a:pPr>
            <a:r>
              <a:rPr lang="en-US" dirty="0"/>
              <a:t>The God in whom we believe can act, and does act, how and when it pleases Him. Habakkuk is meditating upon the greatness and the power of God and the miraculous elements in God’s dealing with His people.</a:t>
            </a:r>
          </a:p>
        </p:txBody>
      </p:sp>
      <p:sp>
        <p:nvSpPr>
          <p:cNvPr id="4" name="Text Placeholder 3">
            <a:extLst>
              <a:ext uri="{FF2B5EF4-FFF2-40B4-BE49-F238E27FC236}">
                <a16:creationId xmlns:a16="http://schemas.microsoft.com/office/drawing/2014/main" id="{6265D16B-179A-42EC-B7F7-6B2820C94FA3}"/>
              </a:ext>
            </a:extLst>
          </p:cNvPr>
          <p:cNvSpPr>
            <a:spLocks noGrp="1"/>
          </p:cNvSpPr>
          <p:nvPr>
            <p:ph type="body" sz="half" idx="2"/>
          </p:nvPr>
        </p:nvSpPr>
        <p:spPr/>
        <p:txBody>
          <a:bodyPr>
            <a:normAutofit/>
          </a:bodyPr>
          <a:lstStyle/>
          <a:p>
            <a:r>
              <a:rPr lang="en-US" sz="4400" dirty="0"/>
              <a:t>God’s Absolute Control</a:t>
            </a:r>
          </a:p>
        </p:txBody>
      </p:sp>
    </p:spTree>
    <p:extLst>
      <p:ext uri="{BB962C8B-B14F-4D97-AF65-F5344CB8AC3E}">
        <p14:creationId xmlns:p14="http://schemas.microsoft.com/office/powerpoint/2010/main" val="40640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DBBD-7C50-45B4-8C62-48D550D49A2E}"/>
              </a:ext>
            </a:extLst>
          </p:cNvPr>
          <p:cNvSpPr>
            <a:spLocks noGrp="1"/>
          </p:cNvSpPr>
          <p:nvPr>
            <p:ph type="title"/>
          </p:nvPr>
        </p:nvSpPr>
        <p:spPr>
          <a:xfrm>
            <a:off x="1127856" y="609598"/>
            <a:ext cx="8718877" cy="3731174"/>
          </a:xfrm>
        </p:spPr>
        <p:txBody>
          <a:bodyPr>
            <a:normAutofit/>
          </a:bodyPr>
          <a:lstStyle/>
          <a:p>
            <a:pPr>
              <a:lnSpc>
                <a:spcPct val="120000"/>
              </a:lnSpc>
            </a:pPr>
            <a:r>
              <a:rPr lang="en-US" sz="3600" dirty="0"/>
              <a:t>God’s command will render vindication to the saved and misery to those who reject justice (</a:t>
            </a:r>
            <a:r>
              <a:rPr lang="en-US" sz="3600" dirty="0" err="1"/>
              <a:t>Rv</a:t>
            </a:r>
            <a:r>
              <a:rPr lang="en-US" sz="3600" dirty="0"/>
              <a:t> 6:17). Confronted with such a righteous justice, the prophet pleads, “in wrath remember mercy.”</a:t>
            </a:r>
          </a:p>
        </p:txBody>
      </p:sp>
      <p:sp>
        <p:nvSpPr>
          <p:cNvPr id="4" name="Text Placeholder 3">
            <a:extLst>
              <a:ext uri="{FF2B5EF4-FFF2-40B4-BE49-F238E27FC236}">
                <a16:creationId xmlns:a16="http://schemas.microsoft.com/office/drawing/2014/main" id="{6265D16B-179A-42EC-B7F7-6B2820C94FA3}"/>
              </a:ext>
            </a:extLst>
          </p:cNvPr>
          <p:cNvSpPr>
            <a:spLocks noGrp="1"/>
          </p:cNvSpPr>
          <p:nvPr>
            <p:ph type="body" sz="half" idx="2"/>
          </p:nvPr>
        </p:nvSpPr>
        <p:spPr/>
        <p:txBody>
          <a:bodyPr>
            <a:normAutofit/>
          </a:bodyPr>
          <a:lstStyle/>
          <a:p>
            <a:r>
              <a:rPr lang="en-US" sz="4400" dirty="0"/>
              <a:t>God’s Command &amp; Control</a:t>
            </a:r>
          </a:p>
        </p:txBody>
      </p:sp>
    </p:spTree>
    <p:extLst>
      <p:ext uri="{BB962C8B-B14F-4D97-AF65-F5344CB8AC3E}">
        <p14:creationId xmlns:p14="http://schemas.microsoft.com/office/powerpoint/2010/main" val="10058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80BEA-890B-4EB9-B963-C5A602DD7E1F}"/>
              </a:ext>
            </a:extLst>
          </p:cNvPr>
          <p:cNvSpPr>
            <a:spLocks noGrp="1"/>
          </p:cNvSpPr>
          <p:nvPr>
            <p:ph idx="1"/>
          </p:nvPr>
        </p:nvSpPr>
        <p:spPr>
          <a:xfrm>
            <a:off x="512850" y="1513249"/>
            <a:ext cx="6200775" cy="4100626"/>
          </a:xfrm>
        </p:spPr>
        <p:txBody>
          <a:bodyPr/>
          <a:lstStyle/>
          <a:p>
            <a:pPr algn="l"/>
            <a:r>
              <a:rPr lang="en-US" dirty="0"/>
              <a:t>The prophet’s response – COMPLETE CONFIDENCE!</a:t>
            </a:r>
          </a:p>
          <a:p>
            <a:pPr algn="l"/>
            <a:r>
              <a:rPr lang="en-US" dirty="0"/>
              <a:t>The Lord’s response – COMPLETE COMMAND!</a:t>
            </a:r>
          </a:p>
          <a:p>
            <a:pPr algn="l"/>
            <a:r>
              <a:rPr lang="en-US" dirty="0"/>
              <a:t>The sinner’s response – COMPLETE COLLAPSE!</a:t>
            </a:r>
          </a:p>
        </p:txBody>
      </p:sp>
      <p:sp>
        <p:nvSpPr>
          <p:cNvPr id="3" name="Title 2">
            <a:extLst>
              <a:ext uri="{FF2B5EF4-FFF2-40B4-BE49-F238E27FC236}">
                <a16:creationId xmlns:a16="http://schemas.microsoft.com/office/drawing/2014/main" id="{0B38A61D-675D-4D8F-AFCA-539095571A44}"/>
              </a:ext>
            </a:extLst>
          </p:cNvPr>
          <p:cNvSpPr>
            <a:spLocks noGrp="1"/>
          </p:cNvSpPr>
          <p:nvPr>
            <p:ph type="title"/>
          </p:nvPr>
        </p:nvSpPr>
        <p:spPr/>
        <p:txBody>
          <a:bodyPr/>
          <a:lstStyle/>
          <a:p>
            <a:r>
              <a:rPr lang="en-US" dirty="0"/>
              <a:t>3 Responses</a:t>
            </a:r>
          </a:p>
        </p:txBody>
      </p:sp>
    </p:spTree>
    <p:extLst>
      <p:ext uri="{BB962C8B-B14F-4D97-AF65-F5344CB8AC3E}">
        <p14:creationId xmlns:p14="http://schemas.microsoft.com/office/powerpoint/2010/main" val="21859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5F6D4B-58CE-4617-B9D3-3CD7A86E0B7F}"/>
              </a:ext>
            </a:extLst>
          </p:cNvPr>
          <p:cNvSpPr>
            <a:spLocks noGrp="1"/>
          </p:cNvSpPr>
          <p:nvPr>
            <p:ph idx="1"/>
          </p:nvPr>
        </p:nvSpPr>
        <p:spPr>
          <a:xfrm>
            <a:off x="5353049" y="1717043"/>
            <a:ext cx="6200775" cy="4100626"/>
          </a:xfrm>
        </p:spPr>
        <p:txBody>
          <a:bodyPr/>
          <a:lstStyle/>
          <a:p>
            <a:r>
              <a:rPr lang="en-US" dirty="0"/>
              <a:t>Sinners will be struck with a dreaded fear – utterly collapse</a:t>
            </a:r>
          </a:p>
          <a:p>
            <a:r>
              <a:rPr lang="en-US" dirty="0"/>
              <a:t>Sinners will all flee! (Revelation 20:11)</a:t>
            </a:r>
          </a:p>
        </p:txBody>
      </p:sp>
      <p:sp>
        <p:nvSpPr>
          <p:cNvPr id="3" name="Title 2">
            <a:extLst>
              <a:ext uri="{FF2B5EF4-FFF2-40B4-BE49-F238E27FC236}">
                <a16:creationId xmlns:a16="http://schemas.microsoft.com/office/drawing/2014/main" id="{F5B799DE-5E97-4F36-BA42-F62820770906}"/>
              </a:ext>
            </a:extLst>
          </p:cNvPr>
          <p:cNvSpPr>
            <a:spLocks noGrp="1"/>
          </p:cNvSpPr>
          <p:nvPr>
            <p:ph type="title"/>
          </p:nvPr>
        </p:nvSpPr>
        <p:spPr/>
        <p:txBody>
          <a:bodyPr/>
          <a:lstStyle/>
          <a:p>
            <a:r>
              <a:rPr lang="en-US" dirty="0"/>
              <a:t>Complete Collapse</a:t>
            </a:r>
          </a:p>
        </p:txBody>
      </p:sp>
    </p:spTree>
    <p:extLst>
      <p:ext uri="{BB962C8B-B14F-4D97-AF65-F5344CB8AC3E}">
        <p14:creationId xmlns:p14="http://schemas.microsoft.com/office/powerpoint/2010/main" val="3420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46A62-595C-4A6C-A704-0308AEDE9CFD}"/>
              </a:ext>
            </a:extLst>
          </p:cNvPr>
          <p:cNvSpPr>
            <a:spLocks noGrp="1"/>
          </p:cNvSpPr>
          <p:nvPr>
            <p:ph idx="1"/>
          </p:nvPr>
        </p:nvSpPr>
        <p:spPr>
          <a:xfrm>
            <a:off x="816410" y="497296"/>
            <a:ext cx="10559180" cy="4466472"/>
          </a:xfrm>
        </p:spPr>
        <p:txBody>
          <a:bodyPr tIns="731520" bIns="0"/>
          <a:lstStyle/>
          <a:p>
            <a:r>
              <a:rPr lang="en-US" dirty="0"/>
              <a:t>Began with a protest to God</a:t>
            </a:r>
          </a:p>
          <a:p>
            <a:r>
              <a:rPr lang="en-US" dirty="0"/>
              <a:t>Accused God of inaction and apathy</a:t>
            </a:r>
          </a:p>
          <a:p>
            <a:r>
              <a:rPr lang="en-US" dirty="0"/>
              <a:t>The prophet’s short sightedness</a:t>
            </a:r>
          </a:p>
          <a:p>
            <a:r>
              <a:rPr lang="en-US" dirty="0"/>
              <a:t>Learned God is working</a:t>
            </a:r>
          </a:p>
        </p:txBody>
      </p:sp>
      <p:sp>
        <p:nvSpPr>
          <p:cNvPr id="3" name="Title 2">
            <a:extLst>
              <a:ext uri="{FF2B5EF4-FFF2-40B4-BE49-F238E27FC236}">
                <a16:creationId xmlns:a16="http://schemas.microsoft.com/office/drawing/2014/main" id="{EBBE97BA-8265-4BC1-9018-FA6043CBFC43}"/>
              </a:ext>
            </a:extLst>
          </p:cNvPr>
          <p:cNvSpPr>
            <a:spLocks noGrp="1"/>
          </p:cNvSpPr>
          <p:nvPr>
            <p:ph type="title"/>
          </p:nvPr>
        </p:nvSpPr>
        <p:spPr/>
        <p:txBody>
          <a:bodyPr/>
          <a:lstStyle/>
          <a:p>
            <a:r>
              <a:rPr lang="en-US" dirty="0"/>
              <a:t>Habakkuk’s Journey</a:t>
            </a:r>
          </a:p>
        </p:txBody>
      </p:sp>
    </p:spTree>
    <p:extLst>
      <p:ext uri="{BB962C8B-B14F-4D97-AF65-F5344CB8AC3E}">
        <p14:creationId xmlns:p14="http://schemas.microsoft.com/office/powerpoint/2010/main" val="34039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11ED40-ACB0-4483-B9DE-027D6258917B}"/>
              </a:ext>
            </a:extLst>
          </p:cNvPr>
          <p:cNvSpPr>
            <a:spLocks noGrp="1"/>
          </p:cNvSpPr>
          <p:nvPr>
            <p:ph idx="1"/>
          </p:nvPr>
        </p:nvSpPr>
        <p:spPr>
          <a:xfrm>
            <a:off x="5276193" y="1700835"/>
            <a:ext cx="6463862" cy="4100626"/>
          </a:xfrm>
        </p:spPr>
        <p:txBody>
          <a:bodyPr>
            <a:normAutofit lnSpcReduction="10000"/>
          </a:bodyPr>
          <a:lstStyle/>
          <a:p>
            <a:r>
              <a:rPr lang="en-US" dirty="0"/>
              <a:t>Startled (3:6)</a:t>
            </a:r>
          </a:p>
          <a:p>
            <a:r>
              <a:rPr lang="en-US" dirty="0"/>
              <a:t>Collapse (3:6)</a:t>
            </a:r>
          </a:p>
          <a:p>
            <a:r>
              <a:rPr lang="en-US" dirty="0"/>
              <a:t>Distress (3:7)</a:t>
            </a:r>
          </a:p>
          <a:p>
            <a:r>
              <a:rPr lang="en-US" dirty="0"/>
              <a:t>Abysmal ruin (3:12-15)</a:t>
            </a:r>
          </a:p>
          <a:p>
            <a:r>
              <a:rPr lang="en-US" dirty="0"/>
              <a:t>Admit God is the Ruler of all (3:16b)</a:t>
            </a:r>
          </a:p>
        </p:txBody>
      </p:sp>
      <p:sp>
        <p:nvSpPr>
          <p:cNvPr id="3" name="Title 2">
            <a:extLst>
              <a:ext uri="{FF2B5EF4-FFF2-40B4-BE49-F238E27FC236}">
                <a16:creationId xmlns:a16="http://schemas.microsoft.com/office/drawing/2014/main" id="{722C20EE-77D0-4471-B0DF-4FEB6B53440F}"/>
              </a:ext>
            </a:extLst>
          </p:cNvPr>
          <p:cNvSpPr>
            <a:spLocks noGrp="1"/>
          </p:cNvSpPr>
          <p:nvPr>
            <p:ph type="title"/>
          </p:nvPr>
        </p:nvSpPr>
        <p:spPr/>
        <p:txBody>
          <a:bodyPr/>
          <a:lstStyle/>
          <a:p>
            <a:r>
              <a:rPr lang="en-US" dirty="0"/>
              <a:t>The Sinner’s Plight</a:t>
            </a:r>
          </a:p>
        </p:txBody>
      </p:sp>
    </p:spTree>
    <p:extLst>
      <p:ext uri="{BB962C8B-B14F-4D97-AF65-F5344CB8AC3E}">
        <p14:creationId xmlns:p14="http://schemas.microsoft.com/office/powerpoint/2010/main" val="35842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19F900-E631-4176-9FCD-AF099748E772}"/>
              </a:ext>
            </a:extLst>
          </p:cNvPr>
          <p:cNvSpPr>
            <a:spLocks noGrp="1"/>
          </p:cNvSpPr>
          <p:nvPr>
            <p:ph idx="1"/>
          </p:nvPr>
        </p:nvSpPr>
        <p:spPr>
          <a:xfrm>
            <a:off x="3904342" y="1447630"/>
            <a:ext cx="7402739" cy="3962739"/>
          </a:xfrm>
        </p:spPr>
        <p:txBody>
          <a:bodyPr/>
          <a:lstStyle/>
          <a:p>
            <a:r>
              <a:rPr lang="en-US" dirty="0">
                <a:solidFill>
                  <a:schemeClr val="bg1"/>
                </a:solidFill>
                <a:effectLst/>
              </a:rPr>
              <a:t>Strike terror in the hearts </a:t>
            </a:r>
            <a:br>
              <a:rPr lang="en-US" dirty="0">
                <a:solidFill>
                  <a:schemeClr val="bg1"/>
                </a:solidFill>
                <a:effectLst/>
              </a:rPr>
            </a:br>
            <a:r>
              <a:rPr lang="en-US" dirty="0">
                <a:solidFill>
                  <a:schemeClr val="bg1"/>
                </a:solidFill>
                <a:effectLst/>
              </a:rPr>
              <a:t>(Acts 2:36-37)</a:t>
            </a:r>
          </a:p>
          <a:p>
            <a:r>
              <a:rPr lang="en-US" dirty="0">
                <a:solidFill>
                  <a:schemeClr val="bg1"/>
                </a:solidFill>
                <a:effectLst/>
              </a:rPr>
              <a:t>Should lead to this grand goal (salvation)</a:t>
            </a:r>
            <a:endParaRPr lang="en-US" dirty="0">
              <a:solidFill>
                <a:schemeClr val="bg1"/>
              </a:solidFill>
            </a:endParaRPr>
          </a:p>
        </p:txBody>
      </p:sp>
      <p:sp>
        <p:nvSpPr>
          <p:cNvPr id="3" name="Title 2">
            <a:extLst>
              <a:ext uri="{FF2B5EF4-FFF2-40B4-BE49-F238E27FC236}">
                <a16:creationId xmlns:a16="http://schemas.microsoft.com/office/drawing/2014/main" id="{94266A84-A6A8-4710-B797-C8802EE3A156}"/>
              </a:ext>
            </a:extLst>
          </p:cNvPr>
          <p:cNvSpPr>
            <a:spLocks noGrp="1"/>
          </p:cNvSpPr>
          <p:nvPr>
            <p:ph type="title"/>
          </p:nvPr>
        </p:nvSpPr>
        <p:spPr>
          <a:xfrm>
            <a:off x="2863818" y="593872"/>
            <a:ext cx="7402739" cy="1080938"/>
          </a:xfrm>
        </p:spPr>
        <p:txBody>
          <a:bodyPr/>
          <a:lstStyle/>
          <a:p>
            <a:r>
              <a:rPr lang="en-US" dirty="0">
                <a:solidFill>
                  <a:schemeClr val="bg1"/>
                </a:solidFill>
                <a:effectLst/>
              </a:rPr>
              <a:t>The Sinner’s Plight</a:t>
            </a:r>
          </a:p>
        </p:txBody>
      </p:sp>
    </p:spTree>
    <p:extLst>
      <p:ext uri="{BB962C8B-B14F-4D97-AF65-F5344CB8AC3E}">
        <p14:creationId xmlns:p14="http://schemas.microsoft.com/office/powerpoint/2010/main" val="24424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61BB22-A956-412D-B40F-4572B827069B}"/>
              </a:ext>
            </a:extLst>
          </p:cNvPr>
          <p:cNvSpPr txBox="1"/>
          <p:nvPr/>
        </p:nvSpPr>
        <p:spPr>
          <a:xfrm>
            <a:off x="1219200" y="1744717"/>
            <a:ext cx="9680028" cy="2241383"/>
          </a:xfrm>
          <a:prstGeom prst="rect">
            <a:avLst/>
          </a:prstGeom>
          <a:noFill/>
        </p:spPr>
        <p:txBody>
          <a:bodyPr wrap="square" rtlCol="0">
            <a:spAutoFit/>
          </a:bodyPr>
          <a:lstStyle/>
          <a:p>
            <a:pPr algn="ctr">
              <a:lnSpc>
                <a:spcPct val="120000"/>
              </a:lnSpc>
            </a:pPr>
            <a:r>
              <a:rPr lang="en-US" sz="4000" dirty="0"/>
              <a:t>God’s mercy is available for all who are willing to submit, but it will not be available forever!</a:t>
            </a:r>
          </a:p>
        </p:txBody>
      </p:sp>
    </p:spTree>
    <p:extLst>
      <p:ext uri="{BB962C8B-B14F-4D97-AF65-F5344CB8AC3E}">
        <p14:creationId xmlns:p14="http://schemas.microsoft.com/office/powerpoint/2010/main" val="7304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0645-FB14-428F-80BD-F93E74983741}"/>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9E78E505-D013-4526-8C2D-2B13692A8983}"/>
              </a:ext>
            </a:extLst>
          </p:cNvPr>
          <p:cNvSpPr>
            <a:spLocks noGrp="1"/>
          </p:cNvSpPr>
          <p:nvPr>
            <p:ph idx="1"/>
          </p:nvPr>
        </p:nvSpPr>
        <p:spPr>
          <a:xfrm>
            <a:off x="409575" y="1937479"/>
            <a:ext cx="8419115" cy="3599316"/>
          </a:xfrm>
        </p:spPr>
        <p:txBody>
          <a:bodyPr/>
          <a:lstStyle/>
          <a:p>
            <a:r>
              <a:rPr lang="en-US" dirty="0"/>
              <a:t>“His ways are everlasting!” (3:6b)</a:t>
            </a:r>
          </a:p>
          <a:p>
            <a:r>
              <a:rPr lang="en-US" dirty="0"/>
              <a:t>God’s behavior is predictable</a:t>
            </a:r>
          </a:p>
          <a:p>
            <a:r>
              <a:rPr lang="en-US" dirty="0"/>
              <a:t>This brings comfort to all struggling with injustices</a:t>
            </a:r>
          </a:p>
        </p:txBody>
      </p:sp>
    </p:spTree>
    <p:extLst>
      <p:ext uri="{BB962C8B-B14F-4D97-AF65-F5344CB8AC3E}">
        <p14:creationId xmlns:p14="http://schemas.microsoft.com/office/powerpoint/2010/main" val="21108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517C3-F6DB-4726-9079-3FB24AC3DD7F}"/>
              </a:ext>
            </a:extLst>
          </p:cNvPr>
          <p:cNvSpPr>
            <a:spLocks noGrp="1"/>
          </p:cNvSpPr>
          <p:nvPr>
            <p:ph idx="1"/>
          </p:nvPr>
        </p:nvSpPr>
        <p:spPr>
          <a:xfrm>
            <a:off x="3899339" y="1217359"/>
            <a:ext cx="7702032" cy="4100626"/>
          </a:xfrm>
        </p:spPr>
        <p:txBody>
          <a:bodyPr/>
          <a:lstStyle/>
          <a:p>
            <a:pPr marL="0" indent="0">
              <a:lnSpc>
                <a:spcPct val="120000"/>
              </a:lnSpc>
              <a:buNone/>
            </a:pPr>
            <a:r>
              <a:rPr lang="en-US" dirty="0"/>
              <a:t>There is no reason for us to be despondent if we recall God’s works in the past (Psalm 74:12-23).</a:t>
            </a:r>
          </a:p>
        </p:txBody>
      </p:sp>
    </p:spTree>
    <p:extLst>
      <p:ext uri="{BB962C8B-B14F-4D97-AF65-F5344CB8AC3E}">
        <p14:creationId xmlns:p14="http://schemas.microsoft.com/office/powerpoint/2010/main" val="54598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501464-53B2-4D5A-B9F2-AE67FC5CA3FE}"/>
              </a:ext>
            </a:extLst>
          </p:cNvPr>
          <p:cNvSpPr>
            <a:spLocks noGrp="1"/>
          </p:cNvSpPr>
          <p:nvPr>
            <p:ph idx="1"/>
          </p:nvPr>
        </p:nvSpPr>
        <p:spPr>
          <a:xfrm>
            <a:off x="542668" y="427611"/>
            <a:ext cx="6533994" cy="5454620"/>
          </a:xfrm>
        </p:spPr>
        <p:txBody>
          <a:bodyPr>
            <a:normAutofit/>
          </a:bodyPr>
          <a:lstStyle/>
          <a:p>
            <a:pPr marL="0" indent="0">
              <a:buNone/>
            </a:pPr>
            <a:r>
              <a:rPr lang="en-US" dirty="0"/>
              <a:t>Will we remember? </a:t>
            </a:r>
            <a:br>
              <a:rPr lang="en-US" dirty="0"/>
            </a:br>
            <a:r>
              <a:rPr lang="en-US" dirty="0"/>
              <a:t>Will we survive? Yes! </a:t>
            </a:r>
            <a:br>
              <a:rPr lang="en-US" dirty="0"/>
            </a:br>
            <a:r>
              <a:rPr lang="en-US" dirty="0"/>
              <a:t>But only if we…</a:t>
            </a:r>
          </a:p>
          <a:p>
            <a:pPr algn="l"/>
            <a:r>
              <a:rPr lang="en-US" dirty="0"/>
              <a:t>Remember the glorious past!</a:t>
            </a:r>
          </a:p>
          <a:p>
            <a:pPr algn="l"/>
            <a:r>
              <a:rPr lang="en-US" dirty="0"/>
              <a:t>Trust in God’s great power!</a:t>
            </a:r>
          </a:p>
          <a:p>
            <a:pPr algn="l"/>
            <a:r>
              <a:rPr lang="en-US" dirty="0"/>
              <a:t>Believe in God’s Word!</a:t>
            </a:r>
          </a:p>
        </p:txBody>
      </p:sp>
    </p:spTree>
    <p:extLst>
      <p:ext uri="{BB962C8B-B14F-4D97-AF65-F5344CB8AC3E}">
        <p14:creationId xmlns:p14="http://schemas.microsoft.com/office/powerpoint/2010/main" val="133178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4FEA1-E45B-4CFC-A8F9-C394AD627709}"/>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708FC7F3-FA97-41ED-BD74-80BD623BF0F7}"/>
              </a:ext>
            </a:extLst>
          </p:cNvPr>
          <p:cNvSpPr>
            <a:spLocks noGrp="1"/>
          </p:cNvSpPr>
          <p:nvPr>
            <p:ph type="title"/>
          </p:nvPr>
        </p:nvSpPr>
        <p:spPr>
          <a:xfrm>
            <a:off x="1289069" y="914400"/>
            <a:ext cx="9613861" cy="1391478"/>
          </a:xfrm>
        </p:spPr>
        <p:txBody>
          <a:bodyPr>
            <a:normAutofit/>
          </a:bodyPr>
          <a:lstStyle/>
          <a:p>
            <a:r>
              <a:rPr lang="en-US" dirty="0"/>
              <a:t>Next Lesson: </a:t>
            </a:r>
            <a:br>
              <a:rPr lang="en-US" dirty="0"/>
            </a:br>
            <a:r>
              <a:rPr lang="en-US" dirty="0"/>
              <a:t>The Struggle Is Over!</a:t>
            </a:r>
          </a:p>
        </p:txBody>
      </p:sp>
      <p:pic>
        <p:nvPicPr>
          <p:cNvPr id="4" name="Picture 3">
            <a:extLst>
              <a:ext uri="{FF2B5EF4-FFF2-40B4-BE49-F238E27FC236}">
                <a16:creationId xmlns:a16="http://schemas.microsoft.com/office/drawing/2014/main" id="{06300257-03FB-4D35-A626-B00F005DB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50" t="17365" r="9191" b="15323"/>
          <a:stretch/>
        </p:blipFill>
        <p:spPr>
          <a:xfrm>
            <a:off x="2379202" y="2467050"/>
            <a:ext cx="7433596" cy="3476550"/>
          </a:xfrm>
          <a:prstGeom prst="rect">
            <a:avLst/>
          </a:prstGeom>
        </p:spPr>
      </p:pic>
    </p:spTree>
    <p:extLst>
      <p:ext uri="{BB962C8B-B14F-4D97-AF65-F5344CB8AC3E}">
        <p14:creationId xmlns:p14="http://schemas.microsoft.com/office/powerpoint/2010/main" val="15399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heckerboard(across)">
                                      <p:cBhvr>
                                        <p:cTn id="7" dur="500"/>
                                        <p:tgtEl>
                                          <p:spTgt spid="2">
                                            <p:bg/>
                                          </p:spTgt>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heckerboard(across)">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538952" y="1016592"/>
            <a:ext cx="6332353" cy="4462760"/>
          </a:xfrm>
          <a:prstGeom prst="rect">
            <a:avLst/>
          </a:prstGeom>
          <a:noFill/>
        </p:spPr>
        <p:txBody>
          <a:bodyPr wrap="square">
            <a:spAutoFit/>
          </a:bodyPr>
          <a:lstStyle/>
          <a:p>
            <a:pPr marL="0" marR="0">
              <a:lnSpc>
                <a:spcPts val="6000"/>
              </a:lnSpc>
              <a:spcBef>
                <a:spcPts val="1200"/>
              </a:spcBef>
              <a:spcAft>
                <a:spcPts val="1800"/>
              </a:spcAft>
            </a:pPr>
            <a:r>
              <a:rPr lang="en-US" sz="60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Our Present Text…</a:t>
            </a:r>
            <a:endParaRPr lang="en-US" sz="6000" b="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a:p>
            <a:pPr marL="571500" indent="-339725">
              <a:spcBef>
                <a:spcPts val="1200"/>
              </a:spcBef>
              <a:spcAft>
                <a:spcPts val="600"/>
              </a:spcAft>
              <a:buFont typeface="Arial" panose="020B0604020202020204" pitchFamily="34" charset="0"/>
              <a:buChar char="•"/>
            </a:pPr>
            <a:r>
              <a:rPr lang="en-US" sz="3600" dirty="0"/>
              <a:t>Reveals how the inequities will be balanced</a:t>
            </a:r>
          </a:p>
          <a:p>
            <a:pPr marL="571500" indent="-339725">
              <a:spcBef>
                <a:spcPts val="1200"/>
              </a:spcBef>
              <a:buFont typeface="Arial" panose="020B0604020202020204" pitchFamily="34" charset="0"/>
              <a:buChar char="•"/>
            </a:pPr>
            <a:r>
              <a:rPr lang="en-US" sz="3600" dirty="0"/>
              <a:t>Gives reason for conclusive convictions</a:t>
            </a:r>
          </a:p>
        </p:txBody>
      </p:sp>
    </p:spTree>
    <p:extLst>
      <p:ext uri="{BB962C8B-B14F-4D97-AF65-F5344CB8AC3E}">
        <p14:creationId xmlns:p14="http://schemas.microsoft.com/office/powerpoint/2010/main" val="14011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098C19-7AC0-4D42-AB35-B5991520C01D}"/>
              </a:ext>
            </a:extLst>
          </p:cNvPr>
          <p:cNvSpPr>
            <a:spLocks noGrp="1"/>
          </p:cNvSpPr>
          <p:nvPr>
            <p:ph idx="1"/>
          </p:nvPr>
        </p:nvSpPr>
        <p:spPr/>
        <p:txBody>
          <a:bodyPr tIns="822960">
            <a:normAutofit/>
          </a:bodyPr>
          <a:lstStyle/>
          <a:p>
            <a:pPr algn="l"/>
            <a:r>
              <a:rPr lang="en-US" dirty="0"/>
              <a:t>Habakkuk’s faith triumphs</a:t>
            </a:r>
          </a:p>
          <a:p>
            <a:pPr algn="l"/>
            <a:r>
              <a:rPr lang="en-US" dirty="0"/>
              <a:t>Focus is on the Almighty God</a:t>
            </a:r>
          </a:p>
          <a:p>
            <a:pPr algn="l"/>
            <a:r>
              <a:rPr lang="en-US" dirty="0"/>
              <a:t>Begins and ends with a prayer</a:t>
            </a:r>
          </a:p>
          <a:p>
            <a:pPr algn="l"/>
            <a:r>
              <a:rPr lang="en-US" dirty="0"/>
              <a:t>Began by looking at man’s injustice and forgetting God</a:t>
            </a:r>
          </a:p>
          <a:p>
            <a:pPr algn="l"/>
            <a:r>
              <a:rPr lang="en-US" dirty="0"/>
              <a:t>The Almighty’s ways are never hindered</a:t>
            </a:r>
          </a:p>
        </p:txBody>
      </p:sp>
      <p:sp>
        <p:nvSpPr>
          <p:cNvPr id="3" name="Title 2">
            <a:extLst>
              <a:ext uri="{FF2B5EF4-FFF2-40B4-BE49-F238E27FC236}">
                <a16:creationId xmlns:a16="http://schemas.microsoft.com/office/drawing/2014/main" id="{EA23E18A-C07E-4FC4-822E-B76C3A615DE0}"/>
              </a:ext>
            </a:extLst>
          </p:cNvPr>
          <p:cNvSpPr>
            <a:spLocks noGrp="1"/>
          </p:cNvSpPr>
          <p:nvPr>
            <p:ph type="title"/>
          </p:nvPr>
        </p:nvSpPr>
        <p:spPr/>
        <p:txBody>
          <a:bodyPr/>
          <a:lstStyle/>
          <a:p>
            <a:r>
              <a:rPr lang="en-US" dirty="0"/>
              <a:t>A Fitting Conclusion</a:t>
            </a:r>
          </a:p>
        </p:txBody>
      </p:sp>
    </p:spTree>
    <p:extLst>
      <p:ext uri="{BB962C8B-B14F-4D97-AF65-F5344CB8AC3E}">
        <p14:creationId xmlns:p14="http://schemas.microsoft.com/office/powerpoint/2010/main" val="754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Bible-Reading Plan I'll Be Using in 2020 | Tim Challies">
            <a:extLst>
              <a:ext uri="{FF2B5EF4-FFF2-40B4-BE49-F238E27FC236}">
                <a16:creationId xmlns:a16="http://schemas.microsoft.com/office/drawing/2014/main" id="{7B2EB908-0EB2-4A21-99A2-DF9ACBC3E1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19" r="2856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E27884-3E12-4F3F-ADD1-972346138ECB}"/>
              </a:ext>
            </a:extLst>
          </p:cNvPr>
          <p:cNvSpPr txBox="1"/>
          <p:nvPr/>
        </p:nvSpPr>
        <p:spPr>
          <a:xfrm>
            <a:off x="5454869" y="738296"/>
            <a:ext cx="6526923" cy="4001095"/>
          </a:xfrm>
          <a:prstGeom prst="rect">
            <a:avLst/>
          </a:prstGeom>
          <a:noFill/>
        </p:spPr>
        <p:txBody>
          <a:bodyPr wrap="square">
            <a:spAutoFit/>
          </a:bodyPr>
          <a:lstStyle/>
          <a:p>
            <a:pPr marR="0" algn="ctr"/>
            <a:r>
              <a:rPr lang="en-US" sz="4400" b="1" dirty="0">
                <a:effectLst>
                  <a:outerShdw blurRad="50800" dist="63500" dir="18900000" algn="bl" rotWithShape="0">
                    <a:prstClr val="black">
                      <a:alpha val="60000"/>
                    </a:prstClr>
                  </a:outerShdw>
                </a:effectLst>
                <a:ea typeface="MS Mincho" panose="02020609040205080304" pitchFamily="49" charset="-128"/>
                <a:cs typeface="Tahoma" panose="020B0604030504040204" pitchFamily="34" charset="0"/>
              </a:rPr>
              <a:t>The Passage Considered</a:t>
            </a:r>
          </a:p>
          <a:p>
            <a:pPr marL="571500" indent="-339725">
              <a:spcBef>
                <a:spcPts val="1200"/>
              </a:spcBef>
              <a:buFont typeface="Arial" panose="020B0604020202020204" pitchFamily="34" charset="0"/>
              <a:buChar char="•"/>
            </a:pPr>
            <a:r>
              <a:rPr lang="en-US" sz="3600" dirty="0"/>
              <a:t>Introduced as a prayer</a:t>
            </a:r>
          </a:p>
          <a:p>
            <a:pPr marL="571500" indent="-339725">
              <a:spcBef>
                <a:spcPts val="1200"/>
              </a:spcBef>
              <a:buFont typeface="Arial" panose="020B0604020202020204" pitchFamily="34" charset="0"/>
              <a:buChar char="•"/>
            </a:pPr>
            <a:r>
              <a:rPr lang="en-US" sz="3600" dirty="0"/>
              <a:t>Scans history</a:t>
            </a:r>
          </a:p>
          <a:p>
            <a:pPr marL="571500" indent="-339725">
              <a:spcBef>
                <a:spcPts val="1200"/>
              </a:spcBef>
              <a:buFont typeface="Arial" panose="020B0604020202020204" pitchFamily="34" charset="0"/>
              <a:buChar char="•"/>
            </a:pPr>
            <a:r>
              <a:rPr lang="en-US" sz="3600" dirty="0"/>
              <a:t>Truths of 3:1-16 have become the governing standard</a:t>
            </a:r>
            <a:endParaRPr lang="en-US" sz="3600" i="1" dirty="0">
              <a:effectLst>
                <a:outerShdw blurRad="50800" dist="63500" dir="18900000" algn="bl" rotWithShape="0">
                  <a:prstClr val="black">
                    <a:alpha val="60000"/>
                  </a:prstClr>
                </a:outerShdw>
              </a:effectLs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299302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C1DF97-7DC9-41A0-BD4D-AC8D59EC0D99}"/>
              </a:ext>
            </a:extLst>
          </p:cNvPr>
          <p:cNvSpPr>
            <a:spLocks noGrp="1"/>
          </p:cNvSpPr>
          <p:nvPr>
            <p:ph idx="1"/>
          </p:nvPr>
        </p:nvSpPr>
        <p:spPr/>
        <p:txBody>
          <a:bodyPr tIns="548640"/>
          <a:lstStyle/>
          <a:p>
            <a:r>
              <a:rPr lang="en-US" dirty="0"/>
              <a:t>Had his questions answered by God</a:t>
            </a:r>
          </a:p>
          <a:p>
            <a:r>
              <a:rPr lang="en-US" dirty="0"/>
              <a:t>Knows that evil injustice will never escape God</a:t>
            </a:r>
          </a:p>
        </p:txBody>
      </p:sp>
      <p:sp>
        <p:nvSpPr>
          <p:cNvPr id="3" name="Title 2">
            <a:extLst>
              <a:ext uri="{FF2B5EF4-FFF2-40B4-BE49-F238E27FC236}">
                <a16:creationId xmlns:a16="http://schemas.microsoft.com/office/drawing/2014/main" id="{A4F72270-E27A-4C94-8176-3CF7DCBF2B1F}"/>
              </a:ext>
            </a:extLst>
          </p:cNvPr>
          <p:cNvSpPr>
            <a:spLocks noGrp="1"/>
          </p:cNvSpPr>
          <p:nvPr>
            <p:ph type="title"/>
          </p:nvPr>
        </p:nvSpPr>
        <p:spPr/>
        <p:txBody>
          <a:bodyPr/>
          <a:lstStyle/>
          <a:p>
            <a:r>
              <a:rPr lang="en-US" dirty="0"/>
              <a:t>Habakkuk’s Closing Thoughts</a:t>
            </a:r>
          </a:p>
        </p:txBody>
      </p:sp>
    </p:spTree>
    <p:extLst>
      <p:ext uri="{BB962C8B-B14F-4D97-AF65-F5344CB8AC3E}">
        <p14:creationId xmlns:p14="http://schemas.microsoft.com/office/powerpoint/2010/main" val="287763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out)">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B80BEA-890B-4EB9-B963-C5A602DD7E1F}"/>
              </a:ext>
            </a:extLst>
          </p:cNvPr>
          <p:cNvSpPr>
            <a:spLocks noGrp="1"/>
          </p:cNvSpPr>
          <p:nvPr>
            <p:ph idx="1"/>
          </p:nvPr>
        </p:nvSpPr>
        <p:spPr>
          <a:xfrm>
            <a:off x="592362" y="1553005"/>
            <a:ext cx="6200775" cy="4100626"/>
          </a:xfrm>
        </p:spPr>
        <p:txBody>
          <a:bodyPr/>
          <a:lstStyle/>
          <a:p>
            <a:r>
              <a:rPr lang="en-US" dirty="0"/>
              <a:t>The prophet’s response – COMPLETE CONFIDENCE!</a:t>
            </a:r>
          </a:p>
        </p:txBody>
      </p:sp>
      <p:sp>
        <p:nvSpPr>
          <p:cNvPr id="3" name="Title 2">
            <a:extLst>
              <a:ext uri="{FF2B5EF4-FFF2-40B4-BE49-F238E27FC236}">
                <a16:creationId xmlns:a16="http://schemas.microsoft.com/office/drawing/2014/main" id="{0B38A61D-675D-4D8F-AFCA-539095571A44}"/>
              </a:ext>
            </a:extLst>
          </p:cNvPr>
          <p:cNvSpPr>
            <a:spLocks noGrp="1"/>
          </p:cNvSpPr>
          <p:nvPr>
            <p:ph type="title"/>
          </p:nvPr>
        </p:nvSpPr>
        <p:spPr/>
        <p:txBody>
          <a:bodyPr/>
          <a:lstStyle/>
          <a:p>
            <a:r>
              <a:rPr lang="en-US" dirty="0"/>
              <a:t>3 Responses</a:t>
            </a:r>
          </a:p>
        </p:txBody>
      </p:sp>
    </p:spTree>
    <p:extLst>
      <p:ext uri="{BB962C8B-B14F-4D97-AF65-F5344CB8AC3E}">
        <p14:creationId xmlns:p14="http://schemas.microsoft.com/office/powerpoint/2010/main" val="195740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B04B-F917-4450-8348-D0A11C727B31}"/>
              </a:ext>
            </a:extLst>
          </p:cNvPr>
          <p:cNvSpPr>
            <a:spLocks noGrp="1"/>
          </p:cNvSpPr>
          <p:nvPr>
            <p:ph type="title"/>
          </p:nvPr>
        </p:nvSpPr>
        <p:spPr>
          <a:xfrm>
            <a:off x="409575" y="753228"/>
            <a:ext cx="7168384" cy="1080938"/>
          </a:xfrm>
        </p:spPr>
        <p:txBody>
          <a:bodyPr>
            <a:normAutofit fontScale="90000"/>
          </a:bodyPr>
          <a:lstStyle/>
          <a:p>
            <a:r>
              <a:rPr lang="en-US" dirty="0"/>
              <a:t>A Prayer of Absolute trust</a:t>
            </a:r>
          </a:p>
        </p:txBody>
      </p:sp>
      <p:sp>
        <p:nvSpPr>
          <p:cNvPr id="3" name="Content Placeholder 2">
            <a:extLst>
              <a:ext uri="{FF2B5EF4-FFF2-40B4-BE49-F238E27FC236}">
                <a16:creationId xmlns:a16="http://schemas.microsoft.com/office/drawing/2014/main" id="{435501C2-412D-4BFB-B2D9-CA0FD3A532B7}"/>
              </a:ext>
            </a:extLst>
          </p:cNvPr>
          <p:cNvSpPr>
            <a:spLocks noGrp="1"/>
          </p:cNvSpPr>
          <p:nvPr>
            <p:ph idx="1"/>
          </p:nvPr>
        </p:nvSpPr>
        <p:spPr>
          <a:xfrm>
            <a:off x="409575" y="2336873"/>
            <a:ext cx="8671363" cy="3599316"/>
          </a:xfrm>
        </p:spPr>
        <p:txBody>
          <a:bodyPr>
            <a:normAutofit fontScale="92500"/>
          </a:bodyPr>
          <a:lstStyle/>
          <a:p>
            <a:r>
              <a:rPr lang="en-US" dirty="0"/>
              <a:t>Humility</a:t>
            </a:r>
          </a:p>
          <a:p>
            <a:r>
              <a:rPr lang="en-US" dirty="0"/>
              <a:t>Adoration</a:t>
            </a:r>
          </a:p>
          <a:p>
            <a:pPr marL="0" indent="0" algn="ctr">
              <a:buNone/>
            </a:pPr>
            <a:r>
              <a:rPr lang="en-US" dirty="0"/>
              <a:t>When you confront life’s perplexities with a confident prayer-life, all problems begin </a:t>
            </a:r>
            <a:br>
              <a:rPr lang="en-US" dirty="0"/>
            </a:br>
            <a:r>
              <a:rPr lang="en-US" dirty="0"/>
              <a:t>to take proper perspective in relation to God’s great power!</a:t>
            </a:r>
          </a:p>
        </p:txBody>
      </p:sp>
    </p:spTree>
    <p:extLst>
      <p:ext uri="{BB962C8B-B14F-4D97-AF65-F5344CB8AC3E}">
        <p14:creationId xmlns:p14="http://schemas.microsoft.com/office/powerpoint/2010/main" val="170168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7E6423-5E05-47B1-B05A-160F9C14E678}"/>
              </a:ext>
            </a:extLst>
          </p:cNvPr>
          <p:cNvSpPr>
            <a:spLocks noGrp="1"/>
          </p:cNvSpPr>
          <p:nvPr>
            <p:ph idx="1"/>
          </p:nvPr>
        </p:nvSpPr>
        <p:spPr>
          <a:xfrm>
            <a:off x="462455" y="467477"/>
            <a:ext cx="11340662" cy="4756163"/>
          </a:xfrm>
        </p:spPr>
        <p:txBody>
          <a:bodyPr tIns="0" bIns="640080">
            <a:normAutofit/>
          </a:bodyPr>
          <a:lstStyle/>
          <a:p>
            <a:r>
              <a:rPr lang="en-US" dirty="0"/>
              <a:t>A PRAYER of absolute trust (3:1)</a:t>
            </a:r>
          </a:p>
          <a:p>
            <a:r>
              <a:rPr lang="en-US" dirty="0"/>
              <a:t>A FEAR regarding God’s awesome wrath (3:16a)</a:t>
            </a:r>
          </a:p>
        </p:txBody>
      </p:sp>
      <p:sp>
        <p:nvSpPr>
          <p:cNvPr id="3" name="Title 2">
            <a:extLst>
              <a:ext uri="{FF2B5EF4-FFF2-40B4-BE49-F238E27FC236}">
                <a16:creationId xmlns:a16="http://schemas.microsoft.com/office/drawing/2014/main" id="{7C21F172-E1CE-47CC-87D3-F8C3DAA79551}"/>
              </a:ext>
            </a:extLst>
          </p:cNvPr>
          <p:cNvSpPr>
            <a:spLocks noGrp="1"/>
          </p:cNvSpPr>
          <p:nvPr>
            <p:ph type="title"/>
          </p:nvPr>
        </p:nvSpPr>
        <p:spPr/>
        <p:txBody>
          <a:bodyPr/>
          <a:lstStyle/>
          <a:p>
            <a:r>
              <a:rPr lang="en-US" dirty="0"/>
              <a:t>The Prophet’s Response</a:t>
            </a:r>
          </a:p>
        </p:txBody>
      </p:sp>
    </p:spTree>
    <p:extLst>
      <p:ext uri="{BB962C8B-B14F-4D97-AF65-F5344CB8AC3E}">
        <p14:creationId xmlns:p14="http://schemas.microsoft.com/office/powerpoint/2010/main" val="67605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Berli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1368</TotalTime>
  <Words>613</Words>
  <Application>Microsoft Office PowerPoint</Application>
  <PresentationFormat>Widescreen</PresentationFormat>
  <Paragraphs>86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Alpaca Scarlett Demo</vt:lpstr>
      <vt:lpstr>Trebuchet MS</vt:lpstr>
      <vt:lpstr>Times New Roman</vt:lpstr>
      <vt:lpstr>Arial</vt:lpstr>
      <vt:lpstr>MS Mincho</vt:lpstr>
      <vt:lpstr>Tahoma</vt:lpstr>
      <vt:lpstr>Berlin</vt:lpstr>
      <vt:lpstr>When Inequities Are Balanced</vt:lpstr>
      <vt:lpstr>Habakkuk’s Journey</vt:lpstr>
      <vt:lpstr>PowerPoint Presentation</vt:lpstr>
      <vt:lpstr>A Fitting Conclusion</vt:lpstr>
      <vt:lpstr>PowerPoint Presentation</vt:lpstr>
      <vt:lpstr>Habakkuk’s Closing Thoughts</vt:lpstr>
      <vt:lpstr>3 Responses</vt:lpstr>
      <vt:lpstr>A Prayer of Absolute trust</vt:lpstr>
      <vt:lpstr>The Prophet’s Response</vt:lpstr>
      <vt:lpstr>PowerPoint Presentation</vt:lpstr>
      <vt:lpstr>The Prophet’s Response</vt:lpstr>
      <vt:lpstr>PowerPoint Presentation</vt:lpstr>
      <vt:lpstr>3 Responses</vt:lpstr>
      <vt:lpstr>The Lord’s Response</vt:lpstr>
      <vt:lpstr>PowerPoint Presentation</vt:lpstr>
      <vt:lpstr>The God in whom we believe can act, and does act, how and when it pleases Him. Habakkuk is meditating upon the greatness and the power of God and the miraculous elements in God’s dealing with His people.</vt:lpstr>
      <vt:lpstr>God’s command will render vindication to the saved and misery to those who reject justice (Rv 6:17). Confronted with such a righteous justice, the prophet pleads, “in wrath remember mercy.”</vt:lpstr>
      <vt:lpstr>3 Responses</vt:lpstr>
      <vt:lpstr>Complete Collapse</vt:lpstr>
      <vt:lpstr>The Sinner’s Plight</vt:lpstr>
      <vt:lpstr>The Sinner’s Plight</vt:lpstr>
      <vt:lpstr>PowerPoint Presentation</vt:lpstr>
      <vt:lpstr>Remember</vt:lpstr>
      <vt:lpstr>PowerPoint Presentation</vt:lpstr>
      <vt:lpstr>PowerPoint Presentation</vt:lpstr>
      <vt:lpstr>Next Lesson:  The Struggle Is 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Kachelman III</dc:creator>
  <cp:lastModifiedBy>John Kachelman Jr.</cp:lastModifiedBy>
  <cp:revision>97</cp:revision>
  <dcterms:created xsi:type="dcterms:W3CDTF">2021-02-02T13:25:37Z</dcterms:created>
  <dcterms:modified xsi:type="dcterms:W3CDTF">2021-04-22T10:36:20Z</dcterms:modified>
</cp:coreProperties>
</file>