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280" r:id="rId27"/>
  </p:sldIdLst>
  <p:sldSz cx="12192000" cy="6858000"/>
  <p:notesSz cx="6858000" cy="9144000"/>
  <p:embeddedFontLst>
    <p:embeddedFont>
      <p:font typeface="Alpaca Scarlett Demo" panose="020B0604020202020204" charset="0"/>
      <p:regular r:id="rId28"/>
    </p:embeddedFont>
    <p:embeddedFont>
      <p:font typeface="Trebuchet MS" panose="020B0603020202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1AC635-5AFB-4198-BD11-AEC72ACC7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A51CEB3-59DF-4602-AF0F-C7B9DC517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6117" y="483080"/>
            <a:ext cx="2919766" cy="753914"/>
          </a:xfrm>
          <a:prstGeom prst="rect">
            <a:avLst/>
          </a:prstGeom>
        </p:spPr>
      </p:pic>
      <p:sp>
        <p:nvSpPr>
          <p:cNvPr id="9" name="Rectangle 8"/>
          <p:cNvSpPr/>
          <p:nvPr/>
        </p:nvSpPr>
        <p:spPr bwMode="ltGray">
          <a:xfrm>
            <a:off x="0" y="5949056"/>
            <a:ext cx="8968085" cy="6803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5949056"/>
            <a:ext cx="3077109" cy="680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048374"/>
            <a:ext cx="8144134" cy="471005"/>
          </a:xfrm>
        </p:spPr>
        <p:txBody>
          <a:bodyPr wrap="square" anchor="ctr" anchorCtr="0">
            <a:noAutofit/>
          </a:bodyPr>
          <a:lstStyle>
            <a:lvl1pPr algn="r">
              <a:defRPr sz="3200" i="1"/>
            </a:lvl1pPr>
          </a:lstStyle>
          <a:p>
            <a:r>
              <a:rPr lang="en-US" dirty="0"/>
              <a:t>Click to edit Master title style</a:t>
            </a:r>
          </a:p>
        </p:txBody>
      </p:sp>
      <p:sp>
        <p:nvSpPr>
          <p:cNvPr id="12" name="Text Placeholder 11">
            <a:extLst>
              <a:ext uri="{FF2B5EF4-FFF2-40B4-BE49-F238E27FC236}">
                <a16:creationId xmlns:a16="http://schemas.microsoft.com/office/drawing/2014/main" id="{6B6F1ECE-C1EC-45F4-B599-73F2A8126A0B}"/>
              </a:ext>
            </a:extLst>
          </p:cNvPr>
          <p:cNvSpPr>
            <a:spLocks noGrp="1"/>
          </p:cNvSpPr>
          <p:nvPr>
            <p:ph type="body" sz="quarter" idx="10"/>
          </p:nvPr>
        </p:nvSpPr>
        <p:spPr>
          <a:xfrm>
            <a:off x="10589633" y="6035320"/>
            <a:ext cx="790575" cy="497112"/>
          </a:xfrm>
        </p:spPr>
        <p:txBody>
          <a:bodyPr anchor="ctr" anchorCtr="0">
            <a:noAutofit/>
          </a:bodyPr>
          <a:lstStyle>
            <a:lvl1pPr marL="0" indent="0" algn="l">
              <a:buNone/>
              <a:defRPr sz="2800" cap="all" baseline="0"/>
            </a:lvl1pPr>
            <a:lvl2pPr>
              <a:buNone/>
              <a:defRPr/>
            </a:lvl2pPr>
            <a:lvl3pPr>
              <a:buNone/>
              <a:defRPr/>
            </a:lvl3pPr>
            <a:lvl4pPr>
              <a:buNone/>
              <a:defRPr/>
            </a:lvl4pPr>
            <a:lvl5pPr>
              <a:buNone/>
              <a:defRPr/>
            </a:lvl5pPr>
          </a:lstStyle>
          <a:p>
            <a:pPr lvl="0"/>
            <a:endParaRPr lang="en-US" dirty="0"/>
          </a:p>
        </p:txBody>
      </p:sp>
      <p:sp>
        <p:nvSpPr>
          <p:cNvPr id="13" name="TextBox 12">
            <a:extLst>
              <a:ext uri="{FF2B5EF4-FFF2-40B4-BE49-F238E27FC236}">
                <a16:creationId xmlns:a16="http://schemas.microsoft.com/office/drawing/2014/main" id="{799B3D8A-B760-4701-B8B0-76C026C52DA4}"/>
              </a:ext>
            </a:extLst>
          </p:cNvPr>
          <p:cNvSpPr txBox="1"/>
          <p:nvPr userDrawn="1"/>
        </p:nvSpPr>
        <p:spPr>
          <a:xfrm>
            <a:off x="9015710" y="6022266"/>
            <a:ext cx="1555884" cy="523220"/>
          </a:xfrm>
          <a:prstGeom prst="rect">
            <a:avLst/>
          </a:prstGeom>
          <a:noFill/>
        </p:spPr>
        <p:txBody>
          <a:bodyPr wrap="square" rtlCol="0" anchor="ctr" anchorCtr="0">
            <a:spAutoFit/>
          </a:bodyPr>
          <a:lstStyle/>
          <a:p>
            <a:pPr algn="r"/>
            <a:r>
              <a:rPr lang="en-US" sz="2800" cap="all" spc="0" baseline="0" dirty="0"/>
              <a:t>Lesson</a:t>
            </a:r>
          </a:p>
        </p:txBody>
      </p:sp>
    </p:spTree>
    <p:extLst>
      <p:ext uri="{BB962C8B-B14F-4D97-AF65-F5344CB8AC3E}">
        <p14:creationId xmlns:p14="http://schemas.microsoft.com/office/powerpoint/2010/main" val="15669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50BD9-FDCD-4CD8-9BA8-8E2013A1D3BE}"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1140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bakkuk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357" y="1629342"/>
            <a:ext cx="9047284" cy="3599316"/>
          </a:xfrm>
        </p:spPr>
        <p:txBody>
          <a:bodyPr anchor="ctr" anchorCtr="0">
            <a:normAutofit/>
          </a:bodyPr>
          <a:lstStyle>
            <a:lvl1pPr marL="0" indent="0" algn="ctr">
              <a:buNone/>
              <a:defRPr sz="4000" b="1"/>
            </a:lvl1pPr>
            <a:lvl2pPr>
              <a:buNone/>
              <a:defRPr sz="2400"/>
            </a:lvl2pPr>
            <a:lvl3pPr>
              <a:buNone/>
              <a:defRPr sz="2000"/>
            </a:lvl3pPr>
            <a:lvl4pPr>
              <a:buNone/>
              <a:defRPr sz="1800"/>
            </a:lvl4pPr>
            <a:lvl5pPr>
              <a:buNone/>
              <a:defRPr sz="1800"/>
            </a:lvl5pPr>
          </a:lstStyle>
          <a:p>
            <a:pPr lvl="0"/>
            <a:r>
              <a:rPr lang="en-US" dirty="0"/>
              <a:t>Click to edit Master text styles</a:t>
            </a:r>
          </a:p>
        </p:txBody>
      </p:sp>
      <p:sp>
        <p:nvSpPr>
          <p:cNvPr id="8" name="TextBox 7">
            <a:extLst>
              <a:ext uri="{FF2B5EF4-FFF2-40B4-BE49-F238E27FC236}">
                <a16:creationId xmlns:a16="http://schemas.microsoft.com/office/drawing/2014/main" id="{B6430C9F-1ABC-4F33-841F-5025D8029C74}"/>
              </a:ext>
            </a:extLst>
          </p:cNvPr>
          <p:cNvSpPr txBox="1"/>
          <p:nvPr userDrawn="1"/>
        </p:nvSpPr>
        <p:spPr>
          <a:xfrm>
            <a:off x="604645" y="1055984"/>
            <a:ext cx="1296969" cy="2646878"/>
          </a:xfrm>
          <a:prstGeom prst="rect">
            <a:avLst/>
          </a:prstGeom>
          <a:noFill/>
        </p:spPr>
        <p:txBody>
          <a:bodyPr wrap="square" rtlCol="0">
            <a:spAutoFit/>
          </a:bodyPr>
          <a:lstStyle/>
          <a:p>
            <a:r>
              <a:rPr lang="en-US" sz="16600" dirty="0"/>
              <a:t>“</a:t>
            </a:r>
          </a:p>
        </p:txBody>
      </p:sp>
      <p:sp>
        <p:nvSpPr>
          <p:cNvPr id="13" name="TextBox 12">
            <a:extLst>
              <a:ext uri="{FF2B5EF4-FFF2-40B4-BE49-F238E27FC236}">
                <a16:creationId xmlns:a16="http://schemas.microsoft.com/office/drawing/2014/main" id="{8A062255-2911-43D4-80E0-AD8636ACAAFD}"/>
              </a:ext>
            </a:extLst>
          </p:cNvPr>
          <p:cNvSpPr txBox="1"/>
          <p:nvPr userDrawn="1"/>
        </p:nvSpPr>
        <p:spPr>
          <a:xfrm rot="10800000">
            <a:off x="10245653" y="3348572"/>
            <a:ext cx="1296969" cy="2646878"/>
          </a:xfrm>
          <a:prstGeom prst="rect">
            <a:avLst/>
          </a:prstGeom>
          <a:noFill/>
        </p:spPr>
        <p:txBody>
          <a:bodyPr wrap="square" rtlCol="0">
            <a:spAutoFit/>
          </a:bodyPr>
          <a:lstStyle/>
          <a:p>
            <a:r>
              <a:rPr lang="en-US" sz="16600" dirty="0"/>
              <a:t>“</a:t>
            </a:r>
          </a:p>
        </p:txBody>
      </p:sp>
      <p:sp>
        <p:nvSpPr>
          <p:cNvPr id="10" name="Text Placeholder 9">
            <a:extLst>
              <a:ext uri="{FF2B5EF4-FFF2-40B4-BE49-F238E27FC236}">
                <a16:creationId xmlns:a16="http://schemas.microsoft.com/office/drawing/2014/main" id="{643B93EF-D3B8-49CA-A02C-A7C862FF9532}"/>
              </a:ext>
            </a:extLst>
          </p:cNvPr>
          <p:cNvSpPr>
            <a:spLocks noGrp="1"/>
          </p:cNvSpPr>
          <p:nvPr>
            <p:ph type="body" sz="quarter" idx="10" hasCustomPrompt="1"/>
          </p:nvPr>
        </p:nvSpPr>
        <p:spPr>
          <a:xfrm>
            <a:off x="3086099" y="5446661"/>
            <a:ext cx="6019800" cy="590550"/>
          </a:xfrm>
        </p:spPr>
        <p:txBody>
          <a:bodyPr>
            <a:normAutofit/>
          </a:bodyPr>
          <a:lstStyle>
            <a:lvl1pPr marL="0" indent="0" algn="ctr">
              <a:buNone/>
              <a:defRPr sz="2000" i="1"/>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895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0BD9-FDCD-4CD8-9BA8-8E2013A1D3BE}"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5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0BD9-FDCD-4CD8-9BA8-8E2013A1D3BE}" type="datetimeFigureOut">
              <a:rPr lang="en-US" smtClean="0"/>
              <a:pPr/>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2812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603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77298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6412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46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359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7B4915-B9EE-4C14-AC16-653606298192}"/>
              </a:ext>
            </a:extLst>
          </p:cNvPr>
          <p:cNvSpPr/>
          <p:nvPr userDrawn="1"/>
        </p:nvSpPr>
        <p:spPr bwMode="ltGray">
          <a:xfrm>
            <a:off x="0" y="1018630"/>
            <a:ext cx="12191999" cy="118629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6410" y="753228"/>
            <a:ext cx="10559180" cy="5495172"/>
          </a:xfrm>
          <a:ln w="38100">
            <a:solidFill>
              <a:schemeClr val="tx1"/>
            </a:solidFill>
          </a:ln>
        </p:spPr>
        <p:txBody>
          <a:bodyPr lIns="457200" tIns="173736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 name="Title 1"/>
          <p:cNvSpPr>
            <a:spLocks noGrp="1"/>
          </p:cNvSpPr>
          <p:nvPr>
            <p:ph type="title"/>
          </p:nvPr>
        </p:nvSpPr>
        <p:spPr>
          <a:xfrm>
            <a:off x="1289069" y="106683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407817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97246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575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0009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0BD9-FDCD-4CD8-9BA8-8E2013A1D3BE}"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5552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C50BD9-FDCD-4CD8-9BA8-8E2013A1D3BE}" type="datetimeFigureOut">
              <a:rPr lang="en-US" smtClean="0"/>
              <a:pPr/>
              <a:t>4/14/2021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2939054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6" name="Picture 2" descr="E:\07 Dalraida Habakkuk\PowerPoint\Pushing rock uphill.jpg"/>
          <p:cNvPicPr>
            <a:picLocks noChangeAspect="1" noChangeArrowheads="1"/>
          </p:cNvPicPr>
          <p:nvPr userDrawn="1"/>
        </p:nvPicPr>
        <p:blipFill>
          <a:blip r:embed="rId2" cstate="print"/>
          <a:srcRect/>
          <a:stretch>
            <a:fillRect/>
          </a:stretch>
        </p:blipFill>
        <p:spPr bwMode="auto">
          <a:xfrm>
            <a:off x="-24917" y="23186"/>
            <a:ext cx="12216917" cy="6834814"/>
          </a:xfrm>
          <a:prstGeom prst="rect">
            <a:avLst/>
          </a:prstGeom>
          <a:noFill/>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C50BD9-FDCD-4CD8-9BA8-8E2013A1D3BE}" type="datetimeFigureOut">
              <a:rPr lang="en-US" smtClean="0"/>
              <a:pPr/>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n Overview of Chapter 7 Bankruptcy for New York and New ..."/>
          <p:cNvPicPr/>
          <p:nvPr userDrawn="1"/>
        </p:nvPicPr>
        <p:blipFill>
          <a:blip r:embed="rId2" cstate="print"/>
          <a:srcRect/>
          <a:stretch>
            <a:fillRect/>
          </a:stretch>
        </p:blipFill>
        <p:spPr bwMode="auto">
          <a:xfrm>
            <a:off x="545911" y="232013"/>
            <a:ext cx="11109278" cy="64008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2290" name="Picture 2" descr="День Іоанна Богослова: ким був святий і кому він допомагає - tochka.net">
            <a:extLst>
              <a:ext uri="{FF2B5EF4-FFF2-40B4-BE49-F238E27FC236}">
                <a16:creationId xmlns:a16="http://schemas.microsoft.com/office/drawing/2014/main" id="{3780BCD8-88E8-46B7-9E78-2F51EAB39A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800" b="780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753228"/>
            <a:ext cx="6193990" cy="5495172"/>
          </a:xfrm>
          <a:ln w="38100">
            <a:solidFill>
              <a:schemeClr val="bg1"/>
            </a:solidFill>
          </a:ln>
        </p:spPr>
        <p:txBody>
          <a:bodyPr lIns="457200" tIns="1097280" rIns="457200" bIns="91440" anchor="ctr" anchorCtr="0">
            <a:normAutofit/>
          </a:bodyPr>
          <a:lstStyle>
            <a:lvl1pPr algn="l">
              <a:spcBef>
                <a:spcPts val="0"/>
              </a:spcBef>
              <a:spcAft>
                <a:spcPts val="1800"/>
              </a:spcAft>
              <a:buFont typeface="+mj-lt"/>
              <a:buAutoNum type="arabicPeriod"/>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514975" y="1066836"/>
            <a:ext cx="5667375" cy="857214"/>
          </a:xfrm>
          <a:noFill/>
        </p:spPr>
        <p:txBody>
          <a:bodyPr anchor="ctr" anchorCtr="0">
            <a:normAutofit/>
          </a:bodyPr>
          <a:lstStyle>
            <a:lvl1pPr algn="ct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9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268" name="Picture 4" descr="Кирил и Методиј ни го отворија патот кон писменоста">
            <a:extLst>
              <a:ext uri="{FF2B5EF4-FFF2-40B4-BE49-F238E27FC236}">
                <a16:creationId xmlns:a16="http://schemas.microsoft.com/office/drawing/2014/main" id="{67463890-679B-4C9E-A170-19156FD13E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 t="6936" r="155" b="8702"/>
          <a:stretch/>
        </p:blipFill>
        <p:spPr bwMode="auto">
          <a:xfrm>
            <a:off x="-1890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16410" y="467478"/>
            <a:ext cx="10559180" cy="4466472"/>
          </a:xfrm>
          <a:ln w="38100">
            <a:solidFill>
              <a:schemeClr val="tx1"/>
            </a:solidFill>
          </a:ln>
        </p:spPr>
        <p:txBody>
          <a:bodyPr lIns="457200" tIns="146304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1289069" y="78108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220275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2" descr="Una Solución para la Ansiedad y Estrés: “La Caja de Relajación” – MBP  Wealth Management">
            <a:extLst>
              <a:ext uri="{FF2B5EF4-FFF2-40B4-BE49-F238E27FC236}">
                <a16:creationId xmlns:a16="http://schemas.microsoft.com/office/drawing/2014/main" id="{F5AE4B29-C83B-42D5-B9BE-5C6DB2911B9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87" b="185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53049" y="2147774"/>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353049" y="762036"/>
            <a:ext cx="6200775" cy="1080938"/>
          </a:xfrm>
          <a:noFill/>
        </p:spPr>
        <p:txBody>
          <a:bodyPr>
            <a:normAutofit/>
          </a:bodyPr>
          <a:lstStyle>
            <a:lvl1pPr algn="ctr">
              <a:defRPr sz="4000" b="0" cap="all" baseline="0">
                <a:solidFill>
                  <a:schemeClr val="bg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754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2" descr="To Be A Young Black Man Working In An Office Full of White People | by  Derrius Quarles | HackerNoon.com | Medium">
            <a:extLst>
              <a:ext uri="{FF2B5EF4-FFF2-40B4-BE49-F238E27FC236}">
                <a16:creationId xmlns:a16="http://schemas.microsoft.com/office/drawing/2014/main" id="{35DD2F52-3582-4231-8F3E-D579CB8A0F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839" r="2848" b="118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1105"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411105" y="703980"/>
            <a:ext cx="6200775" cy="1080938"/>
          </a:xfrm>
          <a:noFill/>
        </p:spPr>
        <p:txBody>
          <a:bodyPr>
            <a:normAutofit/>
          </a:bodyPr>
          <a:lstStyle>
            <a:lvl1pPr algn="ctr">
              <a:defRPr sz="4000" b="0" cap="all" baseline="0">
                <a:solidFill>
                  <a:schemeClr val="tx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5573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4" descr="Blue Neon Question Mark Background - Stock Motion Graphics | Motion Array">
            <a:extLst>
              <a:ext uri="{FF2B5EF4-FFF2-40B4-BE49-F238E27FC236}">
                <a16:creationId xmlns:a16="http://schemas.microsoft.com/office/drawing/2014/main" id="{7B773ED4-749C-4911-B342-B725EF414A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2363"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92363" y="703980"/>
            <a:ext cx="6200775" cy="1080938"/>
          </a:xfrm>
          <a:noFill/>
          <a:ln>
            <a:noFill/>
          </a:ln>
          <a:effectLst>
            <a:glow rad="228600">
              <a:schemeClr val="accent2">
                <a:satMod val="175000"/>
                <a:alpha val="40000"/>
              </a:schemeClr>
            </a:glow>
          </a:effectLst>
        </p:spPr>
        <p:txBody>
          <a:bodyPr>
            <a:normAutofit/>
          </a:bodyPr>
          <a:lstStyle>
            <a:lvl1pPr algn="ctr">
              <a:defRPr sz="4000" b="0" cap="all" baseline="0">
                <a:solidFill>
                  <a:srgbClr val="F4FFF0"/>
                </a:solidFill>
                <a:effectLst>
                  <a:glow rad="228600">
                    <a:schemeClr val="accent6">
                      <a:satMod val="175000"/>
                      <a:alpha val="40000"/>
                    </a:schemeClr>
                  </a:glo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4864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196" name="Picture 4" descr="EPUB 2 or EPUB 3? That Is Not a Question – EPUBSecrets">
            <a:extLst>
              <a:ext uri="{FF2B5EF4-FFF2-40B4-BE49-F238E27FC236}">
                <a16:creationId xmlns:a16="http://schemas.microsoft.com/office/drawing/2014/main" id="{335FAC4B-467F-4225-9BED-E25D4C65B62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46" t="-48" r="14722" b="13809"/>
          <a:stretch/>
        </p:blipFill>
        <p:spPr bwMode="auto">
          <a:xfrm>
            <a:off x="0" y="-23925"/>
            <a:ext cx="12192000" cy="6881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9142" y="1842975"/>
            <a:ext cx="7402739" cy="3962739"/>
          </a:xfrm>
          <a:ln w="38100">
            <a:noFill/>
          </a:ln>
        </p:spPr>
        <p:txBody>
          <a:bodyPr lIns="182880" tIns="182880" rIns="182880" bIns="182880" anchor="t" anchorCtr="0">
            <a:normAutofit/>
          </a:bodyPr>
          <a:lstStyle>
            <a:lvl1pPr algn="l">
              <a:spcBef>
                <a:spcPts val="0"/>
              </a:spcBef>
              <a:spcAft>
                <a:spcPts val="1800"/>
              </a:spcAft>
              <a:defRPr sz="3600">
                <a:solidFill>
                  <a:schemeClr val="tx1"/>
                </a:solidFill>
                <a:effectLst>
                  <a:outerShdw blurRad="50800" dist="50800" algn="l" rotWithShape="0">
                    <a:prstClr val="black">
                      <a:alpha val="70000"/>
                    </a:prstClr>
                  </a:outerShdw>
                </a:effectLst>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4209142" y="457237"/>
            <a:ext cx="7402739" cy="1080938"/>
          </a:xfrm>
          <a:noFill/>
          <a:ln>
            <a:noFill/>
          </a:ln>
          <a:effectLst>
            <a:glow rad="228600">
              <a:schemeClr val="accent2">
                <a:satMod val="175000"/>
                <a:alpha val="40000"/>
              </a:schemeClr>
            </a:glow>
          </a:effectLst>
        </p:spPr>
        <p:txBody>
          <a:bodyPr>
            <a:normAutofit/>
          </a:bodyPr>
          <a:lstStyle>
            <a:lvl1pPr algn="ctr">
              <a:defRPr sz="4000" b="0" cap="all" baseline="0">
                <a:solidFill>
                  <a:schemeClr val="tx1"/>
                </a:solidFill>
                <a:effectLst>
                  <a:outerShdw blurRad="50800" dist="50800" algn="l" rotWithShape="0">
                    <a:prstClr val="black">
                      <a:alpha val="70000"/>
                    </a:prstClr>
                  </a:outerShd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455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2" descr="Espiritualidade Archives - Aleteia: vida plena com valor">
            <a:extLst>
              <a:ext uri="{FF2B5EF4-FFF2-40B4-BE49-F238E27FC236}">
                <a16:creationId xmlns:a16="http://schemas.microsoft.com/office/drawing/2014/main" id="{18E8E9AD-A2E6-4F7E-ACA7-7A49A021CE8B}"/>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149" r="28619" b="1160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ltGray">
          <a:xfrm>
            <a:off x="-1" y="707759"/>
            <a:ext cx="7600951" cy="12170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9575" y="753228"/>
            <a:ext cx="6700527" cy="1080938"/>
          </a:xfrm>
        </p:spPr>
        <p:txBody>
          <a:bodyPr>
            <a:normAutofit/>
          </a:bodyPr>
          <a:lstStyle>
            <a:lvl1pPr>
              <a:defRPr sz="4000" b="1" cap="all" baseline="0"/>
            </a:lvl1pPr>
          </a:lstStyle>
          <a:p>
            <a:r>
              <a:rPr lang="en-US" dirty="0"/>
              <a:t>Click to edit Master title style</a:t>
            </a:r>
          </a:p>
        </p:txBody>
      </p:sp>
      <p:sp>
        <p:nvSpPr>
          <p:cNvPr id="3" name="Content Placeholder 2"/>
          <p:cNvSpPr>
            <a:spLocks noGrp="1"/>
          </p:cNvSpPr>
          <p:nvPr>
            <p:ph idx="1"/>
          </p:nvPr>
        </p:nvSpPr>
        <p:spPr>
          <a:xfrm>
            <a:off x="409575" y="2336873"/>
            <a:ext cx="6700527" cy="3599316"/>
          </a:xfrm>
        </p:spPr>
        <p:txBody>
          <a:bodyPr>
            <a:normAutofit/>
          </a:bodyPr>
          <a:lstStyle>
            <a:lvl1pPr>
              <a:spcBef>
                <a:spcPts val="0"/>
              </a:spcBef>
              <a:spcAft>
                <a:spcPts val="1800"/>
              </a:spcAft>
              <a:defRPr sz="3600"/>
            </a:lvl1pPr>
            <a:lvl2pPr>
              <a:spcBef>
                <a:spcPts val="0"/>
              </a:spcBef>
              <a:spcAft>
                <a:spcPts val="1800"/>
              </a:spcAft>
              <a:defRPr sz="3200"/>
            </a:lvl2pPr>
            <a:lvl3pPr>
              <a:spcBef>
                <a:spcPts val="0"/>
              </a:spcBef>
              <a:spcAft>
                <a:spcPts val="1800"/>
              </a:spcAft>
              <a:defRPr sz="2800"/>
            </a:lvl3pPr>
            <a:lvl4pPr>
              <a:spcBef>
                <a:spcPts val="0"/>
              </a:spcBef>
              <a:spcAft>
                <a:spcPts val="1800"/>
              </a:spcAft>
              <a:defRPr sz="2400"/>
            </a:lvl4pPr>
            <a:lvl5pPr>
              <a:spcBef>
                <a:spcPts val="0"/>
              </a:spcBef>
              <a:spcAft>
                <a:spcPts val="1800"/>
              </a:spcAft>
              <a:defRPr sz="2400"/>
            </a:lvl5pPr>
          </a:lstStyle>
          <a:p>
            <a:pPr lvl="0"/>
            <a:r>
              <a:rPr lang="en-US" dirty="0"/>
              <a:t>Click to edit Master text styles</a:t>
            </a:r>
          </a:p>
        </p:txBody>
      </p:sp>
    </p:spTree>
    <p:extLst>
      <p:ext uri="{BB962C8B-B14F-4D97-AF65-F5344CB8AC3E}">
        <p14:creationId xmlns:p14="http://schemas.microsoft.com/office/powerpoint/2010/main" val="42406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DC9A09-5A9C-42B6-8437-6A560E260E9D}"/>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C50BD9-FDCD-4CD8-9BA8-8E2013A1D3BE}" type="datetimeFigureOut">
              <a:rPr lang="en-US" smtClean="0"/>
              <a:pPr/>
              <a:t>4/14/2021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1597812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0" r:id="rId5"/>
    <p:sldLayoutId id="2147483681" r:id="rId6"/>
    <p:sldLayoutId id="2147483682" r:id="rId7"/>
    <p:sldLayoutId id="2147483683" r:id="rId8"/>
    <p:sldLayoutId id="2147483679" r:id="rId9"/>
    <p:sldLayoutId id="2147483663" r:id="rId10"/>
    <p:sldLayoutId id="2147483678"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86" r:id="rId25"/>
    <p:sldLayoutId id="2147483687" r:id="rId2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2B76-44A5-4E45-850B-1F0A917595EB}"/>
              </a:ext>
            </a:extLst>
          </p:cNvPr>
          <p:cNvSpPr>
            <a:spLocks noGrp="1"/>
          </p:cNvSpPr>
          <p:nvPr>
            <p:ph type="ctrTitle"/>
          </p:nvPr>
        </p:nvSpPr>
        <p:spPr>
          <a:xfrm>
            <a:off x="680322" y="6048374"/>
            <a:ext cx="8144134" cy="471005"/>
          </a:xfrm>
        </p:spPr>
        <p:txBody>
          <a:bodyPr>
            <a:normAutofit fontScale="90000"/>
          </a:bodyPr>
          <a:lstStyle/>
          <a:p>
            <a:r>
              <a:rPr lang="en-US" b="1" dirty="0"/>
              <a:t>Woeful Cost of Pride</a:t>
            </a:r>
            <a:endParaRPr lang="en-US" dirty="0"/>
          </a:p>
        </p:txBody>
      </p:sp>
      <p:sp>
        <p:nvSpPr>
          <p:cNvPr id="6" name="Text Placeholder 5">
            <a:extLst>
              <a:ext uri="{FF2B5EF4-FFF2-40B4-BE49-F238E27FC236}">
                <a16:creationId xmlns:a16="http://schemas.microsoft.com/office/drawing/2014/main" id="{EE92A2D1-A0D2-4407-86C3-CE7A6BCEC2A4}"/>
              </a:ext>
            </a:extLst>
          </p:cNvPr>
          <p:cNvSpPr>
            <a:spLocks noGrp="1"/>
          </p:cNvSpPr>
          <p:nvPr>
            <p:ph type="body" sz="quarter" idx="10"/>
          </p:nvPr>
        </p:nvSpPr>
        <p:spPr>
          <a:xfrm>
            <a:off x="10589633" y="6035320"/>
            <a:ext cx="790575" cy="497112"/>
          </a:xfrm>
        </p:spPr>
        <p:txBody>
          <a:bodyPr anchor="ctr" anchorCtr="0"/>
          <a:lstStyle/>
          <a:p>
            <a:r>
              <a:rPr lang="en-US" dirty="0"/>
              <a:t>10</a:t>
            </a:r>
          </a:p>
        </p:txBody>
      </p:sp>
    </p:spTree>
    <p:extLst>
      <p:ext uri="{BB962C8B-B14F-4D97-AF65-F5344CB8AC3E}">
        <p14:creationId xmlns:p14="http://schemas.microsoft.com/office/powerpoint/2010/main" val="23251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4582" y="1341572"/>
            <a:ext cx="7871154" cy="4100626"/>
          </a:xfrm>
        </p:spPr>
        <p:txBody>
          <a:bodyPr>
            <a:normAutofit/>
          </a:bodyPr>
          <a:lstStyle/>
          <a:p>
            <a:r>
              <a:rPr lang="en-US" dirty="0"/>
              <a:t>Willing to do anything to achieve</a:t>
            </a:r>
          </a:p>
          <a:p>
            <a:r>
              <a:rPr lang="en-US" dirty="0"/>
              <a:t>Killed without mercy</a:t>
            </a:r>
          </a:p>
          <a:p>
            <a:r>
              <a:rPr lang="en-US" dirty="0"/>
              <a:t>Exploited without compromise</a:t>
            </a:r>
          </a:p>
          <a:p>
            <a:r>
              <a:rPr lang="en-US" dirty="0"/>
              <a:t>Destroyed without hesitation</a:t>
            </a:r>
          </a:p>
          <a:p>
            <a:r>
              <a:rPr lang="en-US" dirty="0"/>
              <a:t>All will vanish!</a:t>
            </a:r>
          </a:p>
        </p:txBody>
      </p:sp>
      <p:sp>
        <p:nvSpPr>
          <p:cNvPr id="3" name="Title 2"/>
          <p:cNvSpPr>
            <a:spLocks noGrp="1"/>
          </p:cNvSpPr>
          <p:nvPr>
            <p:ph type="title"/>
          </p:nvPr>
        </p:nvSpPr>
        <p:spPr>
          <a:xfrm>
            <a:off x="3990109" y="399180"/>
            <a:ext cx="7580207" cy="1080938"/>
          </a:xfrm>
        </p:spPr>
        <p:txBody>
          <a:bodyPr/>
          <a:lstStyle/>
          <a:p>
            <a:r>
              <a:rPr lang="en-US" dirty="0"/>
              <a:t>Violence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tIns="1188720">
            <a:normAutofit/>
          </a:bodyPr>
          <a:lstStyle/>
          <a:p>
            <a:r>
              <a:rPr lang="en-US" dirty="0"/>
              <a:t>Controls modern behavior</a:t>
            </a:r>
          </a:p>
          <a:p>
            <a:r>
              <a:rPr lang="en-US" dirty="0"/>
              <a:t>Abuse others</a:t>
            </a:r>
          </a:p>
          <a:p>
            <a:r>
              <a:rPr lang="en-US" dirty="0"/>
              <a:t>Our desires above the welfare of others</a:t>
            </a:r>
          </a:p>
          <a:p>
            <a:r>
              <a:rPr lang="en-US" dirty="0"/>
              <a:t>Desensitized – we want “it” so we go for it!</a:t>
            </a:r>
          </a:p>
          <a:p>
            <a:r>
              <a:rPr lang="en-US" dirty="0"/>
              <a:t>Slain God’s absolutes on the altar of self!</a:t>
            </a:r>
          </a:p>
        </p:txBody>
      </p:sp>
      <p:sp>
        <p:nvSpPr>
          <p:cNvPr id="3" name="Title 2"/>
          <p:cNvSpPr>
            <a:spLocks noGrp="1"/>
          </p:cNvSpPr>
          <p:nvPr>
            <p:ph type="title"/>
          </p:nvPr>
        </p:nvSpPr>
        <p:spPr/>
        <p:txBody>
          <a:bodyPr/>
          <a:lstStyle/>
          <a:p>
            <a:r>
              <a:rPr lang="en-US" dirty="0"/>
              <a:t>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5287" y="1399629"/>
            <a:ext cx="7402739" cy="3962739"/>
          </a:xfrm>
        </p:spPr>
        <p:txBody>
          <a:bodyPr>
            <a:normAutofit lnSpcReduction="10000"/>
          </a:bodyPr>
          <a:lstStyle/>
          <a:p>
            <a:r>
              <a:rPr lang="en-US" dirty="0">
                <a:solidFill>
                  <a:schemeClr val="bg1"/>
                </a:solidFill>
                <a:effectLst/>
              </a:rPr>
              <a:t>The prospect of success</a:t>
            </a:r>
          </a:p>
          <a:p>
            <a:r>
              <a:rPr lang="en-US" dirty="0">
                <a:solidFill>
                  <a:schemeClr val="bg1"/>
                </a:solidFill>
                <a:effectLst/>
              </a:rPr>
              <a:t>What gained will vanish</a:t>
            </a:r>
          </a:p>
          <a:p>
            <a:r>
              <a:rPr lang="en-US" dirty="0">
                <a:solidFill>
                  <a:schemeClr val="bg1"/>
                </a:solidFill>
                <a:effectLst/>
              </a:rPr>
              <a:t>They have worked for nothing</a:t>
            </a:r>
          </a:p>
          <a:p>
            <a:r>
              <a:rPr lang="en-US" dirty="0">
                <a:solidFill>
                  <a:schemeClr val="bg1"/>
                </a:solidFill>
                <a:effectLst/>
              </a:rPr>
              <a:t>All of the toil, all of the exploiting, all of their labors – were does it end – all is vanity!</a:t>
            </a:r>
          </a:p>
        </p:txBody>
      </p:sp>
      <p:sp>
        <p:nvSpPr>
          <p:cNvPr id="3" name="Title 2"/>
          <p:cNvSpPr>
            <a:spLocks noGrp="1"/>
          </p:cNvSpPr>
          <p:nvPr>
            <p:ph type="title"/>
          </p:nvPr>
        </p:nvSpPr>
        <p:spPr/>
        <p:txBody>
          <a:bodyPr/>
          <a:lstStyle/>
          <a:p>
            <a:r>
              <a:rPr lang="en-US" dirty="0">
                <a:solidFill>
                  <a:schemeClr val="bg1"/>
                </a:solidFill>
                <a:effectLst/>
              </a:rPr>
              <a:t>Violence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2219" y="1011700"/>
            <a:ext cx="6885708" cy="5333681"/>
          </a:xfrm>
        </p:spPr>
        <p:txBody>
          <a:bodyPr>
            <a:normAutofit lnSpcReduction="10000"/>
          </a:bodyPr>
          <a:lstStyle/>
          <a:p>
            <a:r>
              <a:rPr lang="en-US" dirty="0"/>
              <a:t>Greed and Ambition </a:t>
            </a:r>
            <a:br>
              <a:rPr lang="en-US" dirty="0"/>
            </a:br>
            <a:r>
              <a:rPr lang="en-US" dirty="0"/>
              <a:t>(verses 6–8)</a:t>
            </a:r>
          </a:p>
          <a:p>
            <a:r>
              <a:rPr lang="en-US" dirty="0"/>
              <a:t>Evil Cunning to benefit self (verses 9–11)</a:t>
            </a:r>
          </a:p>
          <a:p>
            <a:r>
              <a:rPr lang="en-US" dirty="0"/>
              <a:t>Violence to achieve goals (verses 12-14)</a:t>
            </a:r>
          </a:p>
          <a:p>
            <a:r>
              <a:rPr lang="en-US" dirty="0"/>
              <a:t>Immorality to satisfy self (verses 15-17)</a:t>
            </a:r>
          </a:p>
          <a:p>
            <a:r>
              <a:rPr lang="en-US" dirty="0">
                <a:solidFill>
                  <a:schemeClr val="tx1"/>
                </a:solidFill>
              </a:rPr>
              <a:t>Idolatry (verses 18–19)</a:t>
            </a:r>
          </a:p>
        </p:txBody>
      </p:sp>
      <p:sp>
        <p:nvSpPr>
          <p:cNvPr id="3" name="Title 2"/>
          <p:cNvSpPr>
            <a:spLocks noGrp="1"/>
          </p:cNvSpPr>
          <p:nvPr>
            <p:ph type="title"/>
          </p:nvPr>
        </p:nvSpPr>
        <p:spPr>
          <a:xfrm>
            <a:off x="5353049" y="194000"/>
            <a:ext cx="6200775" cy="1080938"/>
          </a:xfrm>
        </p:spPr>
        <p:txBody>
          <a:bodyPr/>
          <a:lstStyle/>
          <a:p>
            <a:r>
              <a:rPr lang="en-US" dirty="0"/>
              <a:t>Acts of 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Pride’s Inevitable End…</a:t>
            </a:r>
          </a:p>
        </p:txBody>
      </p:sp>
      <p:sp>
        <p:nvSpPr>
          <p:cNvPr id="5" name="TextBox 4"/>
          <p:cNvSpPr txBox="1"/>
          <p:nvPr/>
        </p:nvSpPr>
        <p:spPr>
          <a:xfrm>
            <a:off x="886691" y="1731818"/>
            <a:ext cx="9933709" cy="1354217"/>
          </a:xfrm>
          <a:prstGeom prst="rect">
            <a:avLst/>
          </a:prstGeom>
          <a:noFill/>
        </p:spPr>
        <p:txBody>
          <a:bodyPr wrap="square" rtlCol="0">
            <a:spAutoFit/>
          </a:bodyPr>
          <a:lstStyle/>
          <a:p>
            <a:pPr>
              <a:spcBef>
                <a:spcPts val="600"/>
              </a:spcBef>
              <a:spcAft>
                <a:spcPts val="600"/>
              </a:spcAft>
              <a:buFont typeface="Arial" pitchFamily="34" charset="0"/>
              <a:buChar char="•"/>
            </a:pPr>
            <a:r>
              <a:rPr lang="en-US" sz="3600" dirty="0"/>
              <a:t>Eventually sets himself a</a:t>
            </a:r>
            <a:r>
              <a:rPr lang="en-US" sz="3600" dirty="0">
                <a:solidFill>
                  <a:schemeClr val="bg1"/>
                </a:solidFill>
              </a:rPr>
              <a:t>s “God”</a:t>
            </a:r>
          </a:p>
          <a:p>
            <a:pPr>
              <a:spcBef>
                <a:spcPts val="600"/>
              </a:spcBef>
              <a:spcAft>
                <a:spcPts val="600"/>
              </a:spcAft>
              <a:buFont typeface="Arial" pitchFamily="34" charset="0"/>
              <a:buChar char="•"/>
            </a:pPr>
            <a:r>
              <a:rPr lang="en-US" sz="3600" dirty="0"/>
              <a:t>Idolatry places something </a:t>
            </a:r>
            <a:r>
              <a:rPr lang="en-US" sz="3600" dirty="0">
                <a:solidFill>
                  <a:schemeClr val="bg1"/>
                </a:solidFill>
              </a:rPr>
              <a:t>before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618" y="1191491"/>
            <a:ext cx="11236037" cy="4585871"/>
          </a:xfrm>
          <a:prstGeom prst="rect">
            <a:avLst/>
          </a:prstGeom>
          <a:noFill/>
        </p:spPr>
        <p:txBody>
          <a:bodyPr wrap="square" rtlCol="0">
            <a:spAutoFit/>
          </a:bodyPr>
          <a:lstStyle/>
          <a:p>
            <a:pPr marL="346075" indent="-346075">
              <a:spcBef>
                <a:spcPts val="600"/>
              </a:spcBef>
              <a:spcAft>
                <a:spcPts val="600"/>
              </a:spcAft>
              <a:buFont typeface="Arial" pitchFamily="34" charset="0"/>
              <a:buChar char="•"/>
            </a:pPr>
            <a:r>
              <a:rPr lang="en-US" sz="3600" dirty="0"/>
              <a:t>If a Christian has no time for prayer and study, but time for TV, social media &amp; hobbies– </a:t>
            </a:r>
            <a:r>
              <a:rPr lang="en-US" sz="3600" u="sng" dirty="0"/>
              <a:t>is this idolatry</a:t>
            </a:r>
            <a:r>
              <a:rPr lang="en-US" sz="3600" dirty="0"/>
              <a:t>?</a:t>
            </a:r>
          </a:p>
          <a:p>
            <a:pPr marL="346075" indent="-346075">
              <a:spcBef>
                <a:spcPts val="600"/>
              </a:spcBef>
              <a:spcAft>
                <a:spcPts val="600"/>
              </a:spcAft>
              <a:buFont typeface="Arial" pitchFamily="34" charset="0"/>
              <a:buChar char="•"/>
            </a:pPr>
            <a:r>
              <a:rPr lang="en-US" sz="3600" dirty="0"/>
              <a:t>If a Christian finds time for exercise, aerobics, 1softball, but no time for study–</a:t>
            </a:r>
            <a:r>
              <a:rPr lang="en-US" sz="3600" u="sng" dirty="0"/>
              <a:t>is this idolatry</a:t>
            </a:r>
            <a:r>
              <a:rPr lang="en-US" sz="3600" dirty="0"/>
              <a:t>?</a:t>
            </a:r>
          </a:p>
          <a:p>
            <a:pPr marL="346075" indent="-346075">
              <a:spcBef>
                <a:spcPts val="600"/>
              </a:spcBef>
              <a:spcAft>
                <a:spcPts val="600"/>
              </a:spcAft>
              <a:buFont typeface="Arial" pitchFamily="34" charset="0"/>
              <a:buChar char="•"/>
            </a:pPr>
            <a:r>
              <a:rPr lang="en-US" sz="3600" dirty="0"/>
              <a:t>If a Christian can work overtime, or a second job, but has no time for God–</a:t>
            </a:r>
            <a:r>
              <a:rPr lang="en-US" sz="3600" u="sng" dirty="0"/>
              <a:t>is this idolatry</a:t>
            </a:r>
            <a:r>
              <a:rPr lang="en-US" sz="3600" dirty="0"/>
              <a:t>?</a:t>
            </a:r>
          </a:p>
          <a:p>
            <a:pPr marL="346075" indent="-346075" algn="ctr">
              <a:spcBef>
                <a:spcPts val="1800"/>
              </a:spcBef>
              <a:spcAft>
                <a:spcPts val="600"/>
              </a:spcAft>
            </a:pPr>
            <a:r>
              <a:rPr lang="en-US" sz="3600" dirty="0"/>
              <a:t>Idolatry focuses on man NOT God!</a:t>
            </a:r>
          </a:p>
        </p:txBody>
      </p:sp>
      <p:sp>
        <p:nvSpPr>
          <p:cNvPr id="3" name="TextBox 2"/>
          <p:cNvSpPr txBox="1"/>
          <p:nvPr/>
        </p:nvSpPr>
        <p:spPr>
          <a:xfrm>
            <a:off x="1510145" y="581891"/>
            <a:ext cx="9739746" cy="707886"/>
          </a:xfrm>
          <a:prstGeom prst="rect">
            <a:avLst/>
          </a:prstGeom>
          <a:noFill/>
        </p:spPr>
        <p:txBody>
          <a:bodyPr wrap="square" rtlCol="0">
            <a:spAutoFit/>
          </a:bodyPr>
          <a:lstStyle/>
          <a:p>
            <a:pPr algn="ctr"/>
            <a:r>
              <a:rPr lang="en-US" sz="4000" b="1" dirty="0"/>
              <a:t>Idolatry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1"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1"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1"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0954"/>
            <a:ext cx="7162800" cy="4100626"/>
          </a:xfrm>
        </p:spPr>
        <p:txBody>
          <a:bodyPr>
            <a:normAutofit/>
          </a:bodyPr>
          <a:lstStyle/>
          <a:p>
            <a:r>
              <a:rPr lang="en-US" dirty="0"/>
              <a:t>Pride’s victims (verse 6a)</a:t>
            </a:r>
          </a:p>
          <a:p>
            <a:r>
              <a:rPr lang="en-US" dirty="0"/>
              <a:t>Pride’s vile traits (verses 6b–19)</a:t>
            </a:r>
          </a:p>
          <a:p>
            <a:r>
              <a:rPr lang="en-US" dirty="0"/>
              <a:t>Pride’s woeful harvest </a:t>
            </a:r>
            <a:br>
              <a:rPr lang="en-US" dirty="0"/>
            </a:br>
            <a:r>
              <a:rPr lang="en-US" dirty="0"/>
              <a:t>(verses 6b–19) </a:t>
            </a:r>
          </a:p>
        </p:txBody>
      </p:sp>
      <p:sp>
        <p:nvSpPr>
          <p:cNvPr id="3" name="Title 2"/>
          <p:cNvSpPr>
            <a:spLocks noGrp="1"/>
          </p:cNvSpPr>
          <p:nvPr>
            <p:ph type="title"/>
          </p:nvPr>
        </p:nvSpPr>
        <p:spPr/>
        <p:txBody>
          <a:bodyPr/>
          <a:lstStyle/>
          <a:p>
            <a:r>
              <a:rPr lang="en-US" dirty="0"/>
              <a:t>Impact of 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Scale>
                                      <p:cBhvr>
                                        <p:cTn id="7"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2" end="2"/>
                                            </p:txEl>
                                          </p:spTgt>
                                        </p:tgtEl>
                                        <p:attrNameLst>
                                          <p:attrName>ppt_x</p:attrName>
                                          <p:attrName>ppt_y</p:attrName>
                                        </p:attrNameLst>
                                      </p:cBhvr>
                                    </p:animMotion>
                                    <p:animEffect transition="in" filter="fade">
                                      <p:cBhvr>
                                        <p:cTn id="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 Escape (Ezekiel 9:10)</a:t>
            </a:r>
          </a:p>
        </p:txBody>
      </p:sp>
      <p:sp>
        <p:nvSpPr>
          <p:cNvPr id="5" name="TextBox 4"/>
          <p:cNvSpPr txBox="1"/>
          <p:nvPr/>
        </p:nvSpPr>
        <p:spPr>
          <a:xfrm>
            <a:off x="845127" y="1731818"/>
            <a:ext cx="9933709" cy="2769989"/>
          </a:xfrm>
          <a:prstGeom prst="rect">
            <a:avLst/>
          </a:prstGeom>
          <a:noFill/>
        </p:spPr>
        <p:txBody>
          <a:bodyPr wrap="square" rtlCol="0">
            <a:spAutoFit/>
          </a:bodyPr>
          <a:lstStyle/>
          <a:p>
            <a:pPr marL="346075" indent="-346075" algn="ctr">
              <a:spcBef>
                <a:spcPts val="600"/>
              </a:spcBef>
              <a:spcAft>
                <a:spcPts val="600"/>
              </a:spcAft>
            </a:pPr>
            <a:r>
              <a:rPr lang="en-US" sz="3600" dirty="0"/>
              <a:t>Tragedy awaits all </a:t>
            </a:r>
            <a:r>
              <a:rPr lang="en-US" sz="3600" dirty="0">
                <a:solidFill>
                  <a:schemeClr val="bg1"/>
                </a:solidFill>
              </a:rPr>
              <a:t>following pride</a:t>
            </a:r>
          </a:p>
          <a:p>
            <a:pPr marL="346075" indent="-346075">
              <a:spcBef>
                <a:spcPts val="600"/>
              </a:spcBef>
              <a:spcAft>
                <a:spcPts val="600"/>
              </a:spcAft>
              <a:buFont typeface="Arial" pitchFamily="34" charset="0"/>
              <a:buChar char="•"/>
            </a:pPr>
            <a:r>
              <a:rPr lang="en-US" sz="3600" dirty="0"/>
              <a:t>Plunder (verse 7)</a:t>
            </a:r>
          </a:p>
          <a:p>
            <a:pPr marL="346075" indent="-346075">
              <a:spcBef>
                <a:spcPts val="600"/>
              </a:spcBef>
              <a:spcAft>
                <a:spcPts val="600"/>
              </a:spcAft>
              <a:buFont typeface="Arial" pitchFamily="34" charset="0"/>
              <a:buChar char="•"/>
            </a:pPr>
            <a:r>
              <a:rPr lang="en-US" sz="3600" dirty="0"/>
              <a:t>Shame (verse 10)</a:t>
            </a:r>
          </a:p>
          <a:p>
            <a:pPr marL="346075" indent="-346075">
              <a:spcBef>
                <a:spcPts val="600"/>
              </a:spcBef>
              <a:spcAft>
                <a:spcPts val="600"/>
              </a:spcAft>
              <a:buFont typeface="Arial" pitchFamily="34" charset="0"/>
              <a:buChar char="•"/>
            </a:pPr>
            <a:r>
              <a:rPr lang="en-US" sz="3600" dirty="0"/>
              <a:t>Futility (13b)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8" presetClass="entr" presetSubtype="0" accel="5000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0954"/>
            <a:ext cx="7162800" cy="4100626"/>
          </a:xfrm>
        </p:spPr>
        <p:txBody>
          <a:bodyPr>
            <a:normAutofit fontScale="92500" lnSpcReduction="10000"/>
          </a:bodyPr>
          <a:lstStyle/>
          <a:p>
            <a:r>
              <a:rPr lang="en-US" dirty="0"/>
              <a:t>Pride’s victims (verse 6a)</a:t>
            </a:r>
          </a:p>
          <a:p>
            <a:r>
              <a:rPr lang="en-US" dirty="0"/>
              <a:t>Pride’s vile traits (verses 6b–19)</a:t>
            </a:r>
          </a:p>
          <a:p>
            <a:r>
              <a:rPr lang="en-US" dirty="0"/>
              <a:t>Pride’s woeful harvest </a:t>
            </a:r>
            <a:br>
              <a:rPr lang="en-US" dirty="0"/>
            </a:br>
            <a:r>
              <a:rPr lang="en-US" dirty="0"/>
              <a:t>(verses 6b–19)</a:t>
            </a:r>
          </a:p>
          <a:p>
            <a:r>
              <a:rPr lang="en-US" dirty="0"/>
              <a:t>Pride’s ultimate realization </a:t>
            </a:r>
            <a:br>
              <a:rPr lang="en-US" dirty="0"/>
            </a:br>
            <a:r>
              <a:rPr lang="en-US" dirty="0"/>
              <a:t>(verse 20)</a:t>
            </a:r>
          </a:p>
          <a:p>
            <a:r>
              <a:rPr lang="en-US" dirty="0"/>
              <a:t> </a:t>
            </a:r>
          </a:p>
        </p:txBody>
      </p:sp>
      <p:sp>
        <p:nvSpPr>
          <p:cNvPr id="3" name="Title 2"/>
          <p:cNvSpPr>
            <a:spLocks noGrp="1"/>
          </p:cNvSpPr>
          <p:nvPr>
            <p:ph type="title"/>
          </p:nvPr>
        </p:nvSpPr>
        <p:spPr/>
        <p:txBody>
          <a:bodyPr/>
          <a:lstStyle/>
          <a:p>
            <a:r>
              <a:rPr lang="en-US" dirty="0"/>
              <a:t>Impact of 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290">
                                          <p:stCondLst>
                                            <p:cond delay="0"/>
                                          </p:stCondLst>
                                        </p:cTn>
                                        <p:tgtEl>
                                          <p:spTgt spid="2">
                                            <p:txEl>
                                              <p:pRg st="3" end="3"/>
                                            </p:txEl>
                                          </p:spTgt>
                                        </p:tgtEl>
                                      </p:cBhvr>
                                    </p:animEffect>
                                    <p:anim calcmode="lin" valueType="num">
                                      <p:cBhvr>
                                        <p:cTn id="8" dur="911"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xEl>
                                              <p:pRg st="3" end="3"/>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xEl>
                                              <p:pRg st="3" end="3"/>
                                            </p:txEl>
                                          </p:spTgt>
                                        </p:tgtEl>
                                      </p:cBhvr>
                                      <p:to x="100000" y="60000"/>
                                    </p:animScale>
                                    <p:animScale>
                                      <p:cBhvr>
                                        <p:cTn id="14" dur="83" decel="50000">
                                          <p:stCondLst>
                                            <p:cond delay="338"/>
                                          </p:stCondLst>
                                        </p:cTn>
                                        <p:tgtEl>
                                          <p:spTgt spid="2">
                                            <p:txEl>
                                              <p:pRg st="3" end="3"/>
                                            </p:txEl>
                                          </p:spTgt>
                                        </p:tgtEl>
                                      </p:cBhvr>
                                      <p:to x="100000" y="100000"/>
                                    </p:animScale>
                                    <p:animScale>
                                      <p:cBhvr>
                                        <p:cTn id="15" dur="13">
                                          <p:stCondLst>
                                            <p:cond delay="656"/>
                                          </p:stCondLst>
                                        </p:cTn>
                                        <p:tgtEl>
                                          <p:spTgt spid="2">
                                            <p:txEl>
                                              <p:pRg st="3" end="3"/>
                                            </p:txEl>
                                          </p:spTgt>
                                        </p:tgtEl>
                                      </p:cBhvr>
                                      <p:to x="100000" y="80000"/>
                                    </p:animScale>
                                    <p:animScale>
                                      <p:cBhvr>
                                        <p:cTn id="16" dur="83" decel="50000">
                                          <p:stCondLst>
                                            <p:cond delay="669"/>
                                          </p:stCondLst>
                                        </p:cTn>
                                        <p:tgtEl>
                                          <p:spTgt spid="2">
                                            <p:txEl>
                                              <p:pRg st="3" end="3"/>
                                            </p:txEl>
                                          </p:spTgt>
                                        </p:tgtEl>
                                      </p:cBhvr>
                                      <p:to x="100000" y="100000"/>
                                    </p:animScale>
                                    <p:animScale>
                                      <p:cBhvr>
                                        <p:cTn id="17" dur="13">
                                          <p:stCondLst>
                                            <p:cond delay="821"/>
                                          </p:stCondLst>
                                        </p:cTn>
                                        <p:tgtEl>
                                          <p:spTgt spid="2">
                                            <p:txEl>
                                              <p:pRg st="3" end="3"/>
                                            </p:txEl>
                                          </p:spTgt>
                                        </p:tgtEl>
                                      </p:cBhvr>
                                      <p:to x="100000" y="90000"/>
                                    </p:animScale>
                                    <p:animScale>
                                      <p:cBhvr>
                                        <p:cTn id="18" dur="83" decel="50000">
                                          <p:stCondLst>
                                            <p:cond delay="834"/>
                                          </p:stCondLst>
                                        </p:cTn>
                                        <p:tgtEl>
                                          <p:spTgt spid="2">
                                            <p:txEl>
                                              <p:pRg st="3" end="3"/>
                                            </p:txEl>
                                          </p:spTgt>
                                        </p:tgtEl>
                                      </p:cBhvr>
                                      <p:to x="100000" y="100000"/>
                                    </p:animScale>
                                    <p:animScale>
                                      <p:cBhvr>
                                        <p:cTn id="19" dur="13">
                                          <p:stCondLst>
                                            <p:cond delay="904"/>
                                          </p:stCondLst>
                                        </p:cTn>
                                        <p:tgtEl>
                                          <p:spTgt spid="2">
                                            <p:txEl>
                                              <p:pRg st="3" end="3"/>
                                            </p:txEl>
                                          </p:spTgt>
                                        </p:tgtEl>
                                      </p:cBhvr>
                                      <p:to x="100000" y="95000"/>
                                    </p:animScale>
                                    <p:animScale>
                                      <p:cBhvr>
                                        <p:cTn id="20" dur="83" decel="50000">
                                          <p:stCondLst>
                                            <p:cond delay="917"/>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tIns="548640"/>
          <a:lstStyle/>
          <a:p>
            <a:r>
              <a:rPr lang="en-US" dirty="0"/>
              <a:t>When pride is plundering and bringing ruin – God is in control!</a:t>
            </a:r>
          </a:p>
          <a:p>
            <a:r>
              <a:rPr lang="en-US" dirty="0"/>
              <a:t>When pride has blinded others – </a:t>
            </a:r>
            <a:br>
              <a:rPr lang="en-US" dirty="0"/>
            </a:br>
            <a:r>
              <a:rPr lang="en-US" dirty="0"/>
              <a:t>God is reigning and He sees all!</a:t>
            </a:r>
          </a:p>
        </p:txBody>
      </p:sp>
      <p:sp>
        <p:nvSpPr>
          <p:cNvPr id="3" name="Title 2"/>
          <p:cNvSpPr>
            <a:spLocks noGrp="1"/>
          </p:cNvSpPr>
          <p:nvPr>
            <p:ph type="title"/>
          </p:nvPr>
        </p:nvSpPr>
        <p:spPr/>
        <p:txBody>
          <a:bodyPr/>
          <a:lstStyle/>
          <a:p>
            <a:r>
              <a:rPr lang="en-US" dirty="0"/>
              <a:t>Almighty Jehovah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One who is foolish (Proverbs 21:24)</a:t>
            </a:r>
          </a:p>
          <a:p>
            <a:r>
              <a:rPr lang="en-US" dirty="0"/>
              <a:t>Historically brought ruin</a:t>
            </a:r>
          </a:p>
          <a:p>
            <a:r>
              <a:rPr lang="en-US" dirty="0"/>
              <a:t>Satan’s universal temptation</a:t>
            </a:r>
          </a:p>
          <a:p>
            <a:endParaRPr lang="en-US" dirty="0"/>
          </a:p>
        </p:txBody>
      </p:sp>
      <p:sp>
        <p:nvSpPr>
          <p:cNvPr id="3" name="Title 2"/>
          <p:cNvSpPr>
            <a:spLocks noGrp="1"/>
          </p:cNvSpPr>
          <p:nvPr>
            <p:ph type="title"/>
          </p:nvPr>
        </p:nvSpPr>
        <p:spPr/>
        <p:txBody>
          <a:bodyPr/>
          <a:lstStyle/>
          <a:p>
            <a:r>
              <a:rPr lang="en-US" dirty="0"/>
              <a:t>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964" y="581891"/>
            <a:ext cx="10418618" cy="1015663"/>
          </a:xfrm>
          <a:prstGeom prst="rect">
            <a:avLst/>
          </a:prstGeom>
          <a:noFill/>
        </p:spPr>
        <p:txBody>
          <a:bodyPr wrap="square" rtlCol="0">
            <a:spAutoFit/>
          </a:bodyPr>
          <a:lstStyle/>
          <a:p>
            <a:pPr algn="ctr"/>
            <a:r>
              <a:rPr lang="en-US" sz="6000" b="1" dirty="0"/>
              <a:t>God is on His Throne!</a:t>
            </a:r>
          </a:p>
        </p:txBody>
      </p:sp>
      <p:sp>
        <p:nvSpPr>
          <p:cNvPr id="3" name="TextBox 2"/>
          <p:cNvSpPr txBox="1"/>
          <p:nvPr/>
        </p:nvSpPr>
        <p:spPr>
          <a:xfrm>
            <a:off x="817418" y="1690255"/>
            <a:ext cx="10875818" cy="2769989"/>
          </a:xfrm>
          <a:prstGeom prst="rect">
            <a:avLst/>
          </a:prstGeom>
          <a:noFill/>
        </p:spPr>
        <p:txBody>
          <a:bodyPr wrap="square" rtlCol="0">
            <a:spAutoFit/>
          </a:bodyPr>
          <a:lstStyle/>
          <a:p>
            <a:pPr marL="346075" indent="-346075">
              <a:spcBef>
                <a:spcPts val="600"/>
              </a:spcBef>
              <a:spcAft>
                <a:spcPts val="600"/>
              </a:spcAft>
              <a:buFont typeface="Arial" pitchFamily="34" charset="0"/>
              <a:buChar char="•"/>
            </a:pPr>
            <a:r>
              <a:rPr lang="en-US" sz="3600" dirty="0"/>
              <a:t>Jehovah is Sovereign – “But Jehovah”</a:t>
            </a:r>
          </a:p>
          <a:p>
            <a:pPr marL="346075" indent="-346075">
              <a:spcBef>
                <a:spcPts val="600"/>
              </a:spcBef>
              <a:spcAft>
                <a:spcPts val="600"/>
              </a:spcAft>
              <a:buFont typeface="Arial" pitchFamily="34" charset="0"/>
              <a:buChar char="•"/>
            </a:pPr>
            <a:r>
              <a:rPr lang="en-US" sz="3600" dirty="0"/>
              <a:t>Jehovah is Righteous – “His holy temple”</a:t>
            </a:r>
          </a:p>
          <a:p>
            <a:pPr marL="346075" indent="-346075">
              <a:spcBef>
                <a:spcPts val="600"/>
              </a:spcBef>
              <a:spcAft>
                <a:spcPts val="600"/>
              </a:spcAft>
              <a:buFont typeface="Arial" pitchFamily="34" charset="0"/>
              <a:buChar char="•"/>
            </a:pPr>
            <a:r>
              <a:rPr lang="en-US" sz="3600" dirty="0"/>
              <a:t>Jehovah is Lord – “let all the earth”</a:t>
            </a:r>
          </a:p>
          <a:p>
            <a:pPr marL="346075" indent="-346075">
              <a:spcBef>
                <a:spcPts val="600"/>
              </a:spcBef>
              <a:spcAft>
                <a:spcPts val="600"/>
              </a:spcAft>
              <a:buFont typeface="Arial" pitchFamily="34" charset="0"/>
              <a:buChar char="•"/>
            </a:pPr>
            <a:r>
              <a:rPr lang="en-US" sz="3600" dirty="0"/>
              <a:t>Jehovah is Absolute – “keep silence”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7092" y="928254"/>
            <a:ext cx="7538644" cy="3682671"/>
          </a:xfrm>
        </p:spPr>
        <p:txBody>
          <a:bodyPr>
            <a:normAutofit/>
          </a:bodyPr>
          <a:lstStyle/>
          <a:p>
            <a:pPr>
              <a:lnSpc>
                <a:spcPct val="130000"/>
              </a:lnSpc>
              <a:buNone/>
            </a:pPr>
            <a:r>
              <a:rPr lang="en-US" sz="4000" dirty="0"/>
              <a:t>When evil is expressed and disheartens saints, </a:t>
            </a:r>
            <a:br>
              <a:rPr lang="en-US" sz="4000" dirty="0"/>
            </a:br>
            <a:r>
              <a:rPr lang="en-US" sz="4000" dirty="0"/>
              <a:t>Habakkuk 2:20 reinvigorates steadfastness!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2357" y="886691"/>
            <a:ext cx="9047284" cy="4987636"/>
          </a:xfrm>
        </p:spPr>
        <p:txBody>
          <a:bodyPr>
            <a:normAutofit fontScale="92500" lnSpcReduction="20000"/>
          </a:bodyPr>
          <a:lstStyle/>
          <a:p>
            <a:pPr>
              <a:lnSpc>
                <a:spcPct val="140000"/>
              </a:lnSpc>
            </a:pPr>
            <a:r>
              <a:rPr lang="en-US" dirty="0"/>
              <a:t>What is our final conclusion? God forbid that we should trust any power other than God Himself…Look up to God…Let us realize that He is there in the temple of the universe, God over all. Let us silently humble ourselves and bow down before Him and worship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An Aspect of God Neglected</a:t>
            </a:r>
          </a:p>
        </p:txBody>
      </p:sp>
      <p:sp>
        <p:nvSpPr>
          <p:cNvPr id="3" name="TextBox 2"/>
          <p:cNvSpPr txBox="1"/>
          <p:nvPr/>
        </p:nvSpPr>
        <p:spPr>
          <a:xfrm>
            <a:off x="817418" y="1842655"/>
            <a:ext cx="9545782" cy="2560701"/>
          </a:xfrm>
          <a:prstGeom prst="rect">
            <a:avLst/>
          </a:prstGeom>
          <a:noFill/>
        </p:spPr>
        <p:txBody>
          <a:bodyPr wrap="square" rtlCol="0">
            <a:spAutoFit/>
          </a:bodyPr>
          <a:lstStyle/>
          <a:p>
            <a:pPr marL="457200" indent="-457200">
              <a:lnSpc>
                <a:spcPct val="130000"/>
              </a:lnSpc>
              <a:spcBef>
                <a:spcPts val="600"/>
              </a:spcBef>
              <a:spcAft>
                <a:spcPts val="600"/>
              </a:spcAft>
              <a:buFont typeface="Arial" pitchFamily="34" charset="0"/>
              <a:buChar char="•"/>
            </a:pPr>
            <a:r>
              <a:rPr lang="en-US" sz="3600" dirty="0"/>
              <a:t>Evil WILL face God</a:t>
            </a:r>
          </a:p>
          <a:p>
            <a:pPr marL="457200" indent="-457200">
              <a:lnSpc>
                <a:spcPct val="130000"/>
              </a:lnSpc>
              <a:spcBef>
                <a:spcPts val="600"/>
              </a:spcBef>
              <a:spcAft>
                <a:spcPts val="600"/>
              </a:spcAft>
              <a:buFont typeface="Arial" pitchFamily="34" charset="0"/>
              <a:buChar char="•"/>
            </a:pPr>
            <a:r>
              <a:rPr lang="en-US" sz="3600" dirty="0"/>
              <a:t>God WILL compel all to </a:t>
            </a:r>
            <a:r>
              <a:rPr lang="en-US" sz="3600" dirty="0">
                <a:solidFill>
                  <a:schemeClr val="bg1"/>
                </a:solidFill>
              </a:rPr>
              <a:t>drink divine wrath</a:t>
            </a:r>
          </a:p>
          <a:p>
            <a:pPr marL="457200" indent="-457200">
              <a:lnSpc>
                <a:spcPct val="130000"/>
              </a:lnSpc>
              <a:spcBef>
                <a:spcPts val="600"/>
              </a:spcBef>
              <a:spcAft>
                <a:spcPts val="600"/>
              </a:spcAft>
              <a:buFont typeface="Arial" pitchFamily="34" charset="0"/>
              <a:buChar char="•"/>
            </a:pPr>
            <a:r>
              <a:rPr lang="en-US" sz="3600" dirty="0"/>
              <a:t>No one WILL escape!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tIns="91440"/>
          <a:lstStyle/>
          <a:p>
            <a:pPr>
              <a:lnSpc>
                <a:spcPct val="120000"/>
              </a:lnSpc>
              <a:buNone/>
            </a:pPr>
            <a:r>
              <a:rPr lang="en-US" dirty="0"/>
              <a:t>God will confront all who fail to honor Him, who do not respect justice or human dignity, who love darkness more than light, evil </a:t>
            </a:r>
            <a:br>
              <a:rPr lang="en-US" dirty="0"/>
            </a:br>
            <a:r>
              <a:rPr lang="en-US" dirty="0"/>
              <a:t>more than good, and who have </a:t>
            </a:r>
            <a:br>
              <a:rPr lang="en-US" dirty="0"/>
            </a:br>
            <a:r>
              <a:rPr lang="en-US" dirty="0"/>
              <a:t>neither pity nor conscience.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418" y="1427018"/>
            <a:ext cx="10377055" cy="2893100"/>
          </a:xfrm>
          <a:prstGeom prst="rect">
            <a:avLst/>
          </a:prstGeom>
          <a:noFill/>
        </p:spPr>
        <p:txBody>
          <a:bodyPr wrap="square" rtlCol="0">
            <a:spAutoFit/>
          </a:bodyPr>
          <a:lstStyle/>
          <a:p>
            <a:pPr algn="ctr">
              <a:spcBef>
                <a:spcPts val="600"/>
              </a:spcBef>
              <a:spcAft>
                <a:spcPts val="600"/>
              </a:spcAft>
            </a:pPr>
            <a:r>
              <a:rPr lang="en-US" sz="4400" dirty="0"/>
              <a:t>An abiding principle – God is over all!</a:t>
            </a:r>
          </a:p>
          <a:p>
            <a:pPr marL="346075" indent="-346075">
              <a:spcBef>
                <a:spcPts val="600"/>
              </a:spcBef>
              <a:spcAft>
                <a:spcPts val="600"/>
              </a:spcAft>
              <a:buFont typeface="Arial" pitchFamily="34" charset="0"/>
              <a:buChar char="•"/>
            </a:pPr>
            <a:r>
              <a:rPr lang="en-US" sz="3600" dirty="0"/>
              <a:t>All who live by pride are doomed!</a:t>
            </a:r>
          </a:p>
          <a:p>
            <a:pPr marL="346075" indent="-346075">
              <a:spcBef>
                <a:spcPts val="600"/>
              </a:spcBef>
              <a:spcAft>
                <a:spcPts val="600"/>
              </a:spcAft>
              <a:buFont typeface="Arial" pitchFamily="34" charset="0"/>
              <a:buChar char="•"/>
            </a:pPr>
            <a:r>
              <a:rPr lang="en-US" sz="3600" dirty="0"/>
              <a:t>Evil is not stronger than God!</a:t>
            </a:r>
          </a:p>
          <a:p>
            <a:pPr marL="346075" indent="-346075">
              <a:spcBef>
                <a:spcPts val="600"/>
              </a:spcBef>
              <a:spcAft>
                <a:spcPts val="600"/>
              </a:spcAft>
              <a:buFont typeface="Arial" pitchFamily="34" charset="0"/>
              <a:buChar char="•"/>
            </a:pPr>
            <a:r>
              <a:rPr lang="en-US" sz="3600" dirty="0"/>
              <a:t>God will triumph and righteousness will prevail!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4FEA1-E45B-4CFC-A8F9-C394AD627709}"/>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708FC7F3-FA97-41ED-BD74-80BD623BF0F7}"/>
              </a:ext>
            </a:extLst>
          </p:cNvPr>
          <p:cNvSpPr>
            <a:spLocks noGrp="1"/>
          </p:cNvSpPr>
          <p:nvPr>
            <p:ph type="title"/>
          </p:nvPr>
        </p:nvSpPr>
        <p:spPr>
          <a:xfrm>
            <a:off x="966952" y="955964"/>
            <a:ext cx="10237075" cy="1391478"/>
          </a:xfrm>
        </p:spPr>
        <p:txBody>
          <a:bodyPr>
            <a:normAutofit/>
          </a:bodyPr>
          <a:lstStyle/>
          <a:p>
            <a:r>
              <a:rPr lang="en-US" dirty="0"/>
              <a:t>“When inequities are balanced”</a:t>
            </a:r>
          </a:p>
        </p:txBody>
      </p:sp>
      <p:pic>
        <p:nvPicPr>
          <p:cNvPr id="4" name="Picture 3">
            <a:extLst>
              <a:ext uri="{FF2B5EF4-FFF2-40B4-BE49-F238E27FC236}">
                <a16:creationId xmlns:a16="http://schemas.microsoft.com/office/drawing/2014/main" id="{06300257-03FB-4D35-A626-B00F005DB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50" t="17365" r="9191" b="15323"/>
          <a:stretch/>
        </p:blipFill>
        <p:spPr>
          <a:xfrm>
            <a:off x="2379202" y="2467050"/>
            <a:ext cx="7433596" cy="3476550"/>
          </a:xfrm>
          <a:prstGeom prst="rect">
            <a:avLst/>
          </a:prstGeom>
        </p:spPr>
      </p:pic>
    </p:spTree>
    <p:extLst>
      <p:ext uri="{BB962C8B-B14F-4D97-AF65-F5344CB8AC3E}">
        <p14:creationId xmlns:p14="http://schemas.microsoft.com/office/powerpoint/2010/main" val="15399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1164" y="1687936"/>
            <a:ext cx="7164571" cy="4100626"/>
          </a:xfrm>
        </p:spPr>
        <p:txBody>
          <a:bodyPr/>
          <a:lstStyle/>
          <a:p>
            <a:r>
              <a:rPr lang="en-US" dirty="0"/>
              <a:t>Illustrates the “proud”</a:t>
            </a:r>
          </a:p>
          <a:p>
            <a:r>
              <a:rPr lang="en-US" dirty="0"/>
              <a:t>Symbolizes all opposed to God</a:t>
            </a:r>
          </a:p>
        </p:txBody>
      </p:sp>
      <p:sp>
        <p:nvSpPr>
          <p:cNvPr id="3" name="Title 2"/>
          <p:cNvSpPr>
            <a:spLocks noGrp="1"/>
          </p:cNvSpPr>
          <p:nvPr>
            <p:ph type="title"/>
          </p:nvPr>
        </p:nvSpPr>
        <p:spPr>
          <a:xfrm>
            <a:off x="4364183" y="703980"/>
            <a:ext cx="7247698" cy="1080938"/>
          </a:xfrm>
        </p:spPr>
        <p:txBody>
          <a:bodyPr/>
          <a:lstStyle/>
          <a:p>
            <a:r>
              <a:rPr lang="en-US" dirty="0"/>
              <a:t>Babylon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tIns="1188720" bIns="457200">
            <a:normAutofit/>
          </a:bodyPr>
          <a:lstStyle/>
          <a:p>
            <a:r>
              <a:rPr lang="en-US" dirty="0"/>
              <a:t>Pride comes with a high cost</a:t>
            </a:r>
          </a:p>
          <a:p>
            <a:r>
              <a:rPr lang="en-US" dirty="0"/>
              <a:t>Many are unaware of its price</a:t>
            </a:r>
          </a:p>
          <a:p>
            <a:r>
              <a:rPr lang="en-US" dirty="0"/>
              <a:t>Many are subtly tempted</a:t>
            </a:r>
          </a:p>
          <a:p>
            <a:r>
              <a:rPr lang="en-US" dirty="0"/>
              <a:t>Proverbs 22:3; Lamentations 1:9</a:t>
            </a:r>
          </a:p>
        </p:txBody>
      </p:sp>
      <p:sp>
        <p:nvSpPr>
          <p:cNvPr id="3" name="Title 2"/>
          <p:cNvSpPr>
            <a:spLocks noGrp="1"/>
          </p:cNvSpPr>
          <p:nvPr>
            <p:ph type="title"/>
          </p:nvPr>
        </p:nvSpPr>
        <p:spPr/>
        <p:txBody>
          <a:bodyPr/>
          <a:lstStyle/>
          <a:p>
            <a:r>
              <a:rPr lang="en-US" dirty="0"/>
              <a:t>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0954"/>
            <a:ext cx="7162800" cy="4100626"/>
          </a:xfrm>
        </p:spPr>
        <p:txBody>
          <a:bodyPr/>
          <a:lstStyle/>
          <a:p>
            <a:r>
              <a:rPr lang="en-US" dirty="0"/>
              <a:t>Pride’s victims (verse 6a)</a:t>
            </a:r>
          </a:p>
          <a:p>
            <a:r>
              <a:rPr lang="en-US" dirty="0"/>
              <a:t>Pride’s vile traits (verses 6b–19)</a:t>
            </a:r>
          </a:p>
        </p:txBody>
      </p:sp>
      <p:sp>
        <p:nvSpPr>
          <p:cNvPr id="3" name="Title 2"/>
          <p:cNvSpPr>
            <a:spLocks noGrp="1"/>
          </p:cNvSpPr>
          <p:nvPr>
            <p:ph type="title"/>
          </p:nvPr>
        </p:nvSpPr>
        <p:spPr/>
        <p:txBody>
          <a:bodyPr/>
          <a:lstStyle/>
          <a:p>
            <a:r>
              <a:rPr lang="en-US" dirty="0"/>
              <a:t>Impact of 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3049" y="1621301"/>
            <a:ext cx="6200775" cy="4100626"/>
          </a:xfrm>
        </p:spPr>
        <p:txBody>
          <a:bodyPr/>
          <a:lstStyle/>
          <a:p>
            <a:r>
              <a:rPr lang="en-US" dirty="0"/>
              <a:t>Greed and Ambition (verses 6–8)</a:t>
            </a:r>
          </a:p>
          <a:p>
            <a:r>
              <a:rPr lang="en-US" dirty="0"/>
              <a:t>Evil Cunning to benefit self (verses 9–11)</a:t>
            </a:r>
          </a:p>
        </p:txBody>
      </p:sp>
      <p:sp>
        <p:nvSpPr>
          <p:cNvPr id="3" name="Title 2"/>
          <p:cNvSpPr>
            <a:spLocks noGrp="1"/>
          </p:cNvSpPr>
          <p:nvPr>
            <p:ph type="title"/>
          </p:nvPr>
        </p:nvSpPr>
        <p:spPr/>
        <p:txBody>
          <a:bodyPr/>
          <a:lstStyle/>
          <a:p>
            <a:r>
              <a:rPr lang="en-US" dirty="0"/>
              <a:t>Acts of 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753228"/>
            <a:ext cx="7155007" cy="1080938"/>
          </a:xfrm>
        </p:spPr>
        <p:txBody>
          <a:bodyPr/>
          <a:lstStyle/>
          <a:p>
            <a:r>
              <a:rPr lang="en-US" dirty="0"/>
              <a:t>Pride’s Cunning</a:t>
            </a:r>
          </a:p>
        </p:txBody>
      </p:sp>
      <p:sp>
        <p:nvSpPr>
          <p:cNvPr id="3" name="Content Placeholder 2"/>
          <p:cNvSpPr>
            <a:spLocks noGrp="1"/>
          </p:cNvSpPr>
          <p:nvPr>
            <p:ph idx="1"/>
          </p:nvPr>
        </p:nvSpPr>
        <p:spPr>
          <a:xfrm>
            <a:off x="409575" y="1911927"/>
            <a:ext cx="7903152" cy="4024262"/>
          </a:xfrm>
        </p:spPr>
        <p:txBody>
          <a:bodyPr>
            <a:normAutofit/>
          </a:bodyPr>
          <a:lstStyle/>
          <a:p>
            <a:r>
              <a:rPr lang="en-US" dirty="0"/>
              <a:t>Evil acts</a:t>
            </a:r>
          </a:p>
          <a:p>
            <a:r>
              <a:rPr lang="en-US" dirty="0"/>
              <a:t>Trusting in material gains for security</a:t>
            </a:r>
          </a:p>
          <a:p>
            <a:r>
              <a:rPr lang="en-US" dirty="0"/>
              <a:t>Oppressed others</a:t>
            </a:r>
          </a:p>
          <a:p>
            <a:r>
              <a:rPr lang="en-US" dirty="0"/>
              <a:t>Treat others with insensitivity</a:t>
            </a:r>
          </a:p>
          <a:p>
            <a:r>
              <a:rPr lang="en-US" dirty="0"/>
              <a:t>There is no security (Luke 12:15)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20000"/>
              </a:lnSpc>
            </a:pPr>
            <a:r>
              <a:rPr lang="en-US" b="0" dirty="0"/>
              <a:t>When selfish people gain success via evil cunning we ask – “Where is God?” Habakkuk tells us that God knows what has happened and the evildoer will be punished! All will be known.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3049" y="1621301"/>
            <a:ext cx="6200775" cy="4100626"/>
          </a:xfrm>
        </p:spPr>
        <p:txBody>
          <a:bodyPr>
            <a:normAutofit/>
          </a:bodyPr>
          <a:lstStyle/>
          <a:p>
            <a:r>
              <a:rPr lang="en-US" dirty="0"/>
              <a:t>Greed and Ambition (verses 6–8)</a:t>
            </a:r>
          </a:p>
          <a:p>
            <a:r>
              <a:rPr lang="en-US" dirty="0"/>
              <a:t>Evil Cunning to benefit self (verses 9–11)</a:t>
            </a:r>
          </a:p>
          <a:p>
            <a:r>
              <a:rPr lang="en-US" dirty="0"/>
              <a:t>Violence to achieve goals (verses 12-14)</a:t>
            </a:r>
          </a:p>
        </p:txBody>
      </p:sp>
      <p:sp>
        <p:nvSpPr>
          <p:cNvPr id="3" name="Title 2"/>
          <p:cNvSpPr>
            <a:spLocks noGrp="1"/>
          </p:cNvSpPr>
          <p:nvPr>
            <p:ph type="title"/>
          </p:nvPr>
        </p:nvSpPr>
        <p:spPr/>
        <p:txBody>
          <a:bodyPr/>
          <a:lstStyle/>
          <a:p>
            <a:r>
              <a:rPr lang="en-US" dirty="0"/>
              <a:t>Acts of Pride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Berli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1811</TotalTime>
  <Words>741</Words>
  <Application>Microsoft Office PowerPoint</Application>
  <PresentationFormat>Widescreen</PresentationFormat>
  <Paragraphs>97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Trebuchet MS</vt:lpstr>
      <vt:lpstr>Arial</vt:lpstr>
      <vt:lpstr>Alpaca Scarlett Demo</vt:lpstr>
      <vt:lpstr>Berlin</vt:lpstr>
      <vt:lpstr>Woeful Cost of Pride</vt:lpstr>
      <vt:lpstr>Pride</vt:lpstr>
      <vt:lpstr>Babylon</vt:lpstr>
      <vt:lpstr>Pride</vt:lpstr>
      <vt:lpstr>Impact of Pride</vt:lpstr>
      <vt:lpstr>Acts of Pride</vt:lpstr>
      <vt:lpstr>Pride’s Cunning</vt:lpstr>
      <vt:lpstr>PowerPoint Presentation</vt:lpstr>
      <vt:lpstr>Acts of Pride</vt:lpstr>
      <vt:lpstr>Violence</vt:lpstr>
      <vt:lpstr>Pride</vt:lpstr>
      <vt:lpstr>Violence</vt:lpstr>
      <vt:lpstr>Acts of Pride</vt:lpstr>
      <vt:lpstr>Pride’s Inevitable End…</vt:lpstr>
      <vt:lpstr>PowerPoint Presentation</vt:lpstr>
      <vt:lpstr>Impact of Pride</vt:lpstr>
      <vt:lpstr>No Escape (Ezekiel 9:10)</vt:lpstr>
      <vt:lpstr>Impact of Pride</vt:lpstr>
      <vt:lpstr>Almighty Jehovah God</vt:lpstr>
      <vt:lpstr>PowerPoint Presentation</vt:lpstr>
      <vt:lpstr>PowerPoint Presentation</vt:lpstr>
      <vt:lpstr>PowerPoint Presentation</vt:lpstr>
      <vt:lpstr>An Aspect of God Neglected</vt:lpstr>
      <vt:lpstr>PowerPoint Presentation</vt:lpstr>
      <vt:lpstr>PowerPoint Presentation</vt:lpstr>
      <vt:lpstr>“When inequities are balanced”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176</cp:revision>
  <dcterms:created xsi:type="dcterms:W3CDTF">2021-02-02T13:25:37Z</dcterms:created>
  <dcterms:modified xsi:type="dcterms:W3CDTF">2021-04-14T19:42:21Z</dcterms:modified>
</cp:coreProperties>
</file>