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303" r:id="rId3"/>
    <p:sldId id="344" r:id="rId4"/>
    <p:sldId id="360" r:id="rId5"/>
    <p:sldId id="345" r:id="rId6"/>
    <p:sldId id="331" r:id="rId7"/>
    <p:sldId id="320" r:id="rId8"/>
    <p:sldId id="347" r:id="rId9"/>
    <p:sldId id="321" r:id="rId10"/>
    <p:sldId id="348" r:id="rId11"/>
    <p:sldId id="349" r:id="rId12"/>
    <p:sldId id="361" r:id="rId13"/>
    <p:sldId id="350" r:id="rId14"/>
    <p:sldId id="362" r:id="rId15"/>
    <p:sldId id="342" r:id="rId16"/>
    <p:sldId id="363" r:id="rId17"/>
    <p:sldId id="324" r:id="rId18"/>
    <p:sldId id="323" r:id="rId19"/>
    <p:sldId id="352" r:id="rId20"/>
    <p:sldId id="325" r:id="rId21"/>
    <p:sldId id="319" r:id="rId22"/>
    <p:sldId id="280" r:id="rId23"/>
  </p:sldIdLst>
  <p:sldSz cx="12192000" cy="6858000"/>
  <p:notesSz cx="6858000" cy="9144000"/>
  <p:embeddedFontLst>
    <p:embeddedFont>
      <p:font typeface="Alpaca Scarlett Demo" panose="020B0604020202020204" charset="0"/>
      <p:regular r:id="rId24"/>
    </p:embeddedFont>
    <p:embeddedFont>
      <p:font typeface="Trebuchet MS" panose="020B0603020202020204"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FF0"/>
    <a:srgbClr val="CBE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64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81AC635-5AFB-4198-BD11-AEC72ACC79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2A51CEB3-59DF-4602-AF0F-C7B9DC517D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36117" y="483080"/>
            <a:ext cx="2919766" cy="753914"/>
          </a:xfrm>
          <a:prstGeom prst="rect">
            <a:avLst/>
          </a:prstGeom>
        </p:spPr>
      </p:pic>
      <p:sp>
        <p:nvSpPr>
          <p:cNvPr id="9" name="Rectangle 8"/>
          <p:cNvSpPr/>
          <p:nvPr/>
        </p:nvSpPr>
        <p:spPr bwMode="ltGray">
          <a:xfrm>
            <a:off x="0" y="5949056"/>
            <a:ext cx="8968085" cy="680344"/>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5949056"/>
            <a:ext cx="3077109" cy="68034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6048374"/>
            <a:ext cx="8144134" cy="471005"/>
          </a:xfrm>
        </p:spPr>
        <p:txBody>
          <a:bodyPr wrap="square" anchor="ctr" anchorCtr="0">
            <a:noAutofit/>
          </a:bodyPr>
          <a:lstStyle>
            <a:lvl1pPr algn="r">
              <a:defRPr sz="3200" i="1"/>
            </a:lvl1pPr>
          </a:lstStyle>
          <a:p>
            <a:r>
              <a:rPr lang="en-US" dirty="0"/>
              <a:t>Click to edit Master title style</a:t>
            </a:r>
          </a:p>
        </p:txBody>
      </p:sp>
      <p:sp>
        <p:nvSpPr>
          <p:cNvPr id="12" name="Text Placeholder 11">
            <a:extLst>
              <a:ext uri="{FF2B5EF4-FFF2-40B4-BE49-F238E27FC236}">
                <a16:creationId xmlns:a16="http://schemas.microsoft.com/office/drawing/2014/main" id="{6B6F1ECE-C1EC-45F4-B599-73F2A8126A0B}"/>
              </a:ext>
            </a:extLst>
          </p:cNvPr>
          <p:cNvSpPr>
            <a:spLocks noGrp="1"/>
          </p:cNvSpPr>
          <p:nvPr>
            <p:ph type="body" sz="quarter" idx="10"/>
          </p:nvPr>
        </p:nvSpPr>
        <p:spPr>
          <a:xfrm>
            <a:off x="10589633" y="6035320"/>
            <a:ext cx="790575" cy="497112"/>
          </a:xfrm>
        </p:spPr>
        <p:txBody>
          <a:bodyPr anchor="ctr" anchorCtr="0">
            <a:noAutofit/>
          </a:bodyPr>
          <a:lstStyle>
            <a:lvl1pPr marL="0" indent="0" algn="l">
              <a:buNone/>
              <a:defRPr sz="2800" cap="all" baseline="0"/>
            </a:lvl1pPr>
            <a:lvl2pPr>
              <a:buNone/>
              <a:defRPr/>
            </a:lvl2pPr>
            <a:lvl3pPr>
              <a:buNone/>
              <a:defRPr/>
            </a:lvl3pPr>
            <a:lvl4pPr>
              <a:buNone/>
              <a:defRPr/>
            </a:lvl4pPr>
            <a:lvl5pPr>
              <a:buNone/>
              <a:defRPr/>
            </a:lvl5pPr>
          </a:lstStyle>
          <a:p>
            <a:pPr lvl="0"/>
            <a:endParaRPr lang="en-US" dirty="0"/>
          </a:p>
        </p:txBody>
      </p:sp>
      <p:sp>
        <p:nvSpPr>
          <p:cNvPr id="13" name="TextBox 12">
            <a:extLst>
              <a:ext uri="{FF2B5EF4-FFF2-40B4-BE49-F238E27FC236}">
                <a16:creationId xmlns:a16="http://schemas.microsoft.com/office/drawing/2014/main" id="{799B3D8A-B760-4701-B8B0-76C026C52DA4}"/>
              </a:ext>
            </a:extLst>
          </p:cNvPr>
          <p:cNvSpPr txBox="1"/>
          <p:nvPr userDrawn="1"/>
        </p:nvSpPr>
        <p:spPr>
          <a:xfrm>
            <a:off x="9015710" y="6022266"/>
            <a:ext cx="1555884" cy="523220"/>
          </a:xfrm>
          <a:prstGeom prst="rect">
            <a:avLst/>
          </a:prstGeom>
          <a:noFill/>
        </p:spPr>
        <p:txBody>
          <a:bodyPr wrap="square" rtlCol="0" anchor="ctr" anchorCtr="0">
            <a:spAutoFit/>
          </a:bodyPr>
          <a:lstStyle/>
          <a:p>
            <a:pPr algn="r"/>
            <a:r>
              <a:rPr lang="en-US" sz="2800" cap="all" spc="0" baseline="0" dirty="0"/>
              <a:t>Lesson</a:t>
            </a:r>
          </a:p>
        </p:txBody>
      </p:sp>
    </p:spTree>
    <p:extLst>
      <p:ext uri="{BB962C8B-B14F-4D97-AF65-F5344CB8AC3E}">
        <p14:creationId xmlns:p14="http://schemas.microsoft.com/office/powerpoint/2010/main" val="156690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50BD9-FDCD-4CD8-9BA8-8E2013A1D3BE}" type="datetimeFigureOut">
              <a:rPr lang="en-US" smtClean="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311406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bakkuk Verse">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2357" y="1629342"/>
            <a:ext cx="9047284" cy="3599316"/>
          </a:xfrm>
        </p:spPr>
        <p:txBody>
          <a:bodyPr anchor="ctr" anchorCtr="0">
            <a:normAutofit/>
          </a:bodyPr>
          <a:lstStyle>
            <a:lvl1pPr marL="0" indent="0" algn="ctr">
              <a:buNone/>
              <a:defRPr sz="4000" b="1"/>
            </a:lvl1pPr>
            <a:lvl2pPr>
              <a:buNone/>
              <a:defRPr sz="2400"/>
            </a:lvl2pPr>
            <a:lvl3pPr>
              <a:buNone/>
              <a:defRPr sz="2000"/>
            </a:lvl3pPr>
            <a:lvl4pPr>
              <a:buNone/>
              <a:defRPr sz="1800"/>
            </a:lvl4pPr>
            <a:lvl5pPr>
              <a:buNone/>
              <a:defRPr sz="1800"/>
            </a:lvl5pPr>
          </a:lstStyle>
          <a:p>
            <a:pPr lvl="0"/>
            <a:r>
              <a:rPr lang="en-US" dirty="0"/>
              <a:t>Click to edit Master text styles</a:t>
            </a:r>
          </a:p>
        </p:txBody>
      </p:sp>
      <p:sp>
        <p:nvSpPr>
          <p:cNvPr id="8" name="TextBox 7">
            <a:extLst>
              <a:ext uri="{FF2B5EF4-FFF2-40B4-BE49-F238E27FC236}">
                <a16:creationId xmlns:a16="http://schemas.microsoft.com/office/drawing/2014/main" id="{B6430C9F-1ABC-4F33-841F-5025D8029C74}"/>
              </a:ext>
            </a:extLst>
          </p:cNvPr>
          <p:cNvSpPr txBox="1"/>
          <p:nvPr userDrawn="1"/>
        </p:nvSpPr>
        <p:spPr>
          <a:xfrm>
            <a:off x="604645" y="1055984"/>
            <a:ext cx="1296969" cy="2646878"/>
          </a:xfrm>
          <a:prstGeom prst="rect">
            <a:avLst/>
          </a:prstGeom>
          <a:noFill/>
        </p:spPr>
        <p:txBody>
          <a:bodyPr wrap="square" rtlCol="0">
            <a:spAutoFit/>
          </a:bodyPr>
          <a:lstStyle/>
          <a:p>
            <a:r>
              <a:rPr lang="en-US" sz="16600" dirty="0"/>
              <a:t>“</a:t>
            </a:r>
          </a:p>
        </p:txBody>
      </p:sp>
      <p:sp>
        <p:nvSpPr>
          <p:cNvPr id="13" name="TextBox 12">
            <a:extLst>
              <a:ext uri="{FF2B5EF4-FFF2-40B4-BE49-F238E27FC236}">
                <a16:creationId xmlns:a16="http://schemas.microsoft.com/office/drawing/2014/main" id="{8A062255-2911-43D4-80E0-AD8636ACAAFD}"/>
              </a:ext>
            </a:extLst>
          </p:cNvPr>
          <p:cNvSpPr txBox="1"/>
          <p:nvPr userDrawn="1"/>
        </p:nvSpPr>
        <p:spPr>
          <a:xfrm rot="10800000">
            <a:off x="10245653" y="3348572"/>
            <a:ext cx="1296969" cy="2646878"/>
          </a:xfrm>
          <a:prstGeom prst="rect">
            <a:avLst/>
          </a:prstGeom>
          <a:noFill/>
        </p:spPr>
        <p:txBody>
          <a:bodyPr wrap="square" rtlCol="0">
            <a:spAutoFit/>
          </a:bodyPr>
          <a:lstStyle/>
          <a:p>
            <a:r>
              <a:rPr lang="en-US" sz="16600" dirty="0"/>
              <a:t>“</a:t>
            </a:r>
          </a:p>
        </p:txBody>
      </p:sp>
      <p:sp>
        <p:nvSpPr>
          <p:cNvPr id="10" name="Text Placeholder 9">
            <a:extLst>
              <a:ext uri="{FF2B5EF4-FFF2-40B4-BE49-F238E27FC236}">
                <a16:creationId xmlns:a16="http://schemas.microsoft.com/office/drawing/2014/main" id="{643B93EF-D3B8-49CA-A02C-A7C862FF9532}"/>
              </a:ext>
            </a:extLst>
          </p:cNvPr>
          <p:cNvSpPr>
            <a:spLocks noGrp="1"/>
          </p:cNvSpPr>
          <p:nvPr>
            <p:ph type="body" sz="quarter" idx="10" hasCustomPrompt="1"/>
          </p:nvPr>
        </p:nvSpPr>
        <p:spPr>
          <a:xfrm>
            <a:off x="3086099" y="5446661"/>
            <a:ext cx="6019800" cy="590550"/>
          </a:xfrm>
        </p:spPr>
        <p:txBody>
          <a:bodyPr>
            <a:normAutofit/>
          </a:bodyPr>
          <a:lstStyle>
            <a:lvl1pPr marL="0" indent="0" algn="ctr">
              <a:buNone/>
              <a:defRPr sz="2000" i="1"/>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895450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C50BD9-FDCD-4CD8-9BA8-8E2013A1D3BE}" type="datetimeFigureOut">
              <a:rPr lang="en-US" smtClean="0"/>
              <a:pPr/>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25951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C50BD9-FDCD-4CD8-9BA8-8E2013A1D3BE}" type="datetimeFigureOut">
              <a:rPr lang="en-US" smtClean="0"/>
              <a:pPr/>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3281274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527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26032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772987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641272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1654670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1693A37-39FB-4462-B68D-305D0826B490}" type="slidenum">
              <a:rPr lang="en-US" smtClean="0"/>
              <a:pPr/>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3359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7B4915-B9EE-4C14-AC16-653606298192}"/>
              </a:ext>
            </a:extLst>
          </p:cNvPr>
          <p:cNvSpPr/>
          <p:nvPr userDrawn="1"/>
        </p:nvSpPr>
        <p:spPr bwMode="ltGray">
          <a:xfrm>
            <a:off x="0" y="1018630"/>
            <a:ext cx="12191999" cy="1186294"/>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816410" y="753228"/>
            <a:ext cx="10559180" cy="5495172"/>
          </a:xfrm>
          <a:ln w="38100">
            <a:solidFill>
              <a:schemeClr val="tx1"/>
            </a:solidFill>
          </a:ln>
        </p:spPr>
        <p:txBody>
          <a:bodyPr lIns="457200" tIns="1737360" rIns="457200" bIns="91440" anchor="ctr" anchorCtr="0">
            <a:normAutofit/>
          </a:bodyPr>
          <a:lstStyle>
            <a:lvl1pPr algn="ctr">
              <a:spcBef>
                <a:spcPts val="0"/>
              </a:spcBef>
              <a:spcAft>
                <a:spcPts val="1800"/>
              </a:spcAft>
              <a:defRPr sz="3600"/>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2" name="Title 1"/>
          <p:cNvSpPr>
            <a:spLocks noGrp="1"/>
          </p:cNvSpPr>
          <p:nvPr>
            <p:ph type="title"/>
          </p:nvPr>
        </p:nvSpPr>
        <p:spPr>
          <a:xfrm>
            <a:off x="1289069" y="1066836"/>
            <a:ext cx="9613861" cy="1080938"/>
          </a:xfrm>
          <a:noFill/>
        </p:spPr>
        <p:txBody>
          <a:bodyPr>
            <a:normAutofit/>
          </a:bodyPr>
          <a:lstStyle>
            <a:lvl1pPr algn="ctr">
              <a:defRPr sz="4000" b="1" cap="all" baseline="0"/>
            </a:lvl1pPr>
          </a:lstStyle>
          <a:p>
            <a:r>
              <a:rPr lang="en-US" dirty="0"/>
              <a:t>Click to edit Master title style</a:t>
            </a:r>
          </a:p>
        </p:txBody>
      </p:sp>
    </p:spTree>
    <p:extLst>
      <p:ext uri="{BB962C8B-B14F-4D97-AF65-F5344CB8AC3E}">
        <p14:creationId xmlns:p14="http://schemas.microsoft.com/office/powerpoint/2010/main" val="4078175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972461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C50BD9-FDCD-4CD8-9BA8-8E2013A1D3BE}" type="datetimeFigureOut">
              <a:rPr lang="en-US" smtClean="0"/>
              <a:pPr/>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1655754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C50BD9-FDCD-4CD8-9BA8-8E2013A1D3BE}" type="datetimeFigureOut">
              <a:rPr lang="en-US" smtClean="0"/>
              <a:pPr/>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000962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50BD9-FDCD-4CD8-9BA8-8E2013A1D3BE}" type="datetimeFigureOut">
              <a:rPr lang="en-US" smtClean="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555230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DC50BD9-FDCD-4CD8-9BA8-8E2013A1D3BE}" type="datetimeFigureOut">
              <a:rPr lang="en-US" smtClean="0"/>
              <a:pPr/>
              <a:t>4/7/2021</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1693A37-39FB-4462-B68D-305D0826B490}" type="slidenum">
              <a:rPr lang="en-US" smtClean="0"/>
              <a:pPr/>
              <a:t>‹#›</a:t>
            </a:fld>
            <a:endParaRPr lang="en-US"/>
          </a:p>
        </p:txBody>
      </p:sp>
    </p:spTree>
    <p:extLst>
      <p:ext uri="{BB962C8B-B14F-4D97-AF65-F5344CB8AC3E}">
        <p14:creationId xmlns:p14="http://schemas.microsoft.com/office/powerpoint/2010/main" val="2939054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12290" name="Picture 2" descr="День Іоанна Богослова: ким був святий і кому він допомагає - tochka.net">
            <a:extLst>
              <a:ext uri="{FF2B5EF4-FFF2-40B4-BE49-F238E27FC236}">
                <a16:creationId xmlns:a16="http://schemas.microsoft.com/office/drawing/2014/main" id="{3780BCD8-88E8-46B7-9E78-2F51EAB39A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7800" b="7800"/>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181600" y="753228"/>
            <a:ext cx="6193990" cy="5495172"/>
          </a:xfrm>
          <a:ln w="38100">
            <a:solidFill>
              <a:schemeClr val="bg1"/>
            </a:solidFill>
          </a:ln>
        </p:spPr>
        <p:txBody>
          <a:bodyPr lIns="457200" tIns="1097280" rIns="457200" bIns="91440" anchor="ctr" anchorCtr="0">
            <a:normAutofit/>
          </a:bodyPr>
          <a:lstStyle>
            <a:lvl1pPr algn="l">
              <a:spcBef>
                <a:spcPts val="0"/>
              </a:spcBef>
              <a:spcAft>
                <a:spcPts val="1800"/>
              </a:spcAft>
              <a:buFont typeface="+mj-lt"/>
              <a:buAutoNum type="arabicPeriod"/>
              <a:defRPr sz="3600">
                <a:solidFill>
                  <a:schemeClr val="bg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514975" y="1066836"/>
            <a:ext cx="5667375" cy="857214"/>
          </a:xfrm>
          <a:noFill/>
        </p:spPr>
        <p:txBody>
          <a:bodyPr anchor="ctr" anchorCtr="0">
            <a:normAutofit/>
          </a:bodyPr>
          <a:lstStyle>
            <a:lvl1pPr algn="ctr">
              <a:defRPr sz="4000" b="1"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2793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11268" name="Picture 4" descr="Кирил и Методиј ни го отворија патот кон писменоста">
            <a:extLst>
              <a:ext uri="{FF2B5EF4-FFF2-40B4-BE49-F238E27FC236}">
                <a16:creationId xmlns:a16="http://schemas.microsoft.com/office/drawing/2014/main" id="{67463890-679B-4C9E-A170-19156FD13E1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5" t="6936" r="155" b="8702"/>
          <a:stretch/>
        </p:blipFill>
        <p:spPr bwMode="auto">
          <a:xfrm>
            <a:off x="-1890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16410" y="467478"/>
            <a:ext cx="10559180" cy="4466472"/>
          </a:xfrm>
          <a:ln w="38100">
            <a:solidFill>
              <a:schemeClr val="tx1"/>
            </a:solidFill>
          </a:ln>
        </p:spPr>
        <p:txBody>
          <a:bodyPr lIns="457200" tIns="1463040" rIns="457200" bIns="91440" anchor="ctr" anchorCtr="0">
            <a:normAutofit/>
          </a:bodyPr>
          <a:lstStyle>
            <a:lvl1pPr algn="ctr">
              <a:spcBef>
                <a:spcPts val="0"/>
              </a:spcBef>
              <a:spcAft>
                <a:spcPts val="1800"/>
              </a:spcAft>
              <a:defRPr sz="3600"/>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1289069" y="781086"/>
            <a:ext cx="9613861" cy="1080938"/>
          </a:xfrm>
          <a:noFill/>
        </p:spPr>
        <p:txBody>
          <a:bodyPr>
            <a:normAutofit/>
          </a:bodyPr>
          <a:lstStyle>
            <a:lvl1pPr algn="ctr">
              <a:defRPr sz="4000" b="1" cap="all" baseline="0"/>
            </a:lvl1pPr>
          </a:lstStyle>
          <a:p>
            <a:r>
              <a:rPr lang="en-US" dirty="0"/>
              <a:t>Click to edit Master title style</a:t>
            </a:r>
          </a:p>
        </p:txBody>
      </p:sp>
    </p:spTree>
    <p:extLst>
      <p:ext uri="{BB962C8B-B14F-4D97-AF65-F5344CB8AC3E}">
        <p14:creationId xmlns:p14="http://schemas.microsoft.com/office/powerpoint/2010/main" val="220275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6" name="Picture 2" descr="Una Solución para la Ansiedad y Estrés: “La Caja de Relajación” – MBP  Wealth Management">
            <a:extLst>
              <a:ext uri="{FF2B5EF4-FFF2-40B4-BE49-F238E27FC236}">
                <a16:creationId xmlns:a16="http://schemas.microsoft.com/office/drawing/2014/main" id="{F5AE4B29-C83B-42D5-B9BE-5C6DB2911B9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3787" b="1850"/>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53049" y="2147774"/>
            <a:ext cx="6200775" cy="4100626"/>
          </a:xfrm>
          <a:ln w="38100">
            <a:noFill/>
          </a:ln>
        </p:spPr>
        <p:txBody>
          <a:bodyPr lIns="182880" tIns="182880" rIns="182880" bIns="182880" anchor="t" anchorCtr="0">
            <a:normAutofit/>
          </a:bodyPr>
          <a:lstStyle>
            <a:lvl1pPr algn="ctr">
              <a:spcBef>
                <a:spcPts val="0"/>
              </a:spcBef>
              <a:spcAft>
                <a:spcPts val="1800"/>
              </a:spcAft>
              <a:defRPr sz="3600">
                <a:solidFill>
                  <a:schemeClr val="bg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353049" y="762036"/>
            <a:ext cx="6200775" cy="1080938"/>
          </a:xfrm>
          <a:noFill/>
        </p:spPr>
        <p:txBody>
          <a:bodyPr>
            <a:normAutofit/>
          </a:bodyPr>
          <a:lstStyle>
            <a:lvl1pPr algn="ctr">
              <a:defRPr sz="4000" b="0" cap="all" baseline="0">
                <a:solidFill>
                  <a:schemeClr val="bg1"/>
                </a:solidFill>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27545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2" descr="To Be A Young Black Man Working In An Office Full of White People | by  Derrius Quarles | HackerNoon.com | Medium">
            <a:extLst>
              <a:ext uri="{FF2B5EF4-FFF2-40B4-BE49-F238E27FC236}">
                <a16:creationId xmlns:a16="http://schemas.microsoft.com/office/drawing/2014/main" id="{35DD2F52-3582-4231-8F3E-D579CB8A0FDC}"/>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839" r="2848" b="11899"/>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411105" y="2089718"/>
            <a:ext cx="6200775" cy="4100626"/>
          </a:xfrm>
          <a:ln w="38100">
            <a:noFill/>
          </a:ln>
        </p:spPr>
        <p:txBody>
          <a:bodyPr lIns="182880" tIns="182880" rIns="182880" bIns="182880" anchor="t" anchorCtr="0">
            <a:normAutofit/>
          </a:bodyPr>
          <a:lstStyle>
            <a:lvl1pPr algn="ctr">
              <a:spcBef>
                <a:spcPts val="0"/>
              </a:spcBef>
              <a:spcAft>
                <a:spcPts val="1800"/>
              </a:spcAft>
              <a:defRPr sz="3600">
                <a:solidFill>
                  <a:schemeClr val="tx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411105" y="703980"/>
            <a:ext cx="6200775" cy="1080938"/>
          </a:xfrm>
          <a:noFill/>
        </p:spPr>
        <p:txBody>
          <a:bodyPr>
            <a:normAutofit/>
          </a:bodyPr>
          <a:lstStyle>
            <a:lvl1pPr algn="ctr">
              <a:defRPr sz="4000" b="0" cap="all" baseline="0">
                <a:solidFill>
                  <a:schemeClr val="tx1"/>
                </a:solidFill>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155734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6" name="Picture 4" descr="Blue Neon Question Mark Background - Stock Motion Graphics | Motion Array">
            <a:extLst>
              <a:ext uri="{FF2B5EF4-FFF2-40B4-BE49-F238E27FC236}">
                <a16:creationId xmlns:a16="http://schemas.microsoft.com/office/drawing/2014/main" id="{7B773ED4-749C-4911-B342-B725EF414AB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92363" y="2089718"/>
            <a:ext cx="6200775" cy="4100626"/>
          </a:xfrm>
          <a:ln w="38100">
            <a:noFill/>
          </a:ln>
        </p:spPr>
        <p:txBody>
          <a:bodyPr lIns="182880" tIns="182880" rIns="182880" bIns="182880" anchor="t" anchorCtr="0">
            <a:normAutofit/>
          </a:bodyPr>
          <a:lstStyle>
            <a:lvl1pPr algn="ctr">
              <a:spcBef>
                <a:spcPts val="0"/>
              </a:spcBef>
              <a:spcAft>
                <a:spcPts val="1800"/>
              </a:spcAft>
              <a:defRPr sz="3600">
                <a:solidFill>
                  <a:schemeClr val="tx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92363" y="703980"/>
            <a:ext cx="6200775" cy="1080938"/>
          </a:xfrm>
          <a:noFill/>
          <a:ln>
            <a:noFill/>
          </a:ln>
          <a:effectLst>
            <a:glow rad="228600">
              <a:schemeClr val="accent2">
                <a:satMod val="175000"/>
                <a:alpha val="40000"/>
              </a:schemeClr>
            </a:glow>
          </a:effectLst>
        </p:spPr>
        <p:txBody>
          <a:bodyPr>
            <a:normAutofit/>
          </a:bodyPr>
          <a:lstStyle>
            <a:lvl1pPr algn="ctr">
              <a:defRPr sz="4000" b="0" cap="all" baseline="0">
                <a:solidFill>
                  <a:srgbClr val="F4FFF0"/>
                </a:solidFill>
                <a:effectLst>
                  <a:glow rad="228600">
                    <a:schemeClr val="accent6">
                      <a:satMod val="175000"/>
                      <a:alpha val="40000"/>
                    </a:schemeClr>
                  </a:glow>
                </a:effectLst>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148645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8196" name="Picture 4" descr="EPUB 2 or EPUB 3? That Is Not a Question – EPUBSecrets">
            <a:extLst>
              <a:ext uri="{FF2B5EF4-FFF2-40B4-BE49-F238E27FC236}">
                <a16:creationId xmlns:a16="http://schemas.microsoft.com/office/drawing/2014/main" id="{335FAC4B-467F-4225-9BED-E25D4C65B624}"/>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946" t="-48" r="14722" b="13809"/>
          <a:stretch/>
        </p:blipFill>
        <p:spPr bwMode="auto">
          <a:xfrm>
            <a:off x="0" y="-23925"/>
            <a:ext cx="12192000" cy="68819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209142" y="1842975"/>
            <a:ext cx="7402739" cy="3962739"/>
          </a:xfrm>
          <a:ln w="38100">
            <a:noFill/>
          </a:ln>
        </p:spPr>
        <p:txBody>
          <a:bodyPr lIns="182880" tIns="182880" rIns="182880" bIns="182880" anchor="t" anchorCtr="0">
            <a:normAutofit/>
          </a:bodyPr>
          <a:lstStyle>
            <a:lvl1pPr algn="l">
              <a:spcBef>
                <a:spcPts val="0"/>
              </a:spcBef>
              <a:spcAft>
                <a:spcPts val="1800"/>
              </a:spcAft>
              <a:defRPr sz="3600">
                <a:solidFill>
                  <a:schemeClr val="tx1"/>
                </a:solidFill>
                <a:effectLst>
                  <a:outerShdw blurRad="50800" dist="50800" algn="l" rotWithShape="0">
                    <a:prstClr val="black">
                      <a:alpha val="70000"/>
                    </a:prstClr>
                  </a:outerShdw>
                </a:effectLst>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4209142" y="457237"/>
            <a:ext cx="7402739" cy="1080938"/>
          </a:xfrm>
          <a:noFill/>
          <a:ln>
            <a:noFill/>
          </a:ln>
          <a:effectLst>
            <a:glow rad="228600">
              <a:schemeClr val="accent2">
                <a:satMod val="175000"/>
                <a:alpha val="40000"/>
              </a:schemeClr>
            </a:glow>
          </a:effectLst>
        </p:spPr>
        <p:txBody>
          <a:bodyPr>
            <a:normAutofit/>
          </a:bodyPr>
          <a:lstStyle>
            <a:lvl1pPr algn="ctr">
              <a:defRPr sz="4000" b="0" cap="all" baseline="0">
                <a:solidFill>
                  <a:schemeClr val="tx1"/>
                </a:solidFill>
                <a:effectLst>
                  <a:outerShdw blurRad="50800" dist="50800" algn="l" rotWithShape="0">
                    <a:prstClr val="black">
                      <a:alpha val="70000"/>
                    </a:prstClr>
                  </a:outerShdw>
                </a:effectLst>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244557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2" descr="Espiritualidade Archives - Aleteia: vida plena com valor">
            <a:extLst>
              <a:ext uri="{FF2B5EF4-FFF2-40B4-BE49-F238E27FC236}">
                <a16:creationId xmlns:a16="http://schemas.microsoft.com/office/drawing/2014/main" id="{18E8E9AD-A2E6-4F7E-ACA7-7A49A021CE8B}"/>
              </a:ext>
            </a:extLst>
          </p:cNvPr>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t="15149" r="28619" b="11601"/>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ltGray">
          <a:xfrm>
            <a:off x="-1" y="707759"/>
            <a:ext cx="7600951" cy="1217012"/>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09575" y="753228"/>
            <a:ext cx="6700527" cy="1080938"/>
          </a:xfrm>
        </p:spPr>
        <p:txBody>
          <a:bodyPr>
            <a:normAutofit/>
          </a:bodyPr>
          <a:lstStyle>
            <a:lvl1pPr>
              <a:defRPr sz="4000" b="1" cap="all" baseline="0"/>
            </a:lvl1pPr>
          </a:lstStyle>
          <a:p>
            <a:r>
              <a:rPr lang="en-US" dirty="0"/>
              <a:t>Click to edit Master title style</a:t>
            </a:r>
          </a:p>
        </p:txBody>
      </p:sp>
      <p:sp>
        <p:nvSpPr>
          <p:cNvPr id="3" name="Content Placeholder 2"/>
          <p:cNvSpPr>
            <a:spLocks noGrp="1"/>
          </p:cNvSpPr>
          <p:nvPr>
            <p:ph idx="1"/>
          </p:nvPr>
        </p:nvSpPr>
        <p:spPr>
          <a:xfrm>
            <a:off x="409575" y="2336873"/>
            <a:ext cx="6700527" cy="3599316"/>
          </a:xfrm>
        </p:spPr>
        <p:txBody>
          <a:bodyPr>
            <a:normAutofit/>
          </a:bodyPr>
          <a:lstStyle>
            <a:lvl1pPr>
              <a:spcBef>
                <a:spcPts val="0"/>
              </a:spcBef>
              <a:spcAft>
                <a:spcPts val="1800"/>
              </a:spcAft>
              <a:defRPr sz="3600"/>
            </a:lvl1pPr>
            <a:lvl2pPr>
              <a:spcBef>
                <a:spcPts val="0"/>
              </a:spcBef>
              <a:spcAft>
                <a:spcPts val="1800"/>
              </a:spcAft>
              <a:defRPr sz="3200"/>
            </a:lvl2pPr>
            <a:lvl3pPr>
              <a:spcBef>
                <a:spcPts val="0"/>
              </a:spcBef>
              <a:spcAft>
                <a:spcPts val="1800"/>
              </a:spcAft>
              <a:defRPr sz="2800"/>
            </a:lvl3pPr>
            <a:lvl4pPr>
              <a:spcBef>
                <a:spcPts val="0"/>
              </a:spcBef>
              <a:spcAft>
                <a:spcPts val="1800"/>
              </a:spcAft>
              <a:defRPr sz="2400"/>
            </a:lvl4pPr>
            <a:lvl5pPr>
              <a:spcBef>
                <a:spcPts val="0"/>
              </a:spcBef>
              <a:spcAft>
                <a:spcPts val="1800"/>
              </a:spcAft>
              <a:defRPr sz="2400"/>
            </a:lvl5pPr>
          </a:lstStyle>
          <a:p>
            <a:pPr lvl="0"/>
            <a:r>
              <a:rPr lang="en-US" dirty="0"/>
              <a:t>Click to edit Master text styles</a:t>
            </a:r>
          </a:p>
        </p:txBody>
      </p:sp>
    </p:spTree>
    <p:extLst>
      <p:ext uri="{BB962C8B-B14F-4D97-AF65-F5344CB8AC3E}">
        <p14:creationId xmlns:p14="http://schemas.microsoft.com/office/powerpoint/2010/main" val="424061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https://gellerreport.com/wp-content/uploads/2021/02/430299556-medium-875x500-1.jpg">
            <a:extLst>
              <a:ext uri="{FF2B5EF4-FFF2-40B4-BE49-F238E27FC236}">
                <a16:creationId xmlns:a16="http://schemas.microsoft.com/office/drawing/2014/main" id="{8AC139FA-91CF-4DF7-8282-A3D3A8DB8646}"/>
              </a:ext>
            </a:extLst>
          </p:cNvPr>
          <p:cNvPicPr>
            <a:picLocks noChangeAspect="1" noChangeArrowheads="1"/>
          </p:cNvPicPr>
          <p:nvPr userDrawn="1"/>
        </p:nvPicPr>
        <p:blipFill rotWithShape="1">
          <a:blip r:embed="rId26">
            <a:extLst>
              <a:ext uri="{28A0092B-C50C-407E-A947-70E740481C1C}">
                <a14:useLocalDpi xmlns:a14="http://schemas.microsoft.com/office/drawing/2010/main" val="0"/>
              </a:ext>
            </a:extLst>
          </a:blip>
          <a:srcRect r="9119"/>
          <a:stretch/>
        </p:blipFill>
        <p:spPr bwMode="auto">
          <a:xfrm>
            <a:off x="8142" y="-1"/>
            <a:ext cx="12183858" cy="68835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DC50BD9-FDCD-4CD8-9BA8-8E2013A1D3BE}" type="datetimeFigureOut">
              <a:rPr lang="en-US" smtClean="0"/>
              <a:pPr/>
              <a:t>4/7/2021</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1693A37-39FB-4462-B68D-305D0826B490}" type="slidenum">
              <a:rPr lang="en-US" smtClean="0"/>
              <a:pPr/>
              <a:t>‹#›</a:t>
            </a:fld>
            <a:endParaRPr lang="en-US"/>
          </a:p>
        </p:txBody>
      </p:sp>
    </p:spTree>
    <p:extLst>
      <p:ext uri="{BB962C8B-B14F-4D97-AF65-F5344CB8AC3E}">
        <p14:creationId xmlns:p14="http://schemas.microsoft.com/office/powerpoint/2010/main" val="15978126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85" r:id="rId3"/>
    <p:sldLayoutId id="2147483684" r:id="rId4"/>
    <p:sldLayoutId id="2147483680" r:id="rId5"/>
    <p:sldLayoutId id="2147483681" r:id="rId6"/>
    <p:sldLayoutId id="2147483682" r:id="rId7"/>
    <p:sldLayoutId id="2147483683" r:id="rId8"/>
    <p:sldLayoutId id="2147483679" r:id="rId9"/>
    <p:sldLayoutId id="2147483663" r:id="rId10"/>
    <p:sldLayoutId id="2147483678" r:id="rId11"/>
    <p:sldLayoutId id="2147483664"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BF2B76-44A5-4E45-850B-1F0A917595EB}"/>
              </a:ext>
            </a:extLst>
          </p:cNvPr>
          <p:cNvSpPr>
            <a:spLocks noGrp="1"/>
          </p:cNvSpPr>
          <p:nvPr>
            <p:ph type="ctrTitle"/>
          </p:nvPr>
        </p:nvSpPr>
        <p:spPr>
          <a:xfrm>
            <a:off x="680322" y="6048374"/>
            <a:ext cx="8144134" cy="471005"/>
          </a:xfrm>
        </p:spPr>
        <p:txBody>
          <a:bodyPr>
            <a:normAutofit fontScale="90000"/>
          </a:bodyPr>
          <a:lstStyle/>
          <a:p>
            <a:r>
              <a:rPr lang="en-US" b="1" dirty="0"/>
              <a:t>The Answer to Life’s Dilemmas</a:t>
            </a:r>
            <a:r>
              <a:rPr lang="en-US" dirty="0"/>
              <a:t>!</a:t>
            </a:r>
          </a:p>
        </p:txBody>
      </p:sp>
      <p:sp>
        <p:nvSpPr>
          <p:cNvPr id="6" name="Text Placeholder 5">
            <a:extLst>
              <a:ext uri="{FF2B5EF4-FFF2-40B4-BE49-F238E27FC236}">
                <a16:creationId xmlns:a16="http://schemas.microsoft.com/office/drawing/2014/main" id="{EE92A2D1-A0D2-4407-86C3-CE7A6BCEC2A4}"/>
              </a:ext>
            </a:extLst>
          </p:cNvPr>
          <p:cNvSpPr>
            <a:spLocks noGrp="1"/>
          </p:cNvSpPr>
          <p:nvPr>
            <p:ph type="body" sz="quarter" idx="10"/>
          </p:nvPr>
        </p:nvSpPr>
        <p:spPr>
          <a:xfrm>
            <a:off x="10589633" y="6035320"/>
            <a:ext cx="790575" cy="497112"/>
          </a:xfrm>
        </p:spPr>
        <p:txBody>
          <a:bodyPr anchor="ctr" anchorCtr="0"/>
          <a:lstStyle/>
          <a:p>
            <a:r>
              <a:rPr lang="en-US" dirty="0"/>
              <a:t>9</a:t>
            </a:r>
          </a:p>
        </p:txBody>
      </p:sp>
    </p:spTree>
    <p:extLst>
      <p:ext uri="{BB962C8B-B14F-4D97-AF65-F5344CB8AC3E}">
        <p14:creationId xmlns:p14="http://schemas.microsoft.com/office/powerpoint/2010/main" val="2325172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6C675-AC1A-4D45-8C0A-CD19BFA536C3}"/>
              </a:ext>
            </a:extLst>
          </p:cNvPr>
          <p:cNvSpPr>
            <a:spLocks noGrp="1"/>
          </p:cNvSpPr>
          <p:nvPr>
            <p:ph type="title"/>
          </p:nvPr>
        </p:nvSpPr>
        <p:spPr/>
        <p:txBody>
          <a:bodyPr/>
          <a:lstStyle/>
          <a:p>
            <a:r>
              <a:rPr lang="en-US" dirty="0"/>
              <a:t>Habakkuk was urged…</a:t>
            </a:r>
          </a:p>
        </p:txBody>
      </p:sp>
      <p:sp>
        <p:nvSpPr>
          <p:cNvPr id="3" name="TextBox 2">
            <a:extLst>
              <a:ext uri="{FF2B5EF4-FFF2-40B4-BE49-F238E27FC236}">
                <a16:creationId xmlns:a16="http://schemas.microsoft.com/office/drawing/2014/main" id="{508FD8AB-FE58-4EB9-BE82-A2FCAAAF49DA}"/>
              </a:ext>
            </a:extLst>
          </p:cNvPr>
          <p:cNvSpPr txBox="1"/>
          <p:nvPr/>
        </p:nvSpPr>
        <p:spPr>
          <a:xfrm>
            <a:off x="477535" y="2010708"/>
            <a:ext cx="10646979" cy="1754326"/>
          </a:xfrm>
          <a:prstGeom prst="rect">
            <a:avLst/>
          </a:prstGeom>
          <a:noFill/>
        </p:spPr>
        <p:txBody>
          <a:bodyPr wrap="square" rtlCol="0">
            <a:spAutoFit/>
          </a:bodyPr>
          <a:lstStyle/>
          <a:p>
            <a:pPr marL="571500" indent="-571500">
              <a:buFont typeface="Arial" panose="020B0604020202020204" pitchFamily="34" charset="0"/>
              <a:buChar char="•"/>
            </a:pPr>
            <a:r>
              <a:rPr lang="en-US" sz="3600" dirty="0"/>
              <a:t>To consider the possible answers to life’s dilemmas</a:t>
            </a:r>
          </a:p>
          <a:p>
            <a:pPr marL="571500" indent="-571500">
              <a:buFont typeface="Arial" panose="020B0604020202020204" pitchFamily="34" charset="0"/>
              <a:buChar char="•"/>
            </a:pPr>
            <a:endParaRPr lang="en-US" sz="3600" dirty="0"/>
          </a:p>
        </p:txBody>
      </p:sp>
    </p:spTree>
    <p:extLst>
      <p:ext uri="{BB962C8B-B14F-4D97-AF65-F5344CB8AC3E}">
        <p14:creationId xmlns:p14="http://schemas.microsoft.com/office/powerpoint/2010/main" val="71887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C950DC-1AE8-481A-9F8F-5E7ADEB9BEF5}"/>
              </a:ext>
            </a:extLst>
          </p:cNvPr>
          <p:cNvSpPr>
            <a:spLocks noGrp="1"/>
          </p:cNvSpPr>
          <p:nvPr>
            <p:ph idx="1"/>
          </p:nvPr>
        </p:nvSpPr>
        <p:spPr>
          <a:xfrm>
            <a:off x="5108713" y="1271752"/>
            <a:ext cx="6746956" cy="4976648"/>
          </a:xfrm>
        </p:spPr>
        <p:txBody>
          <a:bodyPr>
            <a:normAutofit/>
          </a:bodyPr>
          <a:lstStyle/>
          <a:p>
            <a:pPr algn="l"/>
            <a:r>
              <a:rPr lang="en-US" dirty="0"/>
              <a:t>The “puffed-up” option</a:t>
            </a:r>
          </a:p>
          <a:p>
            <a:pPr algn="l"/>
            <a:r>
              <a:rPr lang="en-US" dirty="0"/>
              <a:t>The “righteous” option</a:t>
            </a:r>
          </a:p>
          <a:p>
            <a:pPr algn="l"/>
            <a:r>
              <a:rPr lang="en-US" dirty="0"/>
              <a:t>You have two options to choose. </a:t>
            </a:r>
          </a:p>
          <a:p>
            <a:pPr algn="l"/>
            <a:r>
              <a:rPr lang="en-US" dirty="0"/>
              <a:t>Do not lean upon mortal wisdom; trust in God’s wisdom!</a:t>
            </a:r>
          </a:p>
        </p:txBody>
      </p:sp>
      <p:sp>
        <p:nvSpPr>
          <p:cNvPr id="3" name="Title 2">
            <a:extLst>
              <a:ext uri="{FF2B5EF4-FFF2-40B4-BE49-F238E27FC236}">
                <a16:creationId xmlns:a16="http://schemas.microsoft.com/office/drawing/2014/main" id="{9CC96004-C0C4-4471-81BE-8AFB6EB4F955}"/>
              </a:ext>
            </a:extLst>
          </p:cNvPr>
          <p:cNvSpPr>
            <a:spLocks noGrp="1"/>
          </p:cNvSpPr>
          <p:nvPr>
            <p:ph type="title"/>
          </p:nvPr>
        </p:nvSpPr>
        <p:spPr>
          <a:xfrm>
            <a:off x="5353049" y="495614"/>
            <a:ext cx="6200775" cy="1080938"/>
          </a:xfrm>
        </p:spPr>
        <p:txBody>
          <a:bodyPr/>
          <a:lstStyle/>
          <a:p>
            <a:r>
              <a:rPr lang="en-US" dirty="0"/>
              <a:t>Two Options</a:t>
            </a:r>
          </a:p>
        </p:txBody>
      </p:sp>
    </p:spTree>
    <p:extLst>
      <p:ext uri="{BB962C8B-B14F-4D97-AF65-F5344CB8AC3E}">
        <p14:creationId xmlns:p14="http://schemas.microsoft.com/office/powerpoint/2010/main" val="129733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out)">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out)">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amond(out)">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amond(out)">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6C675-AC1A-4D45-8C0A-CD19BFA536C3}"/>
              </a:ext>
            </a:extLst>
          </p:cNvPr>
          <p:cNvSpPr>
            <a:spLocks noGrp="1"/>
          </p:cNvSpPr>
          <p:nvPr>
            <p:ph type="title"/>
          </p:nvPr>
        </p:nvSpPr>
        <p:spPr/>
        <p:txBody>
          <a:bodyPr/>
          <a:lstStyle/>
          <a:p>
            <a:r>
              <a:rPr lang="en-US" dirty="0"/>
              <a:t>Habakkuk was urged…</a:t>
            </a:r>
          </a:p>
        </p:txBody>
      </p:sp>
      <p:sp>
        <p:nvSpPr>
          <p:cNvPr id="3" name="TextBox 2">
            <a:extLst>
              <a:ext uri="{FF2B5EF4-FFF2-40B4-BE49-F238E27FC236}">
                <a16:creationId xmlns:a16="http://schemas.microsoft.com/office/drawing/2014/main" id="{508FD8AB-FE58-4EB9-BE82-A2FCAAAF49DA}"/>
              </a:ext>
            </a:extLst>
          </p:cNvPr>
          <p:cNvSpPr txBox="1"/>
          <p:nvPr/>
        </p:nvSpPr>
        <p:spPr>
          <a:xfrm>
            <a:off x="477535" y="2010708"/>
            <a:ext cx="10646979" cy="1754326"/>
          </a:xfrm>
          <a:prstGeom prst="rect">
            <a:avLst/>
          </a:prstGeom>
          <a:noFill/>
        </p:spPr>
        <p:txBody>
          <a:bodyPr wrap="square" rtlCol="0">
            <a:spAutoFit/>
          </a:bodyPr>
          <a:lstStyle/>
          <a:p>
            <a:pPr marL="571500" indent="-571500">
              <a:buFont typeface="Arial" panose="020B0604020202020204" pitchFamily="34" charset="0"/>
              <a:buChar char="•"/>
            </a:pPr>
            <a:r>
              <a:rPr lang="en-US" sz="3600" dirty="0"/>
              <a:t>To consider the possible answers to life’s dilemmas</a:t>
            </a:r>
          </a:p>
          <a:p>
            <a:pPr marL="571500" indent="-571500">
              <a:buFont typeface="Arial" panose="020B0604020202020204" pitchFamily="34" charset="0"/>
              <a:buChar char="•"/>
            </a:pPr>
            <a:r>
              <a:rPr lang="en-US" sz="3600" dirty="0"/>
              <a:t>To consider the result of choosing</a:t>
            </a:r>
          </a:p>
        </p:txBody>
      </p:sp>
    </p:spTree>
    <p:extLst>
      <p:ext uri="{BB962C8B-B14F-4D97-AF65-F5344CB8AC3E}">
        <p14:creationId xmlns:p14="http://schemas.microsoft.com/office/powerpoint/2010/main" val="206114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6C675-AC1A-4D45-8C0A-CD19BFA536C3}"/>
              </a:ext>
            </a:extLst>
          </p:cNvPr>
          <p:cNvSpPr>
            <a:spLocks noGrp="1"/>
          </p:cNvSpPr>
          <p:nvPr>
            <p:ph type="title"/>
          </p:nvPr>
        </p:nvSpPr>
        <p:spPr/>
        <p:txBody>
          <a:bodyPr/>
          <a:lstStyle/>
          <a:p>
            <a:r>
              <a:rPr lang="en-US" dirty="0"/>
              <a:t>Consequences of Choosing</a:t>
            </a:r>
          </a:p>
        </p:txBody>
      </p:sp>
      <p:sp>
        <p:nvSpPr>
          <p:cNvPr id="3" name="TextBox 2">
            <a:extLst>
              <a:ext uri="{FF2B5EF4-FFF2-40B4-BE49-F238E27FC236}">
                <a16:creationId xmlns:a16="http://schemas.microsoft.com/office/drawing/2014/main" id="{508FD8AB-FE58-4EB9-BE82-A2FCAAAF49DA}"/>
              </a:ext>
            </a:extLst>
          </p:cNvPr>
          <p:cNvSpPr txBox="1"/>
          <p:nvPr/>
        </p:nvSpPr>
        <p:spPr>
          <a:xfrm>
            <a:off x="477535" y="1871562"/>
            <a:ext cx="11031293"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a:t>Those who choose to rely upon human pride/wisdom will find that their soul is not “right.” Perplexity will persist!</a:t>
            </a:r>
          </a:p>
          <a:p>
            <a:pPr marL="571500" indent="-571500">
              <a:buFont typeface="Arial" panose="020B0604020202020204" pitchFamily="34" charset="0"/>
              <a:buChar char="•"/>
            </a:pPr>
            <a:r>
              <a:rPr lang="en-US" sz="3600" dirty="0"/>
              <a:t>Those who choose to rely upon God will find “life” (Philippians 4:4-6).</a:t>
            </a:r>
          </a:p>
          <a:p>
            <a:pPr marL="571500" indent="-571500">
              <a:buFont typeface="Arial" panose="020B0604020202020204" pitchFamily="34" charset="0"/>
              <a:buChar char="•"/>
            </a:pPr>
            <a:r>
              <a:rPr lang="en-US" sz="3600" dirty="0"/>
              <a:t>God has always urged man to consider these two results and choose appropriately (Deuteronomy 30:19; Joshua 24:19).</a:t>
            </a:r>
          </a:p>
        </p:txBody>
      </p:sp>
    </p:spTree>
    <p:extLst>
      <p:ext uri="{BB962C8B-B14F-4D97-AF65-F5344CB8AC3E}">
        <p14:creationId xmlns:p14="http://schemas.microsoft.com/office/powerpoint/2010/main" val="180820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6C675-AC1A-4D45-8C0A-CD19BFA536C3}"/>
              </a:ext>
            </a:extLst>
          </p:cNvPr>
          <p:cNvSpPr>
            <a:spLocks noGrp="1"/>
          </p:cNvSpPr>
          <p:nvPr>
            <p:ph type="title"/>
          </p:nvPr>
        </p:nvSpPr>
        <p:spPr/>
        <p:txBody>
          <a:bodyPr/>
          <a:lstStyle/>
          <a:p>
            <a:r>
              <a:rPr lang="en-US" dirty="0"/>
              <a:t>Habakkuk was urged…</a:t>
            </a:r>
          </a:p>
        </p:txBody>
      </p:sp>
      <p:sp>
        <p:nvSpPr>
          <p:cNvPr id="3" name="TextBox 2">
            <a:extLst>
              <a:ext uri="{FF2B5EF4-FFF2-40B4-BE49-F238E27FC236}">
                <a16:creationId xmlns:a16="http://schemas.microsoft.com/office/drawing/2014/main" id="{508FD8AB-FE58-4EB9-BE82-A2FCAAAF49DA}"/>
              </a:ext>
            </a:extLst>
          </p:cNvPr>
          <p:cNvSpPr txBox="1"/>
          <p:nvPr/>
        </p:nvSpPr>
        <p:spPr>
          <a:xfrm>
            <a:off x="477535" y="2010708"/>
            <a:ext cx="10646979" cy="2308324"/>
          </a:xfrm>
          <a:prstGeom prst="rect">
            <a:avLst/>
          </a:prstGeom>
          <a:noFill/>
        </p:spPr>
        <p:txBody>
          <a:bodyPr wrap="square" rtlCol="0">
            <a:spAutoFit/>
          </a:bodyPr>
          <a:lstStyle/>
          <a:p>
            <a:pPr marL="571500" indent="-571500">
              <a:buFont typeface="Arial" panose="020B0604020202020204" pitchFamily="34" charset="0"/>
              <a:buChar char="•"/>
            </a:pPr>
            <a:r>
              <a:rPr lang="en-US" sz="3600" dirty="0"/>
              <a:t>To consider the possible answers to life’s dilemmas</a:t>
            </a:r>
          </a:p>
          <a:p>
            <a:pPr marL="571500" indent="-571500">
              <a:buFont typeface="Arial" panose="020B0604020202020204" pitchFamily="34" charset="0"/>
              <a:buChar char="•"/>
            </a:pPr>
            <a:r>
              <a:rPr lang="en-US" sz="3600" dirty="0"/>
              <a:t>To consider the result of choosing</a:t>
            </a:r>
          </a:p>
          <a:p>
            <a:pPr marL="571500" indent="-571500">
              <a:buFont typeface="Arial" panose="020B0604020202020204" pitchFamily="34" charset="0"/>
              <a:buChar char="•"/>
            </a:pPr>
            <a:r>
              <a:rPr lang="en-US" sz="3600" dirty="0"/>
              <a:t>To consider the contrast in the methodology</a:t>
            </a:r>
          </a:p>
        </p:txBody>
      </p:sp>
    </p:spTree>
    <p:extLst>
      <p:ext uri="{BB962C8B-B14F-4D97-AF65-F5344CB8AC3E}">
        <p14:creationId xmlns:p14="http://schemas.microsoft.com/office/powerpoint/2010/main" val="118906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1365D1-4DBC-499A-9DD3-93596394EF1F}"/>
              </a:ext>
            </a:extLst>
          </p:cNvPr>
          <p:cNvSpPr>
            <a:spLocks noGrp="1"/>
          </p:cNvSpPr>
          <p:nvPr>
            <p:ph idx="1"/>
          </p:nvPr>
        </p:nvSpPr>
        <p:spPr>
          <a:xfrm>
            <a:off x="4288221" y="1093084"/>
            <a:ext cx="7556938" cy="4855530"/>
          </a:xfrm>
        </p:spPr>
        <p:txBody>
          <a:bodyPr>
            <a:normAutofit/>
          </a:bodyPr>
          <a:lstStyle/>
          <a:p>
            <a:pPr algn="l"/>
            <a:r>
              <a:rPr lang="en-US" dirty="0"/>
              <a:t>Utilize mortal resources (Isaiah 5:21; 29:14b; Jeremiah 9:23; </a:t>
            </a:r>
            <a:br>
              <a:rPr lang="en-US" dirty="0"/>
            </a:br>
            <a:r>
              <a:rPr lang="en-US" dirty="0"/>
              <a:t>1 Timothy 6:20)</a:t>
            </a:r>
          </a:p>
          <a:p>
            <a:pPr algn="l"/>
            <a:r>
              <a:rPr lang="en-US" dirty="0"/>
              <a:t>Utilize “faith” (Proverbs 28:5)</a:t>
            </a:r>
          </a:p>
        </p:txBody>
      </p:sp>
      <p:sp>
        <p:nvSpPr>
          <p:cNvPr id="3" name="Title 2">
            <a:extLst>
              <a:ext uri="{FF2B5EF4-FFF2-40B4-BE49-F238E27FC236}">
                <a16:creationId xmlns:a16="http://schemas.microsoft.com/office/drawing/2014/main" id="{C53DBFEE-2373-450B-A15E-96F0C9DD5F24}"/>
              </a:ext>
            </a:extLst>
          </p:cNvPr>
          <p:cNvSpPr>
            <a:spLocks noGrp="1"/>
          </p:cNvSpPr>
          <p:nvPr>
            <p:ph type="title"/>
          </p:nvPr>
        </p:nvSpPr>
        <p:spPr>
          <a:xfrm>
            <a:off x="5379574" y="430711"/>
            <a:ext cx="6200775" cy="1080938"/>
          </a:xfrm>
        </p:spPr>
        <p:txBody>
          <a:bodyPr/>
          <a:lstStyle/>
          <a:p>
            <a:r>
              <a:rPr lang="en-US" dirty="0"/>
              <a:t>Methodology</a:t>
            </a:r>
          </a:p>
        </p:txBody>
      </p:sp>
    </p:spTree>
    <p:extLst>
      <p:ext uri="{BB962C8B-B14F-4D97-AF65-F5344CB8AC3E}">
        <p14:creationId xmlns:p14="http://schemas.microsoft.com/office/powerpoint/2010/main" val="105575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6C675-AC1A-4D45-8C0A-CD19BFA536C3}"/>
              </a:ext>
            </a:extLst>
          </p:cNvPr>
          <p:cNvSpPr>
            <a:spLocks noGrp="1"/>
          </p:cNvSpPr>
          <p:nvPr>
            <p:ph type="title"/>
          </p:nvPr>
        </p:nvSpPr>
        <p:spPr/>
        <p:txBody>
          <a:bodyPr/>
          <a:lstStyle/>
          <a:p>
            <a:r>
              <a:rPr lang="en-US" dirty="0"/>
              <a:t>Habakkuk was urged…</a:t>
            </a:r>
          </a:p>
        </p:txBody>
      </p:sp>
      <p:sp>
        <p:nvSpPr>
          <p:cNvPr id="3" name="TextBox 2">
            <a:extLst>
              <a:ext uri="{FF2B5EF4-FFF2-40B4-BE49-F238E27FC236}">
                <a16:creationId xmlns:a16="http://schemas.microsoft.com/office/drawing/2014/main" id="{508FD8AB-FE58-4EB9-BE82-A2FCAAAF49DA}"/>
              </a:ext>
            </a:extLst>
          </p:cNvPr>
          <p:cNvSpPr txBox="1"/>
          <p:nvPr/>
        </p:nvSpPr>
        <p:spPr>
          <a:xfrm>
            <a:off x="477535" y="2010708"/>
            <a:ext cx="10646979" cy="2862322"/>
          </a:xfrm>
          <a:prstGeom prst="rect">
            <a:avLst/>
          </a:prstGeom>
          <a:noFill/>
        </p:spPr>
        <p:txBody>
          <a:bodyPr wrap="square" rtlCol="0">
            <a:spAutoFit/>
          </a:bodyPr>
          <a:lstStyle/>
          <a:p>
            <a:pPr marL="571500" indent="-571500">
              <a:buFont typeface="Arial" panose="020B0604020202020204" pitchFamily="34" charset="0"/>
              <a:buChar char="•"/>
            </a:pPr>
            <a:r>
              <a:rPr lang="en-US" sz="3600" dirty="0"/>
              <a:t>To consider the possible answers to life’s dilemmas</a:t>
            </a:r>
          </a:p>
          <a:p>
            <a:pPr marL="571500" indent="-571500">
              <a:buFont typeface="Arial" panose="020B0604020202020204" pitchFamily="34" charset="0"/>
              <a:buChar char="•"/>
            </a:pPr>
            <a:r>
              <a:rPr lang="en-US" sz="3600" dirty="0"/>
              <a:t>To consider the result of choosing</a:t>
            </a:r>
          </a:p>
          <a:p>
            <a:pPr marL="571500" indent="-571500">
              <a:buFont typeface="Arial" panose="020B0604020202020204" pitchFamily="34" charset="0"/>
              <a:buChar char="•"/>
            </a:pPr>
            <a:r>
              <a:rPr lang="en-US" sz="3600" dirty="0"/>
              <a:t>To consider the contrast in the methodology</a:t>
            </a:r>
          </a:p>
          <a:p>
            <a:pPr marL="571500" indent="-571500">
              <a:buFont typeface="Arial" panose="020B0604020202020204" pitchFamily="34" charset="0"/>
              <a:buChar char="•"/>
            </a:pPr>
            <a:r>
              <a:rPr lang="en-US" sz="3600" dirty="0"/>
              <a:t>To consider why “faith” was the best method</a:t>
            </a:r>
          </a:p>
        </p:txBody>
      </p:sp>
    </p:spTree>
    <p:extLst>
      <p:ext uri="{BB962C8B-B14F-4D97-AF65-F5344CB8AC3E}">
        <p14:creationId xmlns:p14="http://schemas.microsoft.com/office/powerpoint/2010/main" val="269579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0D73-4E22-445F-970C-6B118712DE8D}"/>
              </a:ext>
            </a:extLst>
          </p:cNvPr>
          <p:cNvSpPr>
            <a:spLocks noGrp="1"/>
          </p:cNvSpPr>
          <p:nvPr>
            <p:ph type="title"/>
          </p:nvPr>
        </p:nvSpPr>
        <p:spPr/>
        <p:txBody>
          <a:bodyPr/>
          <a:lstStyle/>
          <a:p>
            <a:r>
              <a:rPr lang="en-US" dirty="0"/>
              <a:t>By Faith</a:t>
            </a:r>
          </a:p>
        </p:txBody>
      </p:sp>
      <p:sp>
        <p:nvSpPr>
          <p:cNvPr id="3" name="Content Placeholder 2">
            <a:extLst>
              <a:ext uri="{FF2B5EF4-FFF2-40B4-BE49-F238E27FC236}">
                <a16:creationId xmlns:a16="http://schemas.microsoft.com/office/drawing/2014/main" id="{2F22F7E4-483B-4394-BB75-326C6E0A32A4}"/>
              </a:ext>
            </a:extLst>
          </p:cNvPr>
          <p:cNvSpPr>
            <a:spLocks noGrp="1"/>
          </p:cNvSpPr>
          <p:nvPr>
            <p:ph idx="1"/>
          </p:nvPr>
        </p:nvSpPr>
        <p:spPr>
          <a:xfrm>
            <a:off x="409574" y="1937479"/>
            <a:ext cx="9249433" cy="4473831"/>
          </a:xfrm>
        </p:spPr>
        <p:txBody>
          <a:bodyPr>
            <a:normAutofit/>
          </a:bodyPr>
          <a:lstStyle/>
          <a:p>
            <a:r>
              <a:rPr lang="en-US" dirty="0"/>
              <a:t>One ACCEPTS life’s trials</a:t>
            </a:r>
          </a:p>
          <a:p>
            <a:r>
              <a:rPr lang="en-US" dirty="0"/>
              <a:t>One LIVES righteously</a:t>
            </a:r>
          </a:p>
          <a:p>
            <a:r>
              <a:rPr lang="en-US" dirty="0"/>
              <a:t>One OVERCOMES obstacles</a:t>
            </a:r>
          </a:p>
          <a:p>
            <a:r>
              <a:rPr lang="en-US" dirty="0"/>
              <a:t>One ANTICIPATES REWARD</a:t>
            </a:r>
          </a:p>
          <a:p>
            <a:r>
              <a:rPr lang="en-US" dirty="0"/>
              <a:t>One discovers a wonderful SATISFACTION</a:t>
            </a:r>
          </a:p>
        </p:txBody>
      </p:sp>
    </p:spTree>
    <p:extLst>
      <p:ext uri="{BB962C8B-B14F-4D97-AF65-F5344CB8AC3E}">
        <p14:creationId xmlns:p14="http://schemas.microsoft.com/office/powerpoint/2010/main" val="32362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BA8C37-0EE5-4807-B49D-C44A70DBD499}"/>
              </a:ext>
            </a:extLst>
          </p:cNvPr>
          <p:cNvSpPr>
            <a:spLocks noGrp="1"/>
          </p:cNvSpPr>
          <p:nvPr>
            <p:ph idx="1"/>
          </p:nvPr>
        </p:nvSpPr>
        <p:spPr>
          <a:xfrm>
            <a:off x="3770359" y="1492468"/>
            <a:ext cx="7877364" cy="3731173"/>
          </a:xfrm>
        </p:spPr>
        <p:txBody>
          <a:bodyPr>
            <a:normAutofit/>
          </a:bodyPr>
          <a:lstStyle/>
          <a:p>
            <a:r>
              <a:rPr lang="en-US" dirty="0">
                <a:solidFill>
                  <a:schemeClr val="bg1"/>
                </a:solidFill>
                <a:effectLst/>
              </a:rPr>
              <a:t>“What is the controlling principle in my life?”</a:t>
            </a:r>
          </a:p>
          <a:p>
            <a:r>
              <a:rPr lang="en-US" dirty="0">
                <a:solidFill>
                  <a:schemeClr val="bg1"/>
                </a:solidFill>
                <a:effectLst/>
              </a:rPr>
              <a:t>Is it faith that God will work out all things </a:t>
            </a:r>
            <a:r>
              <a:rPr lang="en-US" u="sng" dirty="0">
                <a:solidFill>
                  <a:schemeClr val="bg1"/>
                </a:solidFill>
                <a:effectLst/>
              </a:rPr>
              <a:t>OR</a:t>
            </a:r>
            <a:r>
              <a:rPr lang="en-US" dirty="0">
                <a:solidFill>
                  <a:schemeClr val="bg1"/>
                </a:solidFill>
                <a:effectLst/>
              </a:rPr>
              <a:t> is it confidence that I have the resources to work out all things?</a:t>
            </a:r>
          </a:p>
        </p:txBody>
      </p:sp>
      <p:sp>
        <p:nvSpPr>
          <p:cNvPr id="3" name="TextBox 2">
            <a:extLst>
              <a:ext uri="{FF2B5EF4-FFF2-40B4-BE49-F238E27FC236}">
                <a16:creationId xmlns:a16="http://schemas.microsoft.com/office/drawing/2014/main" id="{4D22E63A-6D09-4469-B838-7AABAD80D84A}"/>
              </a:ext>
            </a:extLst>
          </p:cNvPr>
          <p:cNvSpPr txBox="1"/>
          <p:nvPr/>
        </p:nvSpPr>
        <p:spPr>
          <a:xfrm>
            <a:off x="3786809" y="795130"/>
            <a:ext cx="7881730" cy="769441"/>
          </a:xfrm>
          <a:prstGeom prst="rect">
            <a:avLst/>
          </a:prstGeom>
          <a:noFill/>
        </p:spPr>
        <p:txBody>
          <a:bodyPr wrap="square" rtlCol="0">
            <a:spAutoFit/>
          </a:bodyPr>
          <a:lstStyle/>
          <a:p>
            <a:pPr algn="ctr"/>
            <a:r>
              <a:rPr lang="en-US" sz="4400" b="1" dirty="0">
                <a:solidFill>
                  <a:schemeClr val="bg1"/>
                </a:solidFill>
              </a:rPr>
              <a:t>A Simple Query</a:t>
            </a:r>
          </a:p>
        </p:txBody>
      </p:sp>
    </p:spTree>
    <p:extLst>
      <p:ext uri="{BB962C8B-B14F-4D97-AF65-F5344CB8AC3E}">
        <p14:creationId xmlns:p14="http://schemas.microsoft.com/office/powerpoint/2010/main" val="118416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49DAE2-9E11-4D21-9DF5-6A4E356F635B}"/>
              </a:ext>
            </a:extLst>
          </p:cNvPr>
          <p:cNvSpPr>
            <a:spLocks noGrp="1"/>
          </p:cNvSpPr>
          <p:nvPr>
            <p:ph idx="1"/>
          </p:nvPr>
        </p:nvSpPr>
        <p:spPr>
          <a:xfrm>
            <a:off x="798786" y="467478"/>
            <a:ext cx="10576804" cy="5158070"/>
          </a:xfrm>
        </p:spPr>
        <p:txBody>
          <a:bodyPr tIns="822960">
            <a:normAutofit/>
          </a:bodyPr>
          <a:lstStyle/>
          <a:p>
            <a:pPr algn="l"/>
            <a:r>
              <a:rPr lang="en-US" dirty="0"/>
              <a:t>Does not leave us without comfort</a:t>
            </a:r>
          </a:p>
          <a:p>
            <a:pPr algn="l"/>
            <a:r>
              <a:rPr lang="en-US" dirty="0"/>
              <a:t>Provides us with a choice which can lead to “life”</a:t>
            </a:r>
          </a:p>
          <a:p>
            <a:pPr algn="l"/>
            <a:r>
              <a:rPr lang="en-US" dirty="0"/>
              <a:t>Promises that He will be present with us always (Judges 6:16; Isaiah 41:10)</a:t>
            </a:r>
          </a:p>
          <a:p>
            <a:pPr algn="l"/>
            <a:r>
              <a:rPr lang="en-US" dirty="0"/>
              <a:t>Assures us of hope even when the world seems out of control</a:t>
            </a:r>
          </a:p>
        </p:txBody>
      </p:sp>
      <p:sp>
        <p:nvSpPr>
          <p:cNvPr id="3" name="Title 2">
            <a:extLst>
              <a:ext uri="{FF2B5EF4-FFF2-40B4-BE49-F238E27FC236}">
                <a16:creationId xmlns:a16="http://schemas.microsoft.com/office/drawing/2014/main" id="{A41B5E29-E375-4738-91A5-9297C01A6C0E}"/>
              </a:ext>
            </a:extLst>
          </p:cNvPr>
          <p:cNvSpPr>
            <a:spLocks noGrp="1"/>
          </p:cNvSpPr>
          <p:nvPr>
            <p:ph type="title"/>
          </p:nvPr>
        </p:nvSpPr>
        <p:spPr>
          <a:xfrm>
            <a:off x="1289069" y="476289"/>
            <a:ext cx="9613861" cy="1080938"/>
          </a:xfrm>
        </p:spPr>
        <p:txBody>
          <a:bodyPr/>
          <a:lstStyle/>
          <a:p>
            <a:r>
              <a:rPr lang="en-US" dirty="0"/>
              <a:t>God</a:t>
            </a:r>
          </a:p>
        </p:txBody>
      </p:sp>
    </p:spTree>
    <p:extLst>
      <p:ext uri="{BB962C8B-B14F-4D97-AF65-F5344CB8AC3E}">
        <p14:creationId xmlns:p14="http://schemas.microsoft.com/office/powerpoint/2010/main" val="100619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down)">
                                      <p:cBhvr>
                                        <p:cTn id="43" dur="580">
                                          <p:stCondLst>
                                            <p:cond delay="0"/>
                                          </p:stCondLst>
                                        </p:cTn>
                                        <p:tgtEl>
                                          <p:spTgt spid="2">
                                            <p:txEl>
                                              <p:pRg st="2" end="2"/>
                                            </p:txEl>
                                          </p:spTgt>
                                        </p:tgtEl>
                                      </p:cBhvr>
                                    </p:animEffect>
                                    <p:anim calcmode="lin" valueType="num">
                                      <p:cBhvr>
                                        <p:cTn id="4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2" end="2"/>
                                            </p:txEl>
                                          </p:spTgt>
                                        </p:tgtEl>
                                      </p:cBhvr>
                                      <p:to x="100000" y="60000"/>
                                    </p:animScale>
                                    <p:animScale>
                                      <p:cBhvr>
                                        <p:cTn id="50" dur="166" decel="50000">
                                          <p:stCondLst>
                                            <p:cond delay="676"/>
                                          </p:stCondLst>
                                        </p:cTn>
                                        <p:tgtEl>
                                          <p:spTgt spid="2">
                                            <p:txEl>
                                              <p:pRg st="2" end="2"/>
                                            </p:txEl>
                                          </p:spTgt>
                                        </p:tgtEl>
                                      </p:cBhvr>
                                      <p:to x="100000" y="100000"/>
                                    </p:animScale>
                                    <p:animScale>
                                      <p:cBhvr>
                                        <p:cTn id="51" dur="26">
                                          <p:stCondLst>
                                            <p:cond delay="1312"/>
                                          </p:stCondLst>
                                        </p:cTn>
                                        <p:tgtEl>
                                          <p:spTgt spid="2">
                                            <p:txEl>
                                              <p:pRg st="2" end="2"/>
                                            </p:txEl>
                                          </p:spTgt>
                                        </p:tgtEl>
                                      </p:cBhvr>
                                      <p:to x="100000" y="80000"/>
                                    </p:animScale>
                                    <p:animScale>
                                      <p:cBhvr>
                                        <p:cTn id="52" dur="166" decel="50000">
                                          <p:stCondLst>
                                            <p:cond delay="1338"/>
                                          </p:stCondLst>
                                        </p:cTn>
                                        <p:tgtEl>
                                          <p:spTgt spid="2">
                                            <p:txEl>
                                              <p:pRg st="2" end="2"/>
                                            </p:txEl>
                                          </p:spTgt>
                                        </p:tgtEl>
                                      </p:cBhvr>
                                      <p:to x="100000" y="100000"/>
                                    </p:animScale>
                                    <p:animScale>
                                      <p:cBhvr>
                                        <p:cTn id="53" dur="26">
                                          <p:stCondLst>
                                            <p:cond delay="1642"/>
                                          </p:stCondLst>
                                        </p:cTn>
                                        <p:tgtEl>
                                          <p:spTgt spid="2">
                                            <p:txEl>
                                              <p:pRg st="2" end="2"/>
                                            </p:txEl>
                                          </p:spTgt>
                                        </p:tgtEl>
                                      </p:cBhvr>
                                      <p:to x="100000" y="90000"/>
                                    </p:animScale>
                                    <p:animScale>
                                      <p:cBhvr>
                                        <p:cTn id="54" dur="166" decel="50000">
                                          <p:stCondLst>
                                            <p:cond delay="1668"/>
                                          </p:stCondLst>
                                        </p:cTn>
                                        <p:tgtEl>
                                          <p:spTgt spid="2">
                                            <p:txEl>
                                              <p:pRg st="2" end="2"/>
                                            </p:txEl>
                                          </p:spTgt>
                                        </p:tgtEl>
                                      </p:cBhvr>
                                      <p:to x="100000" y="100000"/>
                                    </p:animScale>
                                    <p:animScale>
                                      <p:cBhvr>
                                        <p:cTn id="55" dur="26">
                                          <p:stCondLst>
                                            <p:cond delay="1808"/>
                                          </p:stCondLst>
                                        </p:cTn>
                                        <p:tgtEl>
                                          <p:spTgt spid="2">
                                            <p:txEl>
                                              <p:pRg st="2" end="2"/>
                                            </p:txEl>
                                          </p:spTgt>
                                        </p:tgtEl>
                                      </p:cBhvr>
                                      <p:to x="100000" y="95000"/>
                                    </p:animScale>
                                    <p:animScale>
                                      <p:cBhvr>
                                        <p:cTn id="56" dur="166" decel="50000">
                                          <p:stCondLst>
                                            <p:cond delay="1834"/>
                                          </p:stCondLst>
                                        </p:cTn>
                                        <p:tgtEl>
                                          <p:spTgt spid="2">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
                                            <p:txEl>
                                              <p:pRg st="3" end="3"/>
                                            </p:txEl>
                                          </p:spTgt>
                                        </p:tgtEl>
                                        <p:attrNameLst>
                                          <p:attrName>style.visibility</p:attrName>
                                        </p:attrNameLst>
                                      </p:cBhvr>
                                      <p:to>
                                        <p:strVal val="visible"/>
                                      </p:to>
                                    </p:set>
                                    <p:animEffect transition="in" filter="wipe(down)">
                                      <p:cBhvr>
                                        <p:cTn id="61" dur="580">
                                          <p:stCondLst>
                                            <p:cond delay="0"/>
                                          </p:stCondLst>
                                        </p:cTn>
                                        <p:tgtEl>
                                          <p:spTgt spid="2">
                                            <p:txEl>
                                              <p:pRg st="3" end="3"/>
                                            </p:txEl>
                                          </p:spTgt>
                                        </p:tgtEl>
                                      </p:cBhvr>
                                    </p:animEffect>
                                    <p:anim calcmode="lin" valueType="num">
                                      <p:cBhvr>
                                        <p:cTn id="62"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3" end="3"/>
                                            </p:txEl>
                                          </p:spTgt>
                                        </p:tgtEl>
                                      </p:cBhvr>
                                      <p:to x="100000" y="60000"/>
                                    </p:animScale>
                                    <p:animScale>
                                      <p:cBhvr>
                                        <p:cTn id="68" dur="166" decel="50000">
                                          <p:stCondLst>
                                            <p:cond delay="676"/>
                                          </p:stCondLst>
                                        </p:cTn>
                                        <p:tgtEl>
                                          <p:spTgt spid="2">
                                            <p:txEl>
                                              <p:pRg st="3" end="3"/>
                                            </p:txEl>
                                          </p:spTgt>
                                        </p:tgtEl>
                                      </p:cBhvr>
                                      <p:to x="100000" y="100000"/>
                                    </p:animScale>
                                    <p:animScale>
                                      <p:cBhvr>
                                        <p:cTn id="69" dur="26">
                                          <p:stCondLst>
                                            <p:cond delay="1312"/>
                                          </p:stCondLst>
                                        </p:cTn>
                                        <p:tgtEl>
                                          <p:spTgt spid="2">
                                            <p:txEl>
                                              <p:pRg st="3" end="3"/>
                                            </p:txEl>
                                          </p:spTgt>
                                        </p:tgtEl>
                                      </p:cBhvr>
                                      <p:to x="100000" y="80000"/>
                                    </p:animScale>
                                    <p:animScale>
                                      <p:cBhvr>
                                        <p:cTn id="70" dur="166" decel="50000">
                                          <p:stCondLst>
                                            <p:cond delay="1338"/>
                                          </p:stCondLst>
                                        </p:cTn>
                                        <p:tgtEl>
                                          <p:spTgt spid="2">
                                            <p:txEl>
                                              <p:pRg st="3" end="3"/>
                                            </p:txEl>
                                          </p:spTgt>
                                        </p:tgtEl>
                                      </p:cBhvr>
                                      <p:to x="100000" y="100000"/>
                                    </p:animScale>
                                    <p:animScale>
                                      <p:cBhvr>
                                        <p:cTn id="71" dur="26">
                                          <p:stCondLst>
                                            <p:cond delay="1642"/>
                                          </p:stCondLst>
                                        </p:cTn>
                                        <p:tgtEl>
                                          <p:spTgt spid="2">
                                            <p:txEl>
                                              <p:pRg st="3" end="3"/>
                                            </p:txEl>
                                          </p:spTgt>
                                        </p:tgtEl>
                                      </p:cBhvr>
                                      <p:to x="100000" y="90000"/>
                                    </p:animScale>
                                    <p:animScale>
                                      <p:cBhvr>
                                        <p:cTn id="72" dur="166" decel="50000">
                                          <p:stCondLst>
                                            <p:cond delay="1668"/>
                                          </p:stCondLst>
                                        </p:cTn>
                                        <p:tgtEl>
                                          <p:spTgt spid="2">
                                            <p:txEl>
                                              <p:pRg st="3" end="3"/>
                                            </p:txEl>
                                          </p:spTgt>
                                        </p:tgtEl>
                                      </p:cBhvr>
                                      <p:to x="100000" y="100000"/>
                                    </p:animScale>
                                    <p:animScale>
                                      <p:cBhvr>
                                        <p:cTn id="73" dur="26">
                                          <p:stCondLst>
                                            <p:cond delay="1808"/>
                                          </p:stCondLst>
                                        </p:cTn>
                                        <p:tgtEl>
                                          <p:spTgt spid="2">
                                            <p:txEl>
                                              <p:pRg st="3" end="3"/>
                                            </p:txEl>
                                          </p:spTgt>
                                        </p:tgtEl>
                                      </p:cBhvr>
                                      <p:to x="100000" y="95000"/>
                                    </p:animScale>
                                    <p:animScale>
                                      <p:cBhvr>
                                        <p:cTn id="74"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C92176-709D-4AB7-80B8-4B5701C60A39}"/>
              </a:ext>
            </a:extLst>
          </p:cNvPr>
          <p:cNvSpPr>
            <a:spLocks noGrp="1"/>
          </p:cNvSpPr>
          <p:nvPr>
            <p:ph idx="1"/>
          </p:nvPr>
        </p:nvSpPr>
        <p:spPr>
          <a:xfrm>
            <a:off x="816410" y="792984"/>
            <a:ext cx="10559180" cy="5495172"/>
          </a:xfrm>
        </p:spPr>
        <p:txBody>
          <a:bodyPr tIns="182880" bIns="822960">
            <a:normAutofit/>
          </a:bodyPr>
          <a:lstStyle/>
          <a:p>
            <a:pPr marL="1828800" algn="l"/>
            <a:r>
              <a:rPr lang="en-US" dirty="0"/>
              <a:t>Solving a difficult problem</a:t>
            </a:r>
          </a:p>
          <a:p>
            <a:pPr marL="1828800" algn="l"/>
            <a:r>
              <a:rPr lang="en-US" dirty="0"/>
              <a:t>Resolution of trials</a:t>
            </a:r>
          </a:p>
          <a:p>
            <a:pPr marL="1828800" algn="l"/>
            <a:r>
              <a:rPr lang="en-US" dirty="0"/>
              <a:t>Prophet’s joy is in 3:1-19</a:t>
            </a:r>
          </a:p>
        </p:txBody>
      </p:sp>
      <p:sp>
        <p:nvSpPr>
          <p:cNvPr id="3" name="Title 2">
            <a:extLst>
              <a:ext uri="{FF2B5EF4-FFF2-40B4-BE49-F238E27FC236}">
                <a16:creationId xmlns:a16="http://schemas.microsoft.com/office/drawing/2014/main" id="{A32CC4DF-796F-4597-8401-12669E75F16E}"/>
              </a:ext>
            </a:extLst>
          </p:cNvPr>
          <p:cNvSpPr>
            <a:spLocks noGrp="1"/>
          </p:cNvSpPr>
          <p:nvPr>
            <p:ph type="title"/>
          </p:nvPr>
        </p:nvSpPr>
        <p:spPr/>
        <p:txBody>
          <a:bodyPr/>
          <a:lstStyle/>
          <a:p>
            <a:r>
              <a:rPr lang="en-US" dirty="0"/>
              <a:t>Joy</a:t>
            </a:r>
          </a:p>
        </p:txBody>
      </p:sp>
    </p:spTree>
    <p:extLst>
      <p:ext uri="{BB962C8B-B14F-4D97-AF65-F5344CB8AC3E}">
        <p14:creationId xmlns:p14="http://schemas.microsoft.com/office/powerpoint/2010/main" val="328128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C1BCC3-475A-430B-ADA3-27428DE67BFD}"/>
              </a:ext>
            </a:extLst>
          </p:cNvPr>
          <p:cNvSpPr>
            <a:spLocks noGrp="1"/>
          </p:cNvSpPr>
          <p:nvPr>
            <p:ph idx="1"/>
          </p:nvPr>
        </p:nvSpPr>
        <p:spPr>
          <a:xfrm>
            <a:off x="588579" y="753228"/>
            <a:ext cx="10972800" cy="5495172"/>
          </a:xfrm>
        </p:spPr>
        <p:txBody>
          <a:bodyPr bIns="2011680">
            <a:noAutofit/>
          </a:bodyPr>
          <a:lstStyle/>
          <a:p>
            <a:pPr marL="0" indent="0">
              <a:lnSpc>
                <a:spcPct val="100000"/>
              </a:lnSpc>
              <a:spcBef>
                <a:spcPts val="1800"/>
              </a:spcBef>
              <a:spcAft>
                <a:spcPts val="0"/>
              </a:spcAft>
              <a:buNone/>
            </a:pPr>
            <a:r>
              <a:rPr lang="en-US" dirty="0"/>
              <a:t>This presents the “walk by faith” that is so critical for us to accept.</a:t>
            </a:r>
            <a:endParaRPr lang="en-US" sz="3200" dirty="0"/>
          </a:p>
        </p:txBody>
      </p:sp>
      <p:sp>
        <p:nvSpPr>
          <p:cNvPr id="3" name="Title 2">
            <a:extLst>
              <a:ext uri="{FF2B5EF4-FFF2-40B4-BE49-F238E27FC236}">
                <a16:creationId xmlns:a16="http://schemas.microsoft.com/office/drawing/2014/main" id="{1584DB42-306E-44A9-819E-C056019AC9E5}"/>
              </a:ext>
            </a:extLst>
          </p:cNvPr>
          <p:cNvSpPr>
            <a:spLocks noGrp="1"/>
          </p:cNvSpPr>
          <p:nvPr>
            <p:ph type="title"/>
          </p:nvPr>
        </p:nvSpPr>
        <p:spPr/>
        <p:txBody>
          <a:bodyPr/>
          <a:lstStyle/>
          <a:p>
            <a:r>
              <a:rPr lang="en-US" dirty="0"/>
              <a:t>Isaiah 40:27-31</a:t>
            </a:r>
          </a:p>
        </p:txBody>
      </p:sp>
    </p:spTree>
    <p:extLst>
      <p:ext uri="{BB962C8B-B14F-4D97-AF65-F5344CB8AC3E}">
        <p14:creationId xmlns:p14="http://schemas.microsoft.com/office/powerpoint/2010/main" val="77202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DCC5DD-0F97-423F-8B7E-0C243A370CBB}"/>
              </a:ext>
            </a:extLst>
          </p:cNvPr>
          <p:cNvSpPr txBox="1"/>
          <p:nvPr/>
        </p:nvSpPr>
        <p:spPr>
          <a:xfrm>
            <a:off x="1019503" y="506210"/>
            <a:ext cx="10194122" cy="5350504"/>
          </a:xfrm>
          <a:prstGeom prst="rect">
            <a:avLst/>
          </a:prstGeom>
          <a:noFill/>
        </p:spPr>
        <p:txBody>
          <a:bodyPr wrap="square" rtlCol="0">
            <a:spAutoFit/>
          </a:bodyPr>
          <a:lstStyle/>
          <a:p>
            <a:pPr algn="ctr">
              <a:lnSpc>
                <a:spcPct val="120000"/>
              </a:lnSpc>
              <a:spcBef>
                <a:spcPts val="600"/>
              </a:spcBef>
              <a:spcAft>
                <a:spcPts val="600"/>
              </a:spcAft>
            </a:pPr>
            <a:r>
              <a:rPr lang="en-US" sz="3600" dirty="0"/>
              <a:t>“Every difficulty is a test – a test to see whether you will believe God. A trial to drive you into His arms and His promises, where you find Him all-sufficient. That is what the book of Habakkuk is about. In Habakkuk we see the difficulty of wondering where God is when bad things happen, and then the delight of discovering </a:t>
            </a:r>
            <a:br>
              <a:rPr lang="en-US" sz="3600" dirty="0"/>
            </a:br>
            <a:r>
              <a:rPr lang="en-US" sz="3600" dirty="0"/>
              <a:t>He is there, ruling over all.”</a:t>
            </a:r>
          </a:p>
        </p:txBody>
      </p:sp>
    </p:spTree>
    <p:extLst>
      <p:ext uri="{BB962C8B-B14F-4D97-AF65-F5344CB8AC3E}">
        <p14:creationId xmlns:p14="http://schemas.microsoft.com/office/powerpoint/2010/main" val="217162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54FEA1-E45B-4CFC-A8F9-C394AD627709}"/>
              </a:ext>
            </a:extLst>
          </p:cNvPr>
          <p:cNvSpPr>
            <a:spLocks noGrp="1"/>
          </p:cNvSpPr>
          <p:nvPr>
            <p:ph idx="1"/>
          </p:nvPr>
        </p:nvSpPr>
        <p:spPr/>
        <p:txBody>
          <a:bodyPr/>
          <a:lstStyle/>
          <a:p>
            <a:pPr marL="0" indent="0">
              <a:buNone/>
            </a:pPr>
            <a:endParaRPr lang="en-US" dirty="0"/>
          </a:p>
        </p:txBody>
      </p:sp>
      <p:sp>
        <p:nvSpPr>
          <p:cNvPr id="3" name="Title 2">
            <a:extLst>
              <a:ext uri="{FF2B5EF4-FFF2-40B4-BE49-F238E27FC236}">
                <a16:creationId xmlns:a16="http://schemas.microsoft.com/office/drawing/2014/main" id="{708FC7F3-FA97-41ED-BD74-80BD623BF0F7}"/>
              </a:ext>
            </a:extLst>
          </p:cNvPr>
          <p:cNvSpPr>
            <a:spLocks noGrp="1"/>
          </p:cNvSpPr>
          <p:nvPr>
            <p:ph type="title"/>
          </p:nvPr>
        </p:nvSpPr>
        <p:spPr>
          <a:xfrm>
            <a:off x="966952" y="914400"/>
            <a:ext cx="10237075" cy="1391478"/>
          </a:xfrm>
        </p:spPr>
        <p:txBody>
          <a:bodyPr>
            <a:normAutofit/>
          </a:bodyPr>
          <a:lstStyle/>
          <a:p>
            <a:r>
              <a:rPr lang="en-US" dirty="0"/>
              <a:t>Next Lesson: </a:t>
            </a:r>
            <a:br>
              <a:rPr lang="en-US" dirty="0"/>
            </a:br>
            <a:r>
              <a:rPr lang="en-US" dirty="0"/>
              <a:t>“The Woeful Cost of Pride”</a:t>
            </a:r>
          </a:p>
        </p:txBody>
      </p:sp>
      <p:pic>
        <p:nvPicPr>
          <p:cNvPr id="4" name="Picture 3">
            <a:extLst>
              <a:ext uri="{FF2B5EF4-FFF2-40B4-BE49-F238E27FC236}">
                <a16:creationId xmlns:a16="http://schemas.microsoft.com/office/drawing/2014/main" id="{06300257-03FB-4D35-A626-B00F005DB6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850" t="17365" r="9191" b="15323"/>
          <a:stretch/>
        </p:blipFill>
        <p:spPr>
          <a:xfrm>
            <a:off x="2379202" y="2467050"/>
            <a:ext cx="7433596" cy="3476550"/>
          </a:xfrm>
          <a:prstGeom prst="rect">
            <a:avLst/>
          </a:prstGeom>
        </p:spPr>
      </p:pic>
    </p:spTree>
    <p:extLst>
      <p:ext uri="{BB962C8B-B14F-4D97-AF65-F5344CB8AC3E}">
        <p14:creationId xmlns:p14="http://schemas.microsoft.com/office/powerpoint/2010/main" val="15399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C92176-709D-4AB7-80B8-4B5701C60A39}"/>
              </a:ext>
            </a:extLst>
          </p:cNvPr>
          <p:cNvSpPr>
            <a:spLocks noGrp="1"/>
          </p:cNvSpPr>
          <p:nvPr>
            <p:ph idx="1"/>
          </p:nvPr>
        </p:nvSpPr>
        <p:spPr>
          <a:xfrm>
            <a:off x="816410" y="792984"/>
            <a:ext cx="10559180" cy="5495172"/>
          </a:xfrm>
        </p:spPr>
        <p:txBody>
          <a:bodyPr tIns="822960" bIns="822960">
            <a:normAutofit/>
          </a:bodyPr>
          <a:lstStyle/>
          <a:p>
            <a:r>
              <a:rPr lang="en-US" dirty="0"/>
              <a:t>Essential answer to Habakkuk’s perplexity</a:t>
            </a:r>
          </a:p>
          <a:p>
            <a:r>
              <a:rPr lang="en-US" dirty="0"/>
              <a:t>Impact upon all Scripture</a:t>
            </a:r>
          </a:p>
          <a:p>
            <a:r>
              <a:rPr lang="en-US" dirty="0"/>
              <a:t>Calls for an absolute trust</a:t>
            </a:r>
          </a:p>
          <a:p>
            <a:r>
              <a:rPr lang="en-US" dirty="0"/>
              <a:t>The inspired solution to life’s injustices</a:t>
            </a:r>
          </a:p>
        </p:txBody>
      </p:sp>
      <p:sp>
        <p:nvSpPr>
          <p:cNvPr id="3" name="Title 2">
            <a:extLst>
              <a:ext uri="{FF2B5EF4-FFF2-40B4-BE49-F238E27FC236}">
                <a16:creationId xmlns:a16="http://schemas.microsoft.com/office/drawing/2014/main" id="{A32CC4DF-796F-4597-8401-12669E75F16E}"/>
              </a:ext>
            </a:extLst>
          </p:cNvPr>
          <p:cNvSpPr>
            <a:spLocks noGrp="1"/>
          </p:cNvSpPr>
          <p:nvPr>
            <p:ph type="title"/>
          </p:nvPr>
        </p:nvSpPr>
        <p:spPr/>
        <p:txBody>
          <a:bodyPr/>
          <a:lstStyle/>
          <a:p>
            <a:r>
              <a:rPr lang="en-US" dirty="0"/>
              <a:t>Habakkuk 2:4-5</a:t>
            </a:r>
          </a:p>
        </p:txBody>
      </p:sp>
    </p:spTree>
    <p:extLst>
      <p:ext uri="{BB962C8B-B14F-4D97-AF65-F5344CB8AC3E}">
        <p14:creationId xmlns:p14="http://schemas.microsoft.com/office/powerpoint/2010/main" val="385810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1D9893-653E-4A27-B5D4-3138BCDBB3C6}"/>
              </a:ext>
            </a:extLst>
          </p:cNvPr>
          <p:cNvSpPr>
            <a:spLocks noGrp="1"/>
          </p:cNvSpPr>
          <p:nvPr>
            <p:ph idx="1"/>
          </p:nvPr>
        </p:nvSpPr>
        <p:spPr>
          <a:xfrm>
            <a:off x="3888828" y="725215"/>
            <a:ext cx="7723053" cy="5080500"/>
          </a:xfrm>
        </p:spPr>
        <p:txBody>
          <a:bodyPr>
            <a:normAutofit/>
          </a:bodyPr>
          <a:lstStyle/>
          <a:p>
            <a:pPr marL="0" indent="0" algn="ctr">
              <a:buNone/>
            </a:pPr>
            <a:r>
              <a:rPr lang="en-US" dirty="0">
                <a:solidFill>
                  <a:schemeClr val="bg1"/>
                </a:solidFill>
                <a:effectLst/>
              </a:rPr>
              <a:t>“In one short saying the two general aspects of the prophet’s enquiry are dealt with: the pride and injustice of the invader are dealt with, and the just man is assured of life, i.e., preservation from evil and salvation, on the condition that he hold steadfastly to the principle of faith.”</a:t>
            </a:r>
          </a:p>
          <a:p>
            <a:endParaRPr lang="en-US" dirty="0">
              <a:solidFill>
                <a:schemeClr val="bg1"/>
              </a:solidFill>
            </a:endParaRPr>
          </a:p>
        </p:txBody>
      </p:sp>
    </p:spTree>
    <p:extLst>
      <p:ext uri="{BB962C8B-B14F-4D97-AF65-F5344CB8AC3E}">
        <p14:creationId xmlns:p14="http://schemas.microsoft.com/office/powerpoint/2010/main" val="106687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righ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255FB0-AF4D-47AD-809A-C0B227B51AE8}"/>
              </a:ext>
            </a:extLst>
          </p:cNvPr>
          <p:cNvSpPr txBox="1"/>
          <p:nvPr/>
        </p:nvSpPr>
        <p:spPr>
          <a:xfrm>
            <a:off x="510208" y="516835"/>
            <a:ext cx="11171583" cy="3323987"/>
          </a:xfrm>
          <a:prstGeom prst="rect">
            <a:avLst/>
          </a:prstGeom>
          <a:noFill/>
        </p:spPr>
        <p:txBody>
          <a:bodyPr wrap="square" rtlCol="0">
            <a:spAutoFit/>
          </a:bodyPr>
          <a:lstStyle/>
          <a:p>
            <a:pPr algn="ctr">
              <a:spcBef>
                <a:spcPts val="600"/>
              </a:spcBef>
              <a:spcAft>
                <a:spcPts val="600"/>
              </a:spcAft>
            </a:pPr>
            <a:r>
              <a:rPr lang="en-US" sz="7200" b="1" dirty="0"/>
              <a:t>Habakkuk 2:4-5</a:t>
            </a:r>
          </a:p>
          <a:p>
            <a:pPr marL="1828800" indent="-571500">
              <a:spcBef>
                <a:spcPts val="600"/>
              </a:spcBef>
              <a:spcAft>
                <a:spcPts val="600"/>
              </a:spcAft>
              <a:buFont typeface="Arial" panose="020B0604020202020204" pitchFamily="34" charset="0"/>
              <a:buChar char="•"/>
            </a:pPr>
            <a:r>
              <a:rPr lang="en-US" sz="3600" dirty="0"/>
              <a:t>God responded</a:t>
            </a:r>
          </a:p>
          <a:p>
            <a:pPr marL="1828800" indent="-571500">
              <a:spcBef>
                <a:spcPts val="600"/>
              </a:spcBef>
              <a:spcAft>
                <a:spcPts val="600"/>
              </a:spcAft>
              <a:buFont typeface="Arial" panose="020B0604020202020204" pitchFamily="34" charset="0"/>
              <a:buChar char="•"/>
            </a:pPr>
            <a:r>
              <a:rPr lang="en-US" sz="3600" dirty="0"/>
              <a:t>Calls for a faith focused</a:t>
            </a:r>
          </a:p>
          <a:p>
            <a:pPr marL="1828800" indent="-571500">
              <a:spcBef>
                <a:spcPts val="600"/>
              </a:spcBef>
              <a:spcAft>
                <a:spcPts val="600"/>
              </a:spcAft>
              <a:buFont typeface="Arial" panose="020B0604020202020204" pitchFamily="34" charset="0"/>
              <a:buChar char="•"/>
            </a:pPr>
            <a:r>
              <a:rPr lang="en-US" sz="3600" dirty="0"/>
              <a:t>Trust in divine vindication of evil</a:t>
            </a:r>
            <a:endParaRPr lang="en-US" sz="6000" dirty="0"/>
          </a:p>
        </p:txBody>
      </p:sp>
    </p:spTree>
    <p:extLst>
      <p:ext uri="{BB962C8B-B14F-4D97-AF65-F5344CB8AC3E}">
        <p14:creationId xmlns:p14="http://schemas.microsoft.com/office/powerpoint/2010/main" val="31811481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6C675-AC1A-4D45-8C0A-CD19BFA536C3}"/>
              </a:ext>
            </a:extLst>
          </p:cNvPr>
          <p:cNvSpPr>
            <a:spLocks noGrp="1"/>
          </p:cNvSpPr>
          <p:nvPr>
            <p:ph type="title"/>
          </p:nvPr>
        </p:nvSpPr>
        <p:spPr/>
        <p:txBody>
          <a:bodyPr/>
          <a:lstStyle/>
          <a:p>
            <a:r>
              <a:rPr lang="en-US" dirty="0"/>
              <a:t>The Reality…</a:t>
            </a:r>
          </a:p>
        </p:txBody>
      </p:sp>
      <p:sp>
        <p:nvSpPr>
          <p:cNvPr id="3" name="TextBox 2">
            <a:extLst>
              <a:ext uri="{FF2B5EF4-FFF2-40B4-BE49-F238E27FC236}">
                <a16:creationId xmlns:a16="http://schemas.microsoft.com/office/drawing/2014/main" id="{508FD8AB-FE58-4EB9-BE82-A2FCAAAF49DA}"/>
              </a:ext>
            </a:extLst>
          </p:cNvPr>
          <p:cNvSpPr txBox="1"/>
          <p:nvPr/>
        </p:nvSpPr>
        <p:spPr>
          <a:xfrm>
            <a:off x="477535" y="2010708"/>
            <a:ext cx="10646979" cy="2026517"/>
          </a:xfrm>
          <a:prstGeom prst="rect">
            <a:avLst/>
          </a:prstGeom>
          <a:noFill/>
        </p:spPr>
        <p:txBody>
          <a:bodyPr wrap="square" rtlCol="0">
            <a:spAutoFit/>
          </a:bodyPr>
          <a:lstStyle/>
          <a:p>
            <a:pPr algn="ctr">
              <a:lnSpc>
                <a:spcPct val="120000"/>
              </a:lnSpc>
            </a:pPr>
            <a:r>
              <a:rPr lang="en-US" sz="3600" dirty="0"/>
              <a:t>Evil oppressors will be used by God as </a:t>
            </a:r>
            <a:br>
              <a:rPr lang="en-US" sz="3600" dirty="0"/>
            </a:br>
            <a:r>
              <a:rPr lang="en-US" sz="3600" dirty="0"/>
              <a:t>instruments of His will to punish sin, but ultimately, they will be punished!</a:t>
            </a:r>
          </a:p>
        </p:txBody>
      </p:sp>
    </p:spTree>
    <p:extLst>
      <p:ext uri="{BB962C8B-B14F-4D97-AF65-F5344CB8AC3E}">
        <p14:creationId xmlns:p14="http://schemas.microsoft.com/office/powerpoint/2010/main" val="286657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0D73-4E22-445F-970C-6B118712DE8D}"/>
              </a:ext>
            </a:extLst>
          </p:cNvPr>
          <p:cNvSpPr>
            <a:spLocks noGrp="1"/>
          </p:cNvSpPr>
          <p:nvPr>
            <p:ph type="title"/>
          </p:nvPr>
        </p:nvSpPr>
        <p:spPr/>
        <p:txBody>
          <a:bodyPr/>
          <a:lstStyle/>
          <a:p>
            <a:r>
              <a:rPr lang="en-US" dirty="0"/>
              <a:t>“His Faith”</a:t>
            </a:r>
          </a:p>
        </p:txBody>
      </p:sp>
      <p:sp>
        <p:nvSpPr>
          <p:cNvPr id="3" name="Content Placeholder 2">
            <a:extLst>
              <a:ext uri="{FF2B5EF4-FFF2-40B4-BE49-F238E27FC236}">
                <a16:creationId xmlns:a16="http://schemas.microsoft.com/office/drawing/2014/main" id="{2F22F7E4-483B-4394-BB75-326C6E0A32A4}"/>
              </a:ext>
            </a:extLst>
          </p:cNvPr>
          <p:cNvSpPr>
            <a:spLocks noGrp="1"/>
          </p:cNvSpPr>
          <p:nvPr>
            <p:ph idx="1"/>
          </p:nvPr>
        </p:nvSpPr>
        <p:spPr>
          <a:xfrm>
            <a:off x="409574" y="1937479"/>
            <a:ext cx="11120274" cy="4473831"/>
          </a:xfrm>
        </p:spPr>
        <p:txBody>
          <a:bodyPr>
            <a:normAutofit fontScale="85000" lnSpcReduction="20000"/>
          </a:bodyPr>
          <a:lstStyle/>
          <a:p>
            <a:pPr>
              <a:lnSpc>
                <a:spcPct val="120000"/>
              </a:lnSpc>
            </a:pPr>
            <a:r>
              <a:rPr lang="en-US" dirty="0"/>
              <a:t>A strong fidelity, steadfastness, and integrity of purpose.</a:t>
            </a:r>
          </a:p>
          <a:p>
            <a:pPr>
              <a:lnSpc>
                <a:spcPct val="120000"/>
              </a:lnSpc>
            </a:pPr>
            <a:r>
              <a:rPr lang="en-US" dirty="0"/>
              <a:t>Those who maintain an ardent trust is God’s justice find “life.”</a:t>
            </a:r>
          </a:p>
          <a:p>
            <a:pPr>
              <a:lnSpc>
                <a:spcPct val="120000"/>
              </a:lnSpc>
            </a:pPr>
            <a:r>
              <a:rPr lang="en-US" dirty="0"/>
              <a:t>Those who do not maintain trust in God find restlessness, ill-content, and emptiness in life.</a:t>
            </a:r>
          </a:p>
          <a:p>
            <a:pPr>
              <a:lnSpc>
                <a:spcPct val="120000"/>
              </a:lnSpc>
            </a:pPr>
            <a:r>
              <a:rPr lang="en-US" dirty="0"/>
              <a:t>The answer is within each person</a:t>
            </a:r>
          </a:p>
          <a:p>
            <a:pPr>
              <a:lnSpc>
                <a:spcPct val="120000"/>
              </a:lnSpc>
            </a:pPr>
            <a:r>
              <a:rPr lang="en-US" dirty="0"/>
              <a:t>Mark 9:24, “I do believe; help my unbelief!”</a:t>
            </a:r>
          </a:p>
        </p:txBody>
      </p:sp>
    </p:spTree>
    <p:extLst>
      <p:ext uri="{BB962C8B-B14F-4D97-AF65-F5344CB8AC3E}">
        <p14:creationId xmlns:p14="http://schemas.microsoft.com/office/powerpoint/2010/main" val="360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AE39AB-F80E-46DE-9625-F2EB4A3EA204}"/>
              </a:ext>
            </a:extLst>
          </p:cNvPr>
          <p:cNvSpPr>
            <a:spLocks noGrp="1"/>
          </p:cNvSpPr>
          <p:nvPr>
            <p:ph idx="1"/>
          </p:nvPr>
        </p:nvSpPr>
        <p:spPr>
          <a:xfrm>
            <a:off x="3825766" y="1168481"/>
            <a:ext cx="8071944" cy="4100626"/>
          </a:xfrm>
        </p:spPr>
        <p:txBody>
          <a:bodyPr>
            <a:normAutofit/>
          </a:bodyPr>
          <a:lstStyle/>
          <a:p>
            <a:r>
              <a:rPr lang="en-US" dirty="0"/>
              <a:t>Two options in worldviews</a:t>
            </a:r>
          </a:p>
          <a:p>
            <a:r>
              <a:rPr lang="en-US" dirty="0"/>
              <a:t>Two attitudes in life</a:t>
            </a:r>
          </a:p>
        </p:txBody>
      </p:sp>
      <p:sp>
        <p:nvSpPr>
          <p:cNvPr id="3" name="Title 2">
            <a:extLst>
              <a:ext uri="{FF2B5EF4-FFF2-40B4-BE49-F238E27FC236}">
                <a16:creationId xmlns:a16="http://schemas.microsoft.com/office/drawing/2014/main" id="{0C59E284-AEFA-4B91-9A0D-D58669E0C736}"/>
              </a:ext>
            </a:extLst>
          </p:cNvPr>
          <p:cNvSpPr>
            <a:spLocks noGrp="1"/>
          </p:cNvSpPr>
          <p:nvPr>
            <p:ph type="title"/>
          </p:nvPr>
        </p:nvSpPr>
        <p:spPr>
          <a:xfrm>
            <a:off x="5411105" y="399180"/>
            <a:ext cx="6200775" cy="1080938"/>
          </a:xfrm>
        </p:spPr>
        <p:txBody>
          <a:bodyPr/>
          <a:lstStyle/>
          <a:p>
            <a:r>
              <a:rPr lang="en-US" dirty="0"/>
              <a:t>A Contrast</a:t>
            </a:r>
          </a:p>
        </p:txBody>
      </p:sp>
    </p:spTree>
    <p:extLst>
      <p:ext uri="{BB962C8B-B14F-4D97-AF65-F5344CB8AC3E}">
        <p14:creationId xmlns:p14="http://schemas.microsoft.com/office/powerpoint/2010/main" val="129734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0D73-4E22-445F-970C-6B118712DE8D}"/>
              </a:ext>
            </a:extLst>
          </p:cNvPr>
          <p:cNvSpPr>
            <a:spLocks noGrp="1"/>
          </p:cNvSpPr>
          <p:nvPr>
            <p:ph type="title"/>
          </p:nvPr>
        </p:nvSpPr>
        <p:spPr/>
        <p:txBody>
          <a:bodyPr/>
          <a:lstStyle/>
          <a:p>
            <a:r>
              <a:rPr lang="en-US" dirty="0"/>
              <a:t>Living by Faith</a:t>
            </a:r>
          </a:p>
        </p:txBody>
      </p:sp>
      <p:sp>
        <p:nvSpPr>
          <p:cNvPr id="3" name="Content Placeholder 2">
            <a:extLst>
              <a:ext uri="{FF2B5EF4-FFF2-40B4-BE49-F238E27FC236}">
                <a16:creationId xmlns:a16="http://schemas.microsoft.com/office/drawing/2014/main" id="{2F22F7E4-483B-4394-BB75-326C6E0A32A4}"/>
              </a:ext>
            </a:extLst>
          </p:cNvPr>
          <p:cNvSpPr>
            <a:spLocks noGrp="1"/>
          </p:cNvSpPr>
          <p:nvPr>
            <p:ph idx="1"/>
          </p:nvPr>
        </p:nvSpPr>
        <p:spPr>
          <a:xfrm>
            <a:off x="409575" y="1917601"/>
            <a:ext cx="8576771" cy="4473831"/>
          </a:xfrm>
        </p:spPr>
        <p:txBody>
          <a:bodyPr>
            <a:normAutofit/>
          </a:bodyPr>
          <a:lstStyle/>
          <a:p>
            <a:r>
              <a:rPr lang="en-US" dirty="0"/>
              <a:t>Evil’s injustice will continue for a time</a:t>
            </a:r>
          </a:p>
          <a:p>
            <a:r>
              <a:rPr lang="en-US" dirty="0"/>
              <a:t>Tension between good and evil will continue</a:t>
            </a:r>
          </a:p>
          <a:p>
            <a:r>
              <a:rPr lang="en-US" dirty="0"/>
              <a:t>Conflict will eventually end and injustice will be punished</a:t>
            </a:r>
          </a:p>
          <a:p>
            <a:r>
              <a:rPr lang="en-US" dirty="0"/>
              <a:t>Make sure we are directed by “faith”</a:t>
            </a:r>
          </a:p>
        </p:txBody>
      </p:sp>
    </p:spTree>
    <p:extLst>
      <p:ext uri="{BB962C8B-B14F-4D97-AF65-F5344CB8AC3E}">
        <p14:creationId xmlns:p14="http://schemas.microsoft.com/office/powerpoint/2010/main" val="334215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Berli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1573</TotalTime>
  <Words>678</Words>
  <Application>Microsoft Office PowerPoint</Application>
  <PresentationFormat>Widescreen</PresentationFormat>
  <Paragraphs>76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Trebuchet MS</vt:lpstr>
      <vt:lpstr>Alpaca Scarlett Demo</vt:lpstr>
      <vt:lpstr>Arial</vt:lpstr>
      <vt:lpstr>Berlin</vt:lpstr>
      <vt:lpstr>The Answer to Life’s Dilemmas!</vt:lpstr>
      <vt:lpstr>Joy</vt:lpstr>
      <vt:lpstr>Habakkuk 2:4-5</vt:lpstr>
      <vt:lpstr>PowerPoint Presentation</vt:lpstr>
      <vt:lpstr>PowerPoint Presentation</vt:lpstr>
      <vt:lpstr>The Reality…</vt:lpstr>
      <vt:lpstr>“His Faith”</vt:lpstr>
      <vt:lpstr>A Contrast</vt:lpstr>
      <vt:lpstr>Living by Faith</vt:lpstr>
      <vt:lpstr>Habakkuk was urged…</vt:lpstr>
      <vt:lpstr>Two Options</vt:lpstr>
      <vt:lpstr>Habakkuk was urged…</vt:lpstr>
      <vt:lpstr>Consequences of Choosing</vt:lpstr>
      <vt:lpstr>Habakkuk was urged…</vt:lpstr>
      <vt:lpstr>Methodology</vt:lpstr>
      <vt:lpstr>Habakkuk was urged…</vt:lpstr>
      <vt:lpstr>By Faith</vt:lpstr>
      <vt:lpstr>PowerPoint Presentation</vt:lpstr>
      <vt:lpstr>God</vt:lpstr>
      <vt:lpstr>Isaiah 40:27-31</vt:lpstr>
      <vt:lpstr>PowerPoint Presentation</vt:lpstr>
      <vt:lpstr>Next Lesson:  “The Woeful Cost of Pride”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Kachelman III</dc:creator>
  <cp:lastModifiedBy>John Kachelman Jr.</cp:lastModifiedBy>
  <cp:revision>143</cp:revision>
  <dcterms:created xsi:type="dcterms:W3CDTF">2021-02-02T13:25:37Z</dcterms:created>
  <dcterms:modified xsi:type="dcterms:W3CDTF">2021-04-07T13:59:03Z</dcterms:modified>
</cp:coreProperties>
</file>