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80" r:id="rId22"/>
  </p:sldIdLst>
  <p:sldSz cx="12192000" cy="6858000"/>
  <p:notesSz cx="6858000" cy="9144000"/>
  <p:embeddedFontLst>
    <p:embeddedFont>
      <p:font typeface="Alpaca Scarlett Demo" panose="020B0604020202020204" charset="0"/>
      <p:regular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F0"/>
    <a:srgbClr val="CB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81AC635-5AFB-4198-BD11-AEC72ACC7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51CEB3-59DF-4602-AF0F-C7B9DC517D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17" y="483080"/>
            <a:ext cx="2919766" cy="7539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5949056"/>
            <a:ext cx="8968085" cy="68034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5949056"/>
            <a:ext cx="3077109" cy="68034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 wrap="square" anchor="ctr" anchorCtr="0">
            <a:noAutofit/>
          </a:bodyPr>
          <a:lstStyle>
            <a:lvl1pPr algn="r">
              <a:defRPr sz="32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6F1ECE-C1EC-45F4-B599-73F2A8126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cap="all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B3D8A-B760-4701-B8B0-76C026C52DA4}"/>
              </a:ext>
            </a:extLst>
          </p:cNvPr>
          <p:cNvSpPr txBox="1"/>
          <p:nvPr userDrawn="1"/>
        </p:nvSpPr>
        <p:spPr>
          <a:xfrm>
            <a:off x="9015710" y="6022266"/>
            <a:ext cx="1555884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/>
            <a:r>
              <a:rPr lang="en-US" sz="2800" cap="all" spc="0" baseline="0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1566904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bakkuk 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357" y="1629342"/>
            <a:ext cx="9047284" cy="359931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000" b="1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430C9F-1ABC-4F33-841F-5025D8029C74}"/>
              </a:ext>
            </a:extLst>
          </p:cNvPr>
          <p:cNvSpPr txBox="1"/>
          <p:nvPr userDrawn="1"/>
        </p:nvSpPr>
        <p:spPr>
          <a:xfrm>
            <a:off x="604645" y="1055984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062255-2911-43D4-80E0-AD8636ACAAFD}"/>
              </a:ext>
            </a:extLst>
          </p:cNvPr>
          <p:cNvSpPr txBox="1"/>
          <p:nvPr userDrawn="1"/>
        </p:nvSpPr>
        <p:spPr>
          <a:xfrm rot="10800000">
            <a:off x="10245653" y="3348572"/>
            <a:ext cx="129696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43B93EF-D3B8-49CA-A02C-A7C862FF95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86099" y="5446661"/>
            <a:ext cx="6019800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 i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(Click to edit Master text styles)</a:t>
            </a:r>
          </a:p>
        </p:txBody>
      </p:sp>
    </p:spTree>
    <p:extLst>
      <p:ext uri="{BB962C8B-B14F-4D97-AF65-F5344CB8AC3E}">
        <p14:creationId xmlns:p14="http://schemas.microsoft.com/office/powerpoint/2010/main" val="895450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7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52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2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8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72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70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359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7B4915-B9EE-4C14-AC16-653606298192}"/>
              </a:ext>
            </a:extLst>
          </p:cNvPr>
          <p:cNvSpPr/>
          <p:nvPr userDrawn="1"/>
        </p:nvSpPr>
        <p:spPr bwMode="ltGray">
          <a:xfrm>
            <a:off x="0" y="1018630"/>
            <a:ext cx="12191999" cy="1186294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753228"/>
            <a:ext cx="10559180" cy="5495172"/>
          </a:xfrm>
          <a:ln w="38100">
            <a:solidFill>
              <a:schemeClr val="tx1"/>
            </a:solidFill>
          </a:ln>
        </p:spPr>
        <p:txBody>
          <a:bodyPr lIns="457200" tIns="173736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106683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17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461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54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62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30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5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ень Іоанна Богослова: ким був святий і кому він допомагає - tochka.net">
            <a:extLst>
              <a:ext uri="{FF2B5EF4-FFF2-40B4-BE49-F238E27FC236}">
                <a16:creationId xmlns:a16="http://schemas.microsoft.com/office/drawing/2014/main" id="{3780BCD8-88E8-46B7-9E78-2F51EAB39A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0" b="7800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753228"/>
            <a:ext cx="6193990" cy="5495172"/>
          </a:xfrm>
          <a:ln w="38100">
            <a:solidFill>
              <a:schemeClr val="bg1"/>
            </a:solidFill>
          </a:ln>
        </p:spPr>
        <p:txBody>
          <a:bodyPr lIns="457200" tIns="1097280" rIns="457200" bIns="91440" anchor="ctr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975" y="1066836"/>
            <a:ext cx="5667375" cy="857214"/>
          </a:xfrm>
          <a:noFill/>
        </p:spPr>
        <p:txBody>
          <a:bodyPr anchor="ctr" anchorCtr="0">
            <a:norm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93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ирил и Методиј ни го отворија патот кон писменоста">
            <a:extLst>
              <a:ext uri="{FF2B5EF4-FFF2-40B4-BE49-F238E27FC236}">
                <a16:creationId xmlns:a16="http://schemas.microsoft.com/office/drawing/2014/main" id="{67463890-679B-4C9E-A170-19156FD13E1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" t="6936" r="155" b="8702"/>
          <a:stretch/>
        </p:blipFill>
        <p:spPr bwMode="auto">
          <a:xfrm>
            <a:off x="-1890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466472"/>
          </a:xfrm>
          <a:ln w="38100">
            <a:solidFill>
              <a:schemeClr val="tx1"/>
            </a:solidFill>
          </a:ln>
        </p:spPr>
        <p:txBody>
          <a:bodyPr lIns="457200" tIns="1463040" rIns="457200" bIns="91440" anchor="ctr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/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69" y="781086"/>
            <a:ext cx="9613861" cy="1080938"/>
          </a:xfrm>
          <a:noFill/>
        </p:spPr>
        <p:txBody>
          <a:bodyPr>
            <a:normAutofit/>
          </a:bodyPr>
          <a:lstStyle>
            <a:lvl1pPr algn="ctr"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27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Una Solución para la Ansiedad y Estrés: “La Caja de Relajación” – MBP  Wealth Management">
            <a:extLst>
              <a:ext uri="{FF2B5EF4-FFF2-40B4-BE49-F238E27FC236}">
                <a16:creationId xmlns:a16="http://schemas.microsoft.com/office/drawing/2014/main" id="{F5AE4B29-C83B-42D5-B9BE-5C6DB2911B9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7" b="1850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049" y="2147774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bg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049" y="762036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bg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45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o Be A Young Black Man Working In An Office Full of White People | by  Derrius Quarles | HackerNoon.com | Medium">
            <a:extLst>
              <a:ext uri="{FF2B5EF4-FFF2-40B4-BE49-F238E27FC236}">
                <a16:creationId xmlns:a16="http://schemas.microsoft.com/office/drawing/2014/main" id="{35DD2F52-3582-4231-8F3E-D579CB8A0FD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9" r="2848" b="11899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1105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1105" y="703980"/>
            <a:ext cx="6200775" cy="1080938"/>
          </a:xfrm>
          <a:noFill/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73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lue Neon Question Mark Background - Stock Motion Graphics | Motion Array">
            <a:extLst>
              <a:ext uri="{FF2B5EF4-FFF2-40B4-BE49-F238E27FC236}">
                <a16:creationId xmlns:a16="http://schemas.microsoft.com/office/drawing/2014/main" id="{7B773ED4-749C-4911-B342-B725EF414A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363" y="2089718"/>
            <a:ext cx="6200775" cy="4100626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ctr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63" y="703980"/>
            <a:ext cx="6200775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rgbClr val="F4FFF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454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EPUB 2 or EPUB 3? That Is Not a Question – EPUBSecrets">
            <a:extLst>
              <a:ext uri="{FF2B5EF4-FFF2-40B4-BE49-F238E27FC236}">
                <a16:creationId xmlns:a16="http://schemas.microsoft.com/office/drawing/2014/main" id="{335FAC4B-467F-4225-9BED-E25D4C65B6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6" t="-48" r="14722" b="13809"/>
          <a:stretch/>
        </p:blipFill>
        <p:spPr bwMode="auto">
          <a:xfrm>
            <a:off x="0" y="-23925"/>
            <a:ext cx="12192000" cy="688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9142" y="1842975"/>
            <a:ext cx="7402739" cy="3962739"/>
          </a:xfrm>
          <a:ln w="38100">
            <a:noFill/>
          </a:ln>
        </p:spPr>
        <p:txBody>
          <a:bodyPr lIns="182880" tIns="182880" rIns="182880" bIns="182880" anchor="t" anchorCtr="0">
            <a:normAutofit/>
          </a:bodyPr>
          <a:lstStyle>
            <a:lvl1pPr algn="l">
              <a:spcBef>
                <a:spcPts val="0"/>
              </a:spcBef>
              <a:spcAft>
                <a:spcPts val="1800"/>
              </a:spcAft>
              <a:defRPr sz="360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</a:defRPr>
            </a:lvl1pPr>
            <a:lvl2pPr algn="ctr">
              <a:spcBef>
                <a:spcPts val="0"/>
              </a:spcBef>
              <a:spcAft>
                <a:spcPts val="1800"/>
              </a:spcAft>
              <a:buNone/>
              <a:defRPr sz="3200"/>
            </a:lvl2pPr>
            <a:lvl3pPr algn="ctr">
              <a:spcBef>
                <a:spcPts val="0"/>
              </a:spcBef>
              <a:spcAft>
                <a:spcPts val="1800"/>
              </a:spcAft>
              <a:defRPr sz="2800"/>
            </a:lvl3pPr>
            <a:lvl4pPr algn="ctr">
              <a:spcBef>
                <a:spcPts val="0"/>
              </a:spcBef>
              <a:spcAft>
                <a:spcPts val="1800"/>
              </a:spcAft>
              <a:defRPr sz="2400"/>
            </a:lvl4pPr>
            <a:lvl5pPr algn="ctr"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9142" y="457237"/>
            <a:ext cx="7402739" cy="108093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ctr">
              <a:defRPr sz="4000" b="0" cap="all" baseline="0">
                <a:solidFill>
                  <a:schemeClr val="tx1"/>
                </a:solidFill>
                <a:effectLst>
                  <a:outerShdw blurRad="50800" dist="50800" algn="l" rotWithShape="0">
                    <a:prstClr val="black">
                      <a:alpha val="70000"/>
                    </a:prstClr>
                  </a:outerShdw>
                </a:effectLst>
                <a:latin typeface="Alpaca Scarlett Demo" panose="020005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557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spiritualidade Archives - Aleteia: vida plena com valor">
            <a:extLst>
              <a:ext uri="{FF2B5EF4-FFF2-40B4-BE49-F238E27FC236}">
                <a16:creationId xmlns:a16="http://schemas.microsoft.com/office/drawing/2014/main" id="{18E8E9AD-A2E6-4F7E-ACA7-7A49A021CE8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149" r="28619" b="11601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 bwMode="ltGray">
          <a:xfrm>
            <a:off x="-1" y="707759"/>
            <a:ext cx="7600951" cy="1217012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753228"/>
            <a:ext cx="6700527" cy="1080938"/>
          </a:xfrm>
        </p:spPr>
        <p:txBody>
          <a:bodyPr>
            <a:normAutofit/>
          </a:bodyPr>
          <a:lstStyle>
            <a:lvl1pPr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5" y="2336873"/>
            <a:ext cx="6700527" cy="359931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800"/>
              </a:spcAft>
              <a:defRPr sz="3600"/>
            </a:lvl1pPr>
            <a:lvl2pPr>
              <a:spcBef>
                <a:spcPts val="0"/>
              </a:spcBef>
              <a:spcAft>
                <a:spcPts val="1800"/>
              </a:spcAft>
              <a:defRPr sz="3200"/>
            </a:lvl2pPr>
            <a:lvl3pPr>
              <a:spcBef>
                <a:spcPts val="0"/>
              </a:spcBef>
              <a:spcAft>
                <a:spcPts val="1800"/>
              </a:spcAft>
              <a:defRPr sz="2800"/>
            </a:lvl3pPr>
            <a:lvl4pPr>
              <a:spcBef>
                <a:spcPts val="0"/>
              </a:spcBef>
              <a:spcAft>
                <a:spcPts val="1800"/>
              </a:spcAft>
              <a:defRPr sz="2400"/>
            </a:lvl4pPr>
            <a:lvl5pPr>
              <a:spcBef>
                <a:spcPts val="0"/>
              </a:spcBef>
              <a:spcAft>
                <a:spcPts val="1800"/>
              </a:spcAft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61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DDC9A09-5A9C-42B6-8437-6A560E260E9D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0BD9-FDCD-4CD8-9BA8-8E2013A1D3BE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3A37-39FB-4462-B68D-305D0826B4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12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5" r:id="rId3"/>
    <p:sldLayoutId id="2147483684" r:id="rId4"/>
    <p:sldLayoutId id="2147483680" r:id="rId5"/>
    <p:sldLayoutId id="2147483681" r:id="rId6"/>
    <p:sldLayoutId id="2147483682" r:id="rId7"/>
    <p:sldLayoutId id="2147483683" r:id="rId8"/>
    <p:sldLayoutId id="2147483679" r:id="rId9"/>
    <p:sldLayoutId id="2147483663" r:id="rId10"/>
    <p:sldLayoutId id="2147483678" r:id="rId11"/>
    <p:sldLayoutId id="2147483664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BF2B76-44A5-4E45-850B-1F0A91759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6048374"/>
            <a:ext cx="8144134" cy="47100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Gaining Perspectives on Life’s Stresses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92A2D1-A0D2-4407-86C3-CE7A6BCEC2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89633" y="6035320"/>
            <a:ext cx="790575" cy="497112"/>
          </a:xfrm>
        </p:spPr>
        <p:txBody>
          <a:bodyPr anchor="ctr" anchorCtr="0"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2517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1F82-AB79-4A47-957F-87C8FD5A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C112-814D-4AFF-A314-282E43CE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959186"/>
            <a:ext cx="8316982" cy="3599316"/>
          </a:xfrm>
        </p:spPr>
        <p:txBody>
          <a:bodyPr/>
          <a:lstStyle/>
          <a:p>
            <a:r>
              <a:rPr lang="en-US" dirty="0"/>
              <a:t>A never-failing commitment to God (Habakkuk 2:1)</a:t>
            </a:r>
          </a:p>
          <a:p>
            <a:r>
              <a:rPr lang="en-US" dirty="0"/>
              <a:t>Give an energetic response to God’s Word (Habakkuk 2:2)</a:t>
            </a:r>
          </a:p>
        </p:txBody>
      </p:sp>
    </p:spTree>
    <p:extLst>
      <p:ext uri="{BB962C8B-B14F-4D97-AF65-F5344CB8AC3E}">
        <p14:creationId xmlns:p14="http://schemas.microsoft.com/office/powerpoint/2010/main" val="39385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14BDA2-0481-48FD-BEFD-AA905771D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467478"/>
            <a:ext cx="10559180" cy="4903308"/>
          </a:xfrm>
        </p:spPr>
        <p:txBody>
          <a:bodyPr tIns="1097280">
            <a:normAutofit lnSpcReduction="10000"/>
          </a:bodyPr>
          <a:lstStyle/>
          <a:p>
            <a:pPr algn="l"/>
            <a:r>
              <a:rPr lang="en-US" dirty="0"/>
              <a:t>The only answer to life’s perplexities</a:t>
            </a:r>
          </a:p>
          <a:p>
            <a:pPr algn="l"/>
            <a:r>
              <a:rPr lang="en-US" dirty="0"/>
              <a:t>Rejects human wisdom</a:t>
            </a:r>
          </a:p>
          <a:p>
            <a:pPr algn="l"/>
            <a:r>
              <a:rPr lang="en-US" dirty="0"/>
              <a:t>Offer answers to those seeking </a:t>
            </a:r>
            <a:br>
              <a:rPr lang="en-US" dirty="0"/>
            </a:br>
            <a:r>
              <a:rPr lang="en-US" dirty="0"/>
              <a:t>(Psalm 119:97-104, 143, 165)</a:t>
            </a:r>
          </a:p>
          <a:p>
            <a:pPr algn="l"/>
            <a:r>
              <a:rPr lang="en-US" dirty="0"/>
              <a:t>Is “plain”</a:t>
            </a:r>
          </a:p>
          <a:p>
            <a:pPr algn="l"/>
            <a:r>
              <a:rPr lang="en-US" dirty="0"/>
              <a:t>Should be proclaimed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7EDE0E-D07F-4D55-B465-2A6EBA58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069" y="467478"/>
            <a:ext cx="9613861" cy="1080938"/>
          </a:xfrm>
        </p:spPr>
        <p:txBody>
          <a:bodyPr/>
          <a:lstStyle/>
          <a:p>
            <a:r>
              <a:rPr lang="en-US" dirty="0"/>
              <a:t>God’s Word</a:t>
            </a:r>
          </a:p>
        </p:txBody>
      </p:sp>
    </p:spTree>
    <p:extLst>
      <p:ext uri="{BB962C8B-B14F-4D97-AF65-F5344CB8AC3E}">
        <p14:creationId xmlns:p14="http://schemas.microsoft.com/office/powerpoint/2010/main" val="59664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1F82-AB79-4A47-957F-87C8FD5A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C112-814D-4AFF-A314-282E43CE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929368"/>
            <a:ext cx="8316982" cy="3599316"/>
          </a:xfrm>
        </p:spPr>
        <p:txBody>
          <a:bodyPr/>
          <a:lstStyle/>
          <a:p>
            <a:r>
              <a:rPr lang="en-US" dirty="0"/>
              <a:t>A never-failing commitment to God (Habakkuk 2:1)</a:t>
            </a:r>
          </a:p>
          <a:p>
            <a:r>
              <a:rPr lang="en-US" dirty="0"/>
              <a:t>Give an energetic response to God’s Word (Habakkuk 2:2)</a:t>
            </a:r>
          </a:p>
          <a:p>
            <a:r>
              <a:rPr lang="en-US" dirty="0"/>
              <a:t>Possess an absolute trust in the future (Habakkuk 2:3)</a:t>
            </a:r>
          </a:p>
        </p:txBody>
      </p:sp>
    </p:spTree>
    <p:extLst>
      <p:ext uri="{BB962C8B-B14F-4D97-AF65-F5344CB8AC3E}">
        <p14:creationId xmlns:p14="http://schemas.microsoft.com/office/powerpoint/2010/main" val="11551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4A17D1-594B-41C1-8DAE-87B77D8F6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979" y="1595736"/>
            <a:ext cx="7060901" cy="4100626"/>
          </a:xfrm>
        </p:spPr>
        <p:txBody>
          <a:bodyPr/>
          <a:lstStyle/>
          <a:p>
            <a:r>
              <a:rPr lang="en-US" dirty="0"/>
              <a:t>No immediate deliverance was coming</a:t>
            </a:r>
          </a:p>
          <a:p>
            <a:r>
              <a:rPr lang="en-US" dirty="0"/>
              <a:t>The prophet had to “wait” for its coming</a:t>
            </a:r>
          </a:p>
          <a:p>
            <a:r>
              <a:rPr lang="en-US" dirty="0"/>
              <a:t>God does not work on our time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A97CCCC-BCAA-4401-B284-0089E3E89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007" y="703980"/>
            <a:ext cx="6524873" cy="1080938"/>
          </a:xfrm>
        </p:spPr>
        <p:txBody>
          <a:bodyPr/>
          <a:lstStyle/>
          <a:p>
            <a:r>
              <a:rPr lang="en-US" dirty="0"/>
              <a:t>Habakkuk's  Perplexity</a:t>
            </a:r>
          </a:p>
        </p:txBody>
      </p:sp>
    </p:spTree>
    <p:extLst>
      <p:ext uri="{BB962C8B-B14F-4D97-AF65-F5344CB8AC3E}">
        <p14:creationId xmlns:p14="http://schemas.microsoft.com/office/powerpoint/2010/main" val="23118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B06275-3987-4F3D-B5E6-D805F6AA59B9}"/>
              </a:ext>
            </a:extLst>
          </p:cNvPr>
          <p:cNvSpPr txBox="1"/>
          <p:nvPr/>
        </p:nvSpPr>
        <p:spPr>
          <a:xfrm>
            <a:off x="830317" y="472967"/>
            <a:ext cx="10531365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Patient “waiting” does not murmur but constantly trusts in God.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When life’s stresses appear to go unnoticed by God’s justice, it does not mean that God is not doing anything (2 Peter 3:9)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Your perspective of life’s injustices changes when you allow injustice to be answered on God’s schedule! (2 Timothy 2:13; Isaiah 14:24)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There will come a day of reckoning! </a:t>
            </a:r>
            <a:br>
              <a:rPr lang="en-US" sz="3600" dirty="0"/>
            </a:br>
            <a:r>
              <a:rPr lang="en-US" sz="3600" dirty="0"/>
              <a:t>(2 Thessalonians 1:6-8)</a:t>
            </a:r>
          </a:p>
        </p:txBody>
      </p:sp>
    </p:spTree>
    <p:extLst>
      <p:ext uri="{BB962C8B-B14F-4D97-AF65-F5344CB8AC3E}">
        <p14:creationId xmlns:p14="http://schemas.microsoft.com/office/powerpoint/2010/main" val="326936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1F82-AB79-4A47-957F-87C8FD5A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C112-814D-4AFF-A314-282E43CE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4" y="1912884"/>
            <a:ext cx="10069239" cy="43723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never-failing commitment to God </a:t>
            </a:r>
            <a:br>
              <a:rPr lang="en-US" dirty="0"/>
            </a:br>
            <a:r>
              <a:rPr lang="en-US" dirty="0"/>
              <a:t>(Habakkuk 2:1)</a:t>
            </a:r>
          </a:p>
          <a:p>
            <a:r>
              <a:rPr lang="en-US" dirty="0"/>
              <a:t>Give an energetic response to God’s Word (Habakkuk 2:2)</a:t>
            </a:r>
          </a:p>
          <a:p>
            <a:r>
              <a:rPr lang="en-US" dirty="0"/>
              <a:t>Possess an absolute trust in the future </a:t>
            </a:r>
            <a:br>
              <a:rPr lang="en-US" dirty="0"/>
            </a:br>
            <a:r>
              <a:rPr lang="en-US" dirty="0"/>
              <a:t>(Habakkuk 2:3)</a:t>
            </a:r>
          </a:p>
          <a:p>
            <a:r>
              <a:rPr lang="en-US" dirty="0"/>
              <a:t>Diligence to duty in the face of perplexities (Habakkuk 2:1)</a:t>
            </a:r>
          </a:p>
        </p:txBody>
      </p:sp>
    </p:spTree>
    <p:extLst>
      <p:ext uri="{BB962C8B-B14F-4D97-AF65-F5344CB8AC3E}">
        <p14:creationId xmlns:p14="http://schemas.microsoft.com/office/powerpoint/2010/main" val="49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8C6798-43C4-47B5-9523-F29DD9A36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1" y="1378687"/>
            <a:ext cx="6677022" cy="4100626"/>
          </a:xfrm>
        </p:spPr>
        <p:txBody>
          <a:bodyPr>
            <a:normAutofit fontScale="92500"/>
          </a:bodyPr>
          <a:lstStyle/>
          <a:p>
            <a:r>
              <a:rPr lang="en-US" dirty="0"/>
              <a:t>Continue at his post</a:t>
            </a:r>
          </a:p>
          <a:p>
            <a:r>
              <a:rPr lang="en-US" dirty="0"/>
              <a:t>“I will faithfully discharge my duty!”</a:t>
            </a:r>
          </a:p>
          <a:p>
            <a:r>
              <a:rPr lang="en-US" dirty="0"/>
              <a:t>Even though we are often beset with doubts and pounded with problems, we must continue! </a:t>
            </a:r>
            <a:br>
              <a:rPr lang="en-US" dirty="0"/>
            </a:br>
            <a:r>
              <a:rPr lang="en-US" dirty="0"/>
              <a:t>(1 Corinthians 15:58)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AF7A62-88DD-4F1E-8F8B-FED32AA6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047" y="457236"/>
            <a:ext cx="6200775" cy="1080938"/>
          </a:xfrm>
        </p:spPr>
        <p:txBody>
          <a:bodyPr/>
          <a:lstStyle/>
          <a:p>
            <a:r>
              <a:rPr lang="en-US" dirty="0"/>
              <a:t>Habakkuk’s Resolve</a:t>
            </a:r>
          </a:p>
        </p:txBody>
      </p:sp>
    </p:spTree>
    <p:extLst>
      <p:ext uri="{BB962C8B-B14F-4D97-AF65-F5344CB8AC3E}">
        <p14:creationId xmlns:p14="http://schemas.microsoft.com/office/powerpoint/2010/main" val="115013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7F10-4D0C-4E7F-9C9F-B7422C72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Perplexities Keep Us From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9859A3-7978-4620-8295-5EACDAA35787}"/>
              </a:ext>
            </a:extLst>
          </p:cNvPr>
          <p:cNvSpPr txBox="1"/>
          <p:nvPr/>
        </p:nvSpPr>
        <p:spPr>
          <a:xfrm>
            <a:off x="809297" y="2044005"/>
            <a:ext cx="99848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Problems increase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Fellowship lessens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Christians quit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36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1A843C-B3E1-4FFE-B0C5-09A8F0F56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/>
              </a:rPr>
              <a:t>Possess the perspective of Habakkuk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Be confident in your trust in God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3F924C-FE27-45E6-AA31-6C2C362B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357" y="1078787"/>
            <a:ext cx="9047284" cy="5437627"/>
          </a:xfrm>
        </p:spPr>
        <p:txBody>
          <a:bodyPr>
            <a:normAutofit/>
          </a:bodyPr>
          <a:lstStyle/>
          <a:p>
            <a:pPr>
              <a:lnSpc>
                <a:spcPct val="119000"/>
              </a:lnSpc>
            </a:pPr>
            <a:r>
              <a:rPr lang="en-US" sz="3600" dirty="0"/>
              <a:t>This is the bright star in all his prophecy…the hope which Habakkuk received in the vision is the same hope that the Christian community maintains…history is in God’s hands; </a:t>
            </a:r>
            <a:br>
              <a:rPr lang="en-US" sz="3600" dirty="0"/>
            </a:br>
            <a:r>
              <a:rPr lang="en-US" sz="3600" dirty="0"/>
              <a:t>it is God’s story and He is in control…</a:t>
            </a:r>
            <a:br>
              <a:rPr lang="en-US" sz="3600" dirty="0"/>
            </a:br>
            <a:r>
              <a:rPr lang="en-US" sz="3600" dirty="0"/>
              <a:t>This hope was at the very center on the New Testament church.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23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26158AB-D433-43F1-82C3-DF4697F9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58" y="1591183"/>
            <a:ext cx="6679094" cy="4100626"/>
          </a:xfrm>
        </p:spPr>
        <p:txBody>
          <a:bodyPr/>
          <a:lstStyle/>
          <a:p>
            <a:r>
              <a:rPr lang="en-US" dirty="0"/>
              <a:t>A safe shelter in perilous times</a:t>
            </a:r>
          </a:p>
          <a:p>
            <a:r>
              <a:rPr lang="en-US" dirty="0"/>
              <a:t>Without we are easily captured</a:t>
            </a:r>
          </a:p>
          <a:p>
            <a:r>
              <a:rPr lang="en-US" dirty="0"/>
              <a:t>Bolstered by our “hope” is renewed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9F603-070C-4CB0-8F84-6E60D47D0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</p:spTree>
    <p:extLst>
      <p:ext uri="{BB962C8B-B14F-4D97-AF65-F5344CB8AC3E}">
        <p14:creationId xmlns:p14="http://schemas.microsoft.com/office/powerpoint/2010/main" val="3022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3F924C-FE27-45E6-AA31-6C2C362B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358" y="1450427"/>
            <a:ext cx="9047284" cy="4834759"/>
          </a:xfrm>
        </p:spPr>
        <p:txBody>
          <a:bodyPr>
            <a:normAutofit/>
          </a:bodyPr>
          <a:lstStyle/>
          <a:p>
            <a:pPr>
              <a:lnSpc>
                <a:spcPct val="119000"/>
              </a:lnSpc>
            </a:pPr>
            <a:r>
              <a:rPr lang="en-US" sz="3600" dirty="0"/>
              <a:t>Shall we despair? Shall we express doubt? No; though the vision tarry, we will wait for it, knowing that it will surely come; for ‘the mouth of the Lord hath spoken it’.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525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54FEA1-E45B-4CFC-A8F9-C394AD627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8FC7F3-FA97-41ED-BD74-80BD623B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914400"/>
            <a:ext cx="10237075" cy="1391478"/>
          </a:xfrm>
        </p:spPr>
        <p:txBody>
          <a:bodyPr>
            <a:normAutofit/>
          </a:bodyPr>
          <a:lstStyle/>
          <a:p>
            <a:r>
              <a:rPr lang="en-US" dirty="0"/>
              <a:t>“The Answer to Life’s Dilemmas”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300257-03FB-4D35-A626-B00F005DB6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t="17365" r="9191" b="15323"/>
          <a:stretch/>
        </p:blipFill>
        <p:spPr>
          <a:xfrm>
            <a:off x="2379202" y="2467050"/>
            <a:ext cx="7433596" cy="34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30DA95-3301-4E0F-93CA-7A545779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363" y="1712031"/>
            <a:ext cx="6200775" cy="4100626"/>
          </a:xfrm>
        </p:spPr>
        <p:txBody>
          <a:bodyPr/>
          <a:lstStyle/>
          <a:p>
            <a:r>
              <a:rPr lang="en-US" dirty="0"/>
              <a:t>Hope had been shaken</a:t>
            </a:r>
          </a:p>
          <a:p>
            <a:r>
              <a:rPr lang="en-US" dirty="0"/>
              <a:t>Awful stress</a:t>
            </a:r>
          </a:p>
          <a:p>
            <a:r>
              <a:rPr lang="en-US" dirty="0"/>
              <a:t>A firm affirmation</a:t>
            </a:r>
          </a:p>
          <a:p>
            <a:r>
              <a:rPr lang="en-US" dirty="0"/>
              <a:t>Waits for God’s response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247123-B3E5-40B5-A562-262AF7F21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17125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8B35F3-A4BD-4C9F-B0E5-A65B9F41D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9142" y="1447630"/>
            <a:ext cx="7402739" cy="3962739"/>
          </a:xfrm>
        </p:spPr>
        <p:txBody>
          <a:bodyPr/>
          <a:lstStyle/>
          <a:p>
            <a:r>
              <a:rPr lang="en-US" dirty="0">
                <a:effectLst/>
              </a:rPr>
              <a:t>Vigilant expectations</a:t>
            </a:r>
          </a:p>
          <a:p>
            <a:r>
              <a:rPr lang="en-US" dirty="0">
                <a:effectLst/>
              </a:rPr>
              <a:t>Watching for some response from God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70EAE2-22EE-4585-BEF3-30733C596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Watchtower</a:t>
            </a:r>
          </a:p>
        </p:txBody>
      </p:sp>
    </p:spTree>
    <p:extLst>
      <p:ext uri="{BB962C8B-B14F-4D97-AF65-F5344CB8AC3E}">
        <p14:creationId xmlns:p14="http://schemas.microsoft.com/office/powerpoint/2010/main" val="420861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4DAD-5C51-445A-A801-CAE83747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Great Lesson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C0F571-EDE3-41EE-A9DC-594D226E254B}"/>
              </a:ext>
            </a:extLst>
          </p:cNvPr>
          <p:cNvSpPr txBox="1"/>
          <p:nvPr/>
        </p:nvSpPr>
        <p:spPr>
          <a:xfrm>
            <a:off x="772512" y="1967947"/>
            <a:ext cx="94294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Caught in the midst of storms/trials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Need an anchor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Need a shelter of security</a:t>
            </a:r>
          </a:p>
        </p:txBody>
      </p:sp>
    </p:spTree>
    <p:extLst>
      <p:ext uri="{BB962C8B-B14F-4D97-AF65-F5344CB8AC3E}">
        <p14:creationId xmlns:p14="http://schemas.microsoft.com/office/powerpoint/2010/main" val="14763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F1F82-AB79-4A47-957F-87C8FD5AC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Handle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C112-814D-4AFF-A314-282E43CE7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959186"/>
            <a:ext cx="8316982" cy="3599316"/>
          </a:xfrm>
        </p:spPr>
        <p:txBody>
          <a:bodyPr/>
          <a:lstStyle/>
          <a:p>
            <a:r>
              <a:rPr lang="en-US" dirty="0"/>
              <a:t>A never-failing commitment to God (Habakkuk 2:1)</a:t>
            </a:r>
          </a:p>
        </p:txBody>
      </p:sp>
    </p:spTree>
    <p:extLst>
      <p:ext uri="{BB962C8B-B14F-4D97-AF65-F5344CB8AC3E}">
        <p14:creationId xmlns:p14="http://schemas.microsoft.com/office/powerpoint/2010/main" val="33999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000EAB-0CF8-4885-A9D1-DC18DDD34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410" y="467477"/>
            <a:ext cx="10559180" cy="5050453"/>
          </a:xfrm>
        </p:spPr>
        <p:txBody>
          <a:bodyPr tIns="1463040" bIns="0">
            <a:normAutofit fontScale="92500"/>
          </a:bodyPr>
          <a:lstStyle/>
          <a:p>
            <a:r>
              <a:rPr lang="en-US" dirty="0"/>
              <a:t>Demonstrated unwavering faith in God</a:t>
            </a:r>
          </a:p>
          <a:p>
            <a:r>
              <a:rPr lang="en-US" dirty="0"/>
              <a:t>Life did not seem fair, right, or equitable</a:t>
            </a:r>
          </a:p>
          <a:p>
            <a:r>
              <a:rPr lang="en-US" dirty="0"/>
              <a:t>“Does it pay to follow God?” (Psalm 73:25-26, 28)</a:t>
            </a:r>
          </a:p>
          <a:p>
            <a:r>
              <a:rPr lang="en-US" dirty="0"/>
              <a:t>Remember God is in control (Isaiah 14:24, 27)</a:t>
            </a:r>
          </a:p>
          <a:p>
            <a:r>
              <a:rPr lang="en-US" dirty="0"/>
              <a:t>A common weakness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92152A-A726-48A1-ABCB-D8F801219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13299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55EC6E-60E3-4219-A4C3-0D9232FAA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229" y="1523201"/>
            <a:ext cx="7252138" cy="449817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Habakkuk was confident that God would supply an answer</a:t>
            </a:r>
          </a:p>
          <a:p>
            <a:r>
              <a:rPr lang="en-US" dirty="0"/>
              <a:t>Follow Habakkuk’s example</a:t>
            </a:r>
          </a:p>
          <a:p>
            <a:r>
              <a:rPr lang="en-US" dirty="0"/>
              <a:t>We must “let go and let God” have the problem!</a:t>
            </a:r>
          </a:p>
          <a:p>
            <a:r>
              <a:rPr lang="en-US" dirty="0"/>
              <a:t>Philippians 4:6, 7 – take it to God and leave it there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E9CCD8-9054-47E1-8AC1-ACFDE1C9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Stress</a:t>
            </a:r>
          </a:p>
        </p:txBody>
      </p:sp>
    </p:spTree>
    <p:extLst>
      <p:ext uri="{BB962C8B-B14F-4D97-AF65-F5344CB8AC3E}">
        <p14:creationId xmlns:p14="http://schemas.microsoft.com/office/powerpoint/2010/main" val="97834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A78152-A668-4ECF-83A0-77ACFE92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2924" y="1748381"/>
            <a:ext cx="6550899" cy="4100626"/>
          </a:xfrm>
        </p:spPr>
        <p:txBody>
          <a:bodyPr/>
          <a:lstStyle/>
          <a:p>
            <a:r>
              <a:rPr lang="en-US" dirty="0"/>
              <a:t>That believes “God is ABLE”! (2 Timothy 1:12b; </a:t>
            </a:r>
            <a:br>
              <a:rPr lang="en-US" dirty="0"/>
            </a:br>
            <a:r>
              <a:rPr lang="en-US" dirty="0"/>
              <a:t>Ephesians 3:20) </a:t>
            </a:r>
          </a:p>
          <a:p>
            <a:r>
              <a:rPr lang="en-US" dirty="0"/>
              <a:t>That enables overcoming the worst trials (Acts 16:25; </a:t>
            </a:r>
            <a:br>
              <a:rPr lang="en-US" dirty="0"/>
            </a:br>
            <a:r>
              <a:rPr lang="en-US" dirty="0"/>
              <a:t>2 Corinthians 12:10)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60DDD9-5342-43F7-AEC1-27F91163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Requires Faith</a:t>
            </a:r>
          </a:p>
        </p:txBody>
      </p:sp>
    </p:spTree>
    <p:extLst>
      <p:ext uri="{BB962C8B-B14F-4D97-AF65-F5344CB8AC3E}">
        <p14:creationId xmlns:p14="http://schemas.microsoft.com/office/powerpoint/2010/main" val="26824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1541</TotalTime>
  <Words>609</Words>
  <Application>Microsoft Office PowerPoint</Application>
  <PresentationFormat>Widescreen</PresentationFormat>
  <Paragraphs>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Trebuchet MS</vt:lpstr>
      <vt:lpstr>Alpaca Scarlett Demo</vt:lpstr>
      <vt:lpstr>Arial</vt:lpstr>
      <vt:lpstr>Berlin</vt:lpstr>
      <vt:lpstr>Gaining Perspectives on Life’s Stresses</vt:lpstr>
      <vt:lpstr>Security</vt:lpstr>
      <vt:lpstr>Habakkuk</vt:lpstr>
      <vt:lpstr>Watchtower</vt:lpstr>
      <vt:lpstr>A Great Lesson</vt:lpstr>
      <vt:lpstr>How to Handle Stress</vt:lpstr>
      <vt:lpstr>Habakkuk</vt:lpstr>
      <vt:lpstr>Overcoming Stress</vt:lpstr>
      <vt:lpstr>Stress Requires Faith</vt:lpstr>
      <vt:lpstr>How to Handle Stress</vt:lpstr>
      <vt:lpstr>God’s Word</vt:lpstr>
      <vt:lpstr>How to Handle Stress</vt:lpstr>
      <vt:lpstr>Habakkuk's  Perplexity</vt:lpstr>
      <vt:lpstr>PowerPoint Presentation</vt:lpstr>
      <vt:lpstr>How to Handle Stress</vt:lpstr>
      <vt:lpstr>Habakkuk’s Resolve</vt:lpstr>
      <vt:lpstr>When Perplexities Keep Us From Work</vt:lpstr>
      <vt:lpstr>PowerPoint Presentation</vt:lpstr>
      <vt:lpstr>PowerPoint Presentation</vt:lpstr>
      <vt:lpstr>PowerPoint Presentation</vt:lpstr>
      <vt:lpstr>“The Answer to Life’s Dilemmas”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Kachelman III</dc:creator>
  <cp:lastModifiedBy>John Kachelman Jr.</cp:lastModifiedBy>
  <cp:revision>144</cp:revision>
  <dcterms:created xsi:type="dcterms:W3CDTF">2021-02-02T13:25:37Z</dcterms:created>
  <dcterms:modified xsi:type="dcterms:W3CDTF">2021-02-23T00:58:37Z</dcterms:modified>
</cp:coreProperties>
</file>