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303" r:id="rId3"/>
    <p:sldId id="344" r:id="rId4"/>
    <p:sldId id="345" r:id="rId5"/>
    <p:sldId id="306" r:id="rId6"/>
    <p:sldId id="331" r:id="rId7"/>
    <p:sldId id="320" r:id="rId8"/>
    <p:sldId id="304" r:id="rId9"/>
    <p:sldId id="346" r:id="rId10"/>
    <p:sldId id="347" r:id="rId11"/>
    <p:sldId id="321" r:id="rId12"/>
    <p:sldId id="348" r:id="rId13"/>
    <p:sldId id="349" r:id="rId14"/>
    <p:sldId id="350" r:id="rId15"/>
    <p:sldId id="342" r:id="rId16"/>
    <p:sldId id="323" r:id="rId17"/>
    <p:sldId id="351" r:id="rId18"/>
    <p:sldId id="324" r:id="rId19"/>
    <p:sldId id="319" r:id="rId20"/>
    <p:sldId id="352" r:id="rId21"/>
    <p:sldId id="325" r:id="rId22"/>
    <p:sldId id="353" r:id="rId23"/>
    <p:sldId id="354" r:id="rId24"/>
    <p:sldId id="355" r:id="rId25"/>
    <p:sldId id="356" r:id="rId26"/>
    <p:sldId id="357" r:id="rId27"/>
    <p:sldId id="358" r:id="rId28"/>
    <p:sldId id="359" r:id="rId29"/>
    <p:sldId id="280" r:id="rId30"/>
  </p:sldIdLst>
  <p:sldSz cx="12192000" cy="6858000"/>
  <p:notesSz cx="6858000" cy="9144000"/>
  <p:embeddedFontLst>
    <p:embeddedFont>
      <p:font typeface="Alpaca Scarlett Demo" panose="020B0604020202020204" charset="0"/>
      <p:regular r:id="rId31"/>
    </p:embeddedFont>
    <p:embeddedFont>
      <p:font typeface="Trebuchet MS" panose="020B060302020202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FF0"/>
    <a:srgbClr val="CB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1AC635-5AFB-4198-BD11-AEC72ACC7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51CEB3-59DF-4602-AF0F-C7B9DC517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17" y="483080"/>
            <a:ext cx="2919766" cy="753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5949056"/>
            <a:ext cx="8968085" cy="68034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5949056"/>
            <a:ext cx="3077109" cy="6803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 wrap="square" anchor="ctr" anchorCtr="0">
            <a:noAutofit/>
          </a:bodyPr>
          <a:lstStyle>
            <a:lvl1pPr algn="r">
              <a:defRPr sz="32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6F1ECE-C1EC-45F4-B599-73F2A8126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B3D8A-B760-4701-B8B0-76C026C52DA4}"/>
              </a:ext>
            </a:extLst>
          </p:cNvPr>
          <p:cNvSpPr txBox="1"/>
          <p:nvPr userDrawn="1"/>
        </p:nvSpPr>
        <p:spPr>
          <a:xfrm>
            <a:off x="9015710" y="6022266"/>
            <a:ext cx="155588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800" cap="all" spc="0" baseline="0" dirty="0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15669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akkuk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57" y="1629342"/>
            <a:ext cx="9047284" cy="35993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30C9F-1ABC-4F33-841F-5025D8029C74}"/>
              </a:ext>
            </a:extLst>
          </p:cNvPr>
          <p:cNvSpPr txBox="1"/>
          <p:nvPr userDrawn="1"/>
        </p:nvSpPr>
        <p:spPr>
          <a:xfrm>
            <a:off x="604645" y="1055984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62255-2911-43D4-80E0-AD8636ACAAFD}"/>
              </a:ext>
            </a:extLst>
          </p:cNvPr>
          <p:cNvSpPr txBox="1"/>
          <p:nvPr userDrawn="1"/>
        </p:nvSpPr>
        <p:spPr>
          <a:xfrm rot="10800000">
            <a:off x="10245653" y="3348572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3B93EF-D3B8-49CA-A02C-A7C862FF9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6099" y="5446661"/>
            <a:ext cx="6019800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 i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(Click to edit Master text styles)</a:t>
            </a:r>
          </a:p>
        </p:txBody>
      </p:sp>
    </p:spTree>
    <p:extLst>
      <p:ext uri="{BB962C8B-B14F-4D97-AF65-F5344CB8AC3E}">
        <p14:creationId xmlns:p14="http://schemas.microsoft.com/office/powerpoint/2010/main" val="89545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52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2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59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7B4915-B9EE-4C14-AC16-653606298192}"/>
              </a:ext>
            </a:extLst>
          </p:cNvPr>
          <p:cNvSpPr/>
          <p:nvPr userDrawn="1"/>
        </p:nvSpPr>
        <p:spPr bwMode="ltGray">
          <a:xfrm>
            <a:off x="0" y="1018630"/>
            <a:ext cx="12191999" cy="118629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753228"/>
            <a:ext cx="10559180" cy="5495172"/>
          </a:xfrm>
          <a:ln w="38100">
            <a:solidFill>
              <a:schemeClr val="tx1"/>
            </a:solidFill>
          </a:ln>
        </p:spPr>
        <p:txBody>
          <a:bodyPr lIns="457200" tIns="173736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106683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175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5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ень Іоанна Богослова: ким був святий і кому він допомагає - tochka.net">
            <a:extLst>
              <a:ext uri="{FF2B5EF4-FFF2-40B4-BE49-F238E27FC236}">
                <a16:creationId xmlns:a16="http://schemas.microsoft.com/office/drawing/2014/main" id="{3780BCD8-88E8-46B7-9E78-2F51EAB39A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80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53228"/>
            <a:ext cx="6193990" cy="5495172"/>
          </a:xfrm>
          <a:ln w="38100">
            <a:solidFill>
              <a:schemeClr val="bg1"/>
            </a:solidFill>
          </a:ln>
        </p:spPr>
        <p:txBody>
          <a:bodyPr lIns="457200" tIns="1097280" rIns="457200" bIns="91440" anchor="ctr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975" y="1066836"/>
            <a:ext cx="5667375" cy="857214"/>
          </a:xfrm>
          <a:noFill/>
        </p:spPr>
        <p:txBody>
          <a:bodyPr anchor="ctr" anchorCtr="0"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93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ирил и Методиј ни го отворија патот кон писменоста">
            <a:extLst>
              <a:ext uri="{FF2B5EF4-FFF2-40B4-BE49-F238E27FC236}">
                <a16:creationId xmlns:a16="http://schemas.microsoft.com/office/drawing/2014/main" id="{67463890-679B-4C9E-A170-19156FD13E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6936" r="155" b="8702"/>
          <a:stretch/>
        </p:blipFill>
        <p:spPr bwMode="auto">
          <a:xfrm>
            <a:off x="-1890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467478"/>
            <a:ext cx="10559180" cy="4466472"/>
          </a:xfrm>
          <a:ln w="38100">
            <a:solidFill>
              <a:schemeClr val="tx1"/>
            </a:solidFill>
          </a:ln>
        </p:spPr>
        <p:txBody>
          <a:bodyPr lIns="457200" tIns="146304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78108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7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a Solución para la Ansiedad y Estrés: “La Caja de Relajación” – MBP  Wealth Management">
            <a:extLst>
              <a:ext uri="{FF2B5EF4-FFF2-40B4-BE49-F238E27FC236}">
                <a16:creationId xmlns:a16="http://schemas.microsoft.com/office/drawing/2014/main" id="{F5AE4B29-C83B-42D5-B9BE-5C6DB2911B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 b="185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049" y="2147774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049" y="762036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bg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5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 Be A Young Black Man Working In An Office Full of White People | by  Derrius Quarles | HackerNoon.com | Medium">
            <a:extLst>
              <a:ext uri="{FF2B5EF4-FFF2-40B4-BE49-F238E27FC236}">
                <a16:creationId xmlns:a16="http://schemas.microsoft.com/office/drawing/2014/main" id="{35DD2F52-3582-4231-8F3E-D579CB8A0F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2848" b="11899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105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105" y="703980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3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ue Neon Question Mark Background - Stock Motion Graphics | Motion Array">
            <a:extLst>
              <a:ext uri="{FF2B5EF4-FFF2-40B4-BE49-F238E27FC236}">
                <a16:creationId xmlns:a16="http://schemas.microsoft.com/office/drawing/2014/main" id="{7B773ED4-749C-4911-B342-B725EF414A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63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63" y="703980"/>
            <a:ext cx="6200775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rgbClr val="F4FF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4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PUB 2 or EPUB 3? That Is Not a Question – EPUBSecrets">
            <a:extLst>
              <a:ext uri="{FF2B5EF4-FFF2-40B4-BE49-F238E27FC236}">
                <a16:creationId xmlns:a16="http://schemas.microsoft.com/office/drawing/2014/main" id="{335FAC4B-467F-4225-9BED-E25D4C65B6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-48" r="14722" b="13809"/>
          <a:stretch/>
        </p:blipFill>
        <p:spPr bwMode="auto">
          <a:xfrm>
            <a:off x="0" y="-23925"/>
            <a:ext cx="12192000" cy="68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2" y="1842975"/>
            <a:ext cx="7402739" cy="3962739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42" y="457237"/>
            <a:ext cx="7402739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57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spiritualidade Archives - Aleteia: vida plena com valor">
            <a:extLst>
              <a:ext uri="{FF2B5EF4-FFF2-40B4-BE49-F238E27FC236}">
                <a16:creationId xmlns:a16="http://schemas.microsoft.com/office/drawing/2014/main" id="{18E8E9AD-A2E6-4F7E-ACA7-7A49A021CE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28619" b="1160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ltGray">
          <a:xfrm>
            <a:off x="-1" y="707759"/>
            <a:ext cx="7600951" cy="121701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753228"/>
            <a:ext cx="6700527" cy="1080938"/>
          </a:xfrm>
        </p:spPr>
        <p:txBody>
          <a:bodyPr>
            <a:normAutofit/>
          </a:bodyPr>
          <a:lstStyle>
            <a:lvl1pPr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336873"/>
            <a:ext cx="6700527" cy="359931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spcBef>
                <a:spcPts val="0"/>
              </a:spcBef>
              <a:spcAft>
                <a:spcPts val="1800"/>
              </a:spcAft>
              <a:defRPr sz="3200"/>
            </a:lvl2pPr>
            <a:lvl3pPr>
              <a:spcBef>
                <a:spcPts val="0"/>
              </a:spcBef>
              <a:spcAft>
                <a:spcPts val="1800"/>
              </a:spcAft>
              <a:defRPr sz="2800"/>
            </a:lvl3pPr>
            <a:lvl4pPr>
              <a:spcBef>
                <a:spcPts val="0"/>
              </a:spcBef>
              <a:spcAft>
                <a:spcPts val="1800"/>
              </a:spcAft>
              <a:defRPr sz="2400"/>
            </a:lvl4pPr>
            <a:lvl5pPr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6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DDC9A09-5A9C-42B6-8437-6A560E260E9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0BD9-FDCD-4CD8-9BA8-8E2013A1D3BE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2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84" r:id="rId4"/>
    <p:sldLayoutId id="2147483680" r:id="rId5"/>
    <p:sldLayoutId id="2147483681" r:id="rId6"/>
    <p:sldLayoutId id="2147483682" r:id="rId7"/>
    <p:sldLayoutId id="2147483683" r:id="rId8"/>
    <p:sldLayoutId id="2147483679" r:id="rId9"/>
    <p:sldLayoutId id="2147483663" r:id="rId10"/>
    <p:sldLayoutId id="2147483678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F2B76-44A5-4E45-850B-1F0A91759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Honest Struggles for Honest Hearts</a:t>
            </a:r>
            <a:r>
              <a:rPr lang="en-US" dirty="0"/>
              <a:t>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92A2D1-A0D2-4407-86C3-CE7A6BCEC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/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2517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AE39AB-F80E-46DE-9625-F2EB4A3E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766" y="1168481"/>
            <a:ext cx="8071944" cy="41006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Compares human life to a cheap standard</a:t>
            </a:r>
          </a:p>
          <a:p>
            <a:r>
              <a:rPr lang="en-US" dirty="0"/>
              <a:t>“Don’t You care about the shameless way the value of life is treated?”</a:t>
            </a:r>
          </a:p>
          <a:p>
            <a:r>
              <a:rPr lang="en-US" dirty="0"/>
              <a:t>Totally helpless; totally destroyed</a:t>
            </a:r>
          </a:p>
          <a:p>
            <a:r>
              <a:rPr lang="en-US" dirty="0"/>
              <a:t>Evil did not recognize the value of human life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59E284-AEFA-4B91-9A0D-D58669E0C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105" y="399180"/>
            <a:ext cx="6200775" cy="1080938"/>
          </a:xfrm>
        </p:spPr>
        <p:txBody>
          <a:bodyPr/>
          <a:lstStyle/>
          <a:p>
            <a:r>
              <a:rPr lang="en-US" dirty="0"/>
              <a:t>The Metaphor</a:t>
            </a:r>
          </a:p>
        </p:txBody>
      </p:sp>
    </p:spTree>
    <p:extLst>
      <p:ext uri="{BB962C8B-B14F-4D97-AF65-F5344CB8AC3E}">
        <p14:creationId xmlns:p14="http://schemas.microsoft.com/office/powerpoint/2010/main" val="129734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Evil’s Inhumanity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Shocks us</a:t>
            </a:r>
          </a:p>
          <a:p>
            <a:r>
              <a:rPr lang="en-US" dirty="0"/>
              <a:t>Plants suspicions about God’s care</a:t>
            </a:r>
          </a:p>
          <a:p>
            <a:r>
              <a:rPr lang="en-US" dirty="0"/>
              <a:t>How can a holy God watch such inhumane acts?</a:t>
            </a:r>
          </a:p>
          <a:p>
            <a:r>
              <a:rPr lang="en-US" dirty="0"/>
              <a:t>Job 30:20; Psalm 22:2</a:t>
            </a:r>
          </a:p>
          <a:p>
            <a:r>
              <a:rPr lang="en-US" dirty="0"/>
              <a:t>Questions God’s care</a:t>
            </a:r>
          </a:p>
        </p:txBody>
      </p:sp>
    </p:spTree>
    <p:extLst>
      <p:ext uri="{BB962C8B-B14F-4D97-AF65-F5344CB8AC3E}">
        <p14:creationId xmlns:p14="http://schemas.microsoft.com/office/powerpoint/2010/main" val="33421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477535" y="2010708"/>
            <a:ext cx="10646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Hard questions that have no answers </a:t>
            </a:r>
            <a:br>
              <a:rPr lang="en-US" sz="3600" dirty="0"/>
            </a:br>
            <a:r>
              <a:rPr lang="en-US" sz="3600" dirty="0"/>
              <a:t>(Habakkuk 1:13b-14)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Inhumane acts depreciating life </a:t>
            </a:r>
            <a:br>
              <a:rPr lang="en-US" sz="3600" dirty="0"/>
            </a:br>
            <a:r>
              <a:rPr lang="en-US" sz="3600" dirty="0"/>
              <a:t>(Habakkuk 1:15a)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Rejoicing in the tragedies of others </a:t>
            </a:r>
            <a:br>
              <a:rPr lang="en-US" sz="3600" dirty="0"/>
            </a:br>
            <a:r>
              <a:rPr lang="en-US" sz="3600" dirty="0"/>
              <a:t>(Habakkuk 1:15b)</a:t>
            </a:r>
          </a:p>
        </p:txBody>
      </p:sp>
    </p:spTree>
    <p:extLst>
      <p:ext uri="{BB962C8B-B14F-4D97-AF65-F5344CB8AC3E}">
        <p14:creationId xmlns:p14="http://schemas.microsoft.com/office/powerpoint/2010/main" val="718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C950DC-1AE8-481A-9F8F-5E7ADEB9B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2415" y="1271752"/>
            <a:ext cx="6863254" cy="497664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Witnessing the pain that evil brings into lives is bad, but to watch the instruments of that pain find devilish delight from the suffering is horrible.</a:t>
            </a:r>
          </a:p>
          <a:p>
            <a:pPr algn="l"/>
            <a:r>
              <a:rPr lang="en-US" dirty="0"/>
              <a:t>Isaiah 21:2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C96004-C0C4-4471-81BE-8AFB6EB4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049" y="495614"/>
            <a:ext cx="6200775" cy="1080938"/>
          </a:xfrm>
        </p:spPr>
        <p:txBody>
          <a:bodyPr/>
          <a:lstStyle/>
          <a:p>
            <a:r>
              <a:rPr lang="en-US" dirty="0"/>
              <a:t>“I have to see it!”</a:t>
            </a:r>
          </a:p>
        </p:txBody>
      </p:sp>
    </p:spTree>
    <p:extLst>
      <p:ext uri="{BB962C8B-B14F-4D97-AF65-F5344CB8AC3E}">
        <p14:creationId xmlns:p14="http://schemas.microsoft.com/office/powerpoint/2010/main" val="129733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477535" y="2010708"/>
            <a:ext cx="11031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Hard questions that have no answers </a:t>
            </a:r>
            <a:br>
              <a:rPr lang="en-US" sz="3600" dirty="0"/>
            </a:br>
            <a:r>
              <a:rPr lang="en-US" sz="3600" dirty="0"/>
              <a:t>(Habakkuk 1:13b-14)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Inhumane acts depreciating life (Habakkuk 1:15a)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Rejoicing in the tragedies of others </a:t>
            </a:r>
            <a:br>
              <a:rPr lang="en-US" sz="3600" dirty="0"/>
            </a:br>
            <a:r>
              <a:rPr lang="en-US" sz="3600" dirty="0"/>
              <a:t>(Habakkuk 1:15b)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Tolerance of flagrant irreligion (Habakkuk 1:16)</a:t>
            </a:r>
          </a:p>
        </p:txBody>
      </p:sp>
    </p:spTree>
    <p:extLst>
      <p:ext uri="{BB962C8B-B14F-4D97-AF65-F5344CB8AC3E}">
        <p14:creationId xmlns:p14="http://schemas.microsoft.com/office/powerpoint/2010/main" val="18082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1365D1-4DBC-499A-9DD3-93596394E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8221" y="1093084"/>
            <a:ext cx="7556938" cy="485553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Flaunted disrespect</a:t>
            </a:r>
          </a:p>
          <a:p>
            <a:pPr algn="l"/>
            <a:r>
              <a:rPr lang="en-US" dirty="0"/>
              <a:t>Display of haughty arrogance</a:t>
            </a:r>
          </a:p>
          <a:p>
            <a:pPr algn="l"/>
            <a:r>
              <a:rPr lang="en-US" dirty="0"/>
              <a:t>Intoxicated with pride</a:t>
            </a:r>
          </a:p>
          <a:p>
            <a:pPr algn="l"/>
            <a:r>
              <a:rPr lang="en-US" dirty="0"/>
              <a:t>Blind to God’s power</a:t>
            </a:r>
          </a:p>
          <a:p>
            <a:pPr algn="l"/>
            <a:r>
              <a:rPr lang="en-US" dirty="0"/>
              <a:t>Deluded Babylon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3DBFEE-2373-450B-A15E-96F0C9DD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9574" y="430711"/>
            <a:ext cx="6200775" cy="1080938"/>
          </a:xfrm>
        </p:spPr>
        <p:txBody>
          <a:bodyPr/>
          <a:lstStyle/>
          <a:p>
            <a:r>
              <a:rPr lang="en-US" dirty="0"/>
              <a:t>Babylon’s Pride</a:t>
            </a:r>
          </a:p>
        </p:txBody>
      </p:sp>
    </p:spTree>
    <p:extLst>
      <p:ext uri="{BB962C8B-B14F-4D97-AF65-F5344CB8AC3E}">
        <p14:creationId xmlns:p14="http://schemas.microsoft.com/office/powerpoint/2010/main" val="10557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BA8C37-0EE5-4807-B49D-C44A70DBD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663" y="1492468"/>
            <a:ext cx="7877364" cy="3731173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effectLst/>
              </a:rPr>
              <a:t>Why</a:t>
            </a:r>
            <a:r>
              <a:rPr lang="en-US" dirty="0">
                <a:solidFill>
                  <a:schemeClr val="bg1"/>
                </a:solidFill>
                <a:effectLst/>
              </a:rPr>
              <a:t> does God allow the arrogant to practice such a profane religion?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This question is used by the “Shadow Soldiers” to plant suspicions about God!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6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477535" y="2010708"/>
            <a:ext cx="1103129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Hard questions that have no answers </a:t>
            </a:r>
            <a:br>
              <a:rPr lang="en-US" sz="3600" dirty="0"/>
            </a:br>
            <a:r>
              <a:rPr lang="en-US" sz="3600" dirty="0"/>
              <a:t>(Habakkuk 1:13b-14)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Inhumane acts depreciating life (Habakkuk 1:15a)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Rejoicing in the tragedies of others </a:t>
            </a:r>
            <a:br>
              <a:rPr lang="en-US" sz="3600" dirty="0"/>
            </a:br>
            <a:r>
              <a:rPr lang="en-US" sz="3600" dirty="0"/>
              <a:t>(Habakkuk 1:15b)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Tolerance of flagrant irreligion (Habakkuk 1:16)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Apparent longevity of evil (Habakkuk 1:17)</a:t>
            </a:r>
          </a:p>
        </p:txBody>
      </p:sp>
    </p:spTree>
    <p:extLst>
      <p:ext uri="{BB962C8B-B14F-4D97-AF65-F5344CB8AC3E}">
        <p14:creationId xmlns:p14="http://schemas.microsoft.com/office/powerpoint/2010/main" val="250111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Habakkuk’s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9249433" cy="4473831"/>
          </a:xfrm>
        </p:spPr>
        <p:txBody>
          <a:bodyPr>
            <a:normAutofit/>
          </a:bodyPr>
          <a:lstStyle/>
          <a:p>
            <a:r>
              <a:rPr lang="en-US" dirty="0"/>
              <a:t>Habakkuk saw no end to this evil</a:t>
            </a:r>
          </a:p>
          <a:p>
            <a:r>
              <a:rPr lang="en-US" dirty="0"/>
              <a:t>He knew God could stop it</a:t>
            </a:r>
          </a:p>
          <a:p>
            <a:r>
              <a:rPr lang="en-US" dirty="0"/>
              <a:t>BUT evil advances and becomes bolder!</a:t>
            </a:r>
          </a:p>
        </p:txBody>
      </p:sp>
    </p:spTree>
    <p:extLst>
      <p:ext uri="{BB962C8B-B14F-4D97-AF65-F5344CB8AC3E}">
        <p14:creationId xmlns:p14="http://schemas.microsoft.com/office/powerpoint/2010/main" val="32362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DCC5DD-0F97-423F-8B7E-0C243A370CBB}"/>
              </a:ext>
            </a:extLst>
          </p:cNvPr>
          <p:cNvSpPr txBox="1"/>
          <p:nvPr/>
        </p:nvSpPr>
        <p:spPr>
          <a:xfrm>
            <a:off x="1008080" y="1925107"/>
            <a:ext cx="9659006" cy="269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The “Shadow Soldiers” invade our minds </a:t>
            </a:r>
            <a:br>
              <a:rPr lang="en-US" sz="3600" dirty="0"/>
            </a:br>
            <a:r>
              <a:rPr lang="en-US" sz="3600" dirty="0"/>
              <a:t>and silently plant suspicions which</a:t>
            </a:r>
            <a:br>
              <a:rPr lang="en-US" sz="3600" dirty="0"/>
            </a:br>
            <a:r>
              <a:rPr lang="en-US" sz="3600" dirty="0"/>
              <a:t>lead us to give up hope, quit praying,</a:t>
            </a:r>
            <a:br>
              <a:rPr lang="en-US" sz="3600" dirty="0"/>
            </a:br>
            <a:r>
              <a:rPr lang="en-US" sz="3600" dirty="0"/>
              <a:t>and stop all efforts to exert influence!</a:t>
            </a:r>
          </a:p>
        </p:txBody>
      </p:sp>
    </p:spTree>
    <p:extLst>
      <p:ext uri="{BB962C8B-B14F-4D97-AF65-F5344CB8AC3E}">
        <p14:creationId xmlns:p14="http://schemas.microsoft.com/office/powerpoint/2010/main" val="217162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C92176-709D-4AB7-80B8-4B5701C6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0" y="792984"/>
            <a:ext cx="10559180" cy="5495172"/>
          </a:xfrm>
        </p:spPr>
        <p:txBody>
          <a:bodyPr tIns="182880" bIns="822960">
            <a:normAutofit/>
          </a:bodyPr>
          <a:lstStyle/>
          <a:p>
            <a:pPr marL="1371600" algn="l"/>
            <a:r>
              <a:rPr lang="en-US" dirty="0"/>
              <a:t>A great obstacle</a:t>
            </a:r>
          </a:p>
          <a:p>
            <a:pPr marL="1371600" algn="l"/>
            <a:r>
              <a:rPr lang="en-US" dirty="0"/>
              <a:t>A deadly tool</a:t>
            </a:r>
          </a:p>
          <a:p>
            <a:pPr marL="1371600" algn="l"/>
            <a:r>
              <a:rPr lang="en-US" dirty="0"/>
              <a:t>Leads into Despair (Proverbs 24:10)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2CC4DF-796F-4597-8401-12669E75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Doubt</a:t>
            </a:r>
          </a:p>
        </p:txBody>
      </p:sp>
    </p:spTree>
    <p:extLst>
      <p:ext uri="{BB962C8B-B14F-4D97-AF65-F5344CB8AC3E}">
        <p14:creationId xmlns:p14="http://schemas.microsoft.com/office/powerpoint/2010/main" val="328128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9DAE2-9E11-4D21-9DF5-6A4E356F6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that God is the Sovereign God!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B5E29-E375-4738-91A5-9297C01A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560369"/>
            <a:ext cx="9613861" cy="1080938"/>
          </a:xfrm>
        </p:spPr>
        <p:txBody>
          <a:bodyPr/>
          <a:lstStyle/>
          <a:p>
            <a:r>
              <a:rPr lang="en-US" dirty="0"/>
              <a:t>The Cure</a:t>
            </a:r>
          </a:p>
        </p:txBody>
      </p:sp>
    </p:spTree>
    <p:extLst>
      <p:ext uri="{BB962C8B-B14F-4D97-AF65-F5344CB8AC3E}">
        <p14:creationId xmlns:p14="http://schemas.microsoft.com/office/powerpoint/2010/main" val="100619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C1BCC3-475A-430B-ADA3-27428DE67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753228"/>
            <a:ext cx="10972800" cy="5495172"/>
          </a:xfrm>
        </p:spPr>
        <p:txBody>
          <a:bodyPr bIns="201168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u="sng" dirty="0"/>
              <a:t>Remember…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God’s immutable character!</a:t>
            </a:r>
          </a:p>
          <a:p>
            <a:pPr marL="0" indent="0">
              <a:buNone/>
            </a:pPr>
            <a:r>
              <a:rPr lang="en-US" dirty="0"/>
              <a:t>(Psalm 89:28; John 10:28; 2 Corinthians 4:17; Hebrews 12:10, 11)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84DB42-306E-44A9-819E-C056019AC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Saint’s consolation!</a:t>
            </a:r>
          </a:p>
        </p:txBody>
      </p:sp>
    </p:spTree>
    <p:extLst>
      <p:ext uri="{BB962C8B-B14F-4D97-AF65-F5344CB8AC3E}">
        <p14:creationId xmlns:p14="http://schemas.microsoft.com/office/powerpoint/2010/main" val="7720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49DAE2-9E11-4D21-9DF5-6A4E356F6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God is the Sovereign God!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dirty="0"/>
              <a:t>Recognize evil is never beyond God’s sovereign control!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1B5E29-E375-4738-91A5-9297C01A6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560369"/>
            <a:ext cx="9613861" cy="1080938"/>
          </a:xfrm>
        </p:spPr>
        <p:txBody>
          <a:bodyPr/>
          <a:lstStyle/>
          <a:p>
            <a:r>
              <a:rPr lang="en-US" dirty="0"/>
              <a:t>The Cure</a:t>
            </a:r>
          </a:p>
        </p:txBody>
      </p:sp>
    </p:spTree>
    <p:extLst>
      <p:ext uri="{BB962C8B-B14F-4D97-AF65-F5344CB8AC3E}">
        <p14:creationId xmlns:p14="http://schemas.microsoft.com/office/powerpoint/2010/main" val="17830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DAE793-DE22-47A3-BBAB-D8B3C829F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Punishment comes because evil’s perpetuation was impossible! (verse 17)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90BF53-E6A1-46BD-B72A-43DADA3B3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God’s Sovereignty</a:t>
            </a:r>
          </a:p>
        </p:txBody>
      </p:sp>
    </p:spTree>
    <p:extLst>
      <p:ext uri="{BB962C8B-B14F-4D97-AF65-F5344CB8AC3E}">
        <p14:creationId xmlns:p14="http://schemas.microsoft.com/office/powerpoint/2010/main" val="240408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6A99D8-079A-4266-8CCB-505F24302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5255" y="1174655"/>
            <a:ext cx="8166538" cy="450868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Evil’s recompense!</a:t>
            </a:r>
          </a:p>
          <a:p>
            <a:pPr algn="l"/>
            <a:r>
              <a:rPr lang="en-US" dirty="0"/>
              <a:t>Evil’s triumph is short (Job 20:5)</a:t>
            </a:r>
          </a:p>
          <a:p>
            <a:pPr algn="l"/>
            <a:r>
              <a:rPr lang="en-US" dirty="0"/>
              <a:t>Evil’s prosperity ends (Psalm 73)</a:t>
            </a:r>
          </a:p>
          <a:p>
            <a:pPr algn="l"/>
            <a:r>
              <a:rPr lang="en-US" dirty="0"/>
              <a:t>Evil’s reign will be terminated (Psalm 5:2-10)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21C984-45A3-4E50-AF18-3CAFA9600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554" y="304587"/>
            <a:ext cx="6200775" cy="1080938"/>
          </a:xfrm>
        </p:spPr>
        <p:txBody>
          <a:bodyPr/>
          <a:lstStyle/>
          <a:p>
            <a:r>
              <a:rPr lang="en-US" dirty="0"/>
              <a:t>Evil’s end</a:t>
            </a:r>
          </a:p>
        </p:txBody>
      </p:sp>
    </p:spTree>
    <p:extLst>
      <p:ext uri="{BB962C8B-B14F-4D97-AF65-F5344CB8AC3E}">
        <p14:creationId xmlns:p14="http://schemas.microsoft.com/office/powerpoint/2010/main" val="306537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106785-A593-43B4-95D4-C37BA0117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082" y="767248"/>
            <a:ext cx="7294179" cy="493986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Trust God’s justice! (verse 11)</a:t>
            </a:r>
          </a:p>
          <a:p>
            <a:pPr algn="l"/>
            <a:r>
              <a:rPr lang="en-US" dirty="0"/>
              <a:t>“Shadow Soldiers” plant suspicions which stagger our faith. We must trust confidently and abide patiently whenever doubts plant suspicions about God’s justice (Psalm 73:17).</a:t>
            </a:r>
          </a:p>
        </p:txBody>
      </p:sp>
    </p:spTree>
    <p:extLst>
      <p:ext uri="{BB962C8B-B14F-4D97-AF65-F5344CB8AC3E}">
        <p14:creationId xmlns:p14="http://schemas.microsoft.com/office/powerpoint/2010/main" val="120567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8AA430-21EA-440C-859A-A71E2F420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63" y="777766"/>
            <a:ext cx="6470589" cy="5412578"/>
          </a:xfrm>
        </p:spPr>
        <p:txBody>
          <a:bodyPr>
            <a:normAutofit/>
          </a:bodyPr>
          <a:lstStyle/>
          <a:p>
            <a:r>
              <a:rPr lang="en-US" dirty="0"/>
              <a:t>This is the only paragraph in the prophecy without an answer from God!</a:t>
            </a:r>
          </a:p>
          <a:p>
            <a:r>
              <a:rPr lang="en-US" dirty="0"/>
              <a:t>Total silence greeted Habakkuk’s cry!</a:t>
            </a:r>
          </a:p>
          <a:p>
            <a:r>
              <a:rPr lang="en-US" dirty="0"/>
              <a:t>Silence is not God’s consent that evil was “just” </a:t>
            </a:r>
            <a:br>
              <a:rPr lang="en-US" dirty="0"/>
            </a:br>
            <a:r>
              <a:rPr lang="en-US" dirty="0"/>
              <a:t>(Psalm 50:21)</a:t>
            </a:r>
          </a:p>
        </p:txBody>
      </p:sp>
    </p:spTree>
    <p:extLst>
      <p:ext uri="{BB962C8B-B14F-4D97-AF65-F5344CB8AC3E}">
        <p14:creationId xmlns:p14="http://schemas.microsoft.com/office/powerpoint/2010/main" val="11425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90FC7A-2146-474E-B6CC-C933216A35BA}"/>
              </a:ext>
            </a:extLst>
          </p:cNvPr>
          <p:cNvSpPr txBox="1"/>
          <p:nvPr/>
        </p:nvSpPr>
        <p:spPr>
          <a:xfrm>
            <a:off x="1524000" y="1818290"/>
            <a:ext cx="8954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God is not silent</a:t>
            </a:r>
            <a:br>
              <a:rPr lang="en-US" sz="3600" b="1" dirty="0"/>
            </a:br>
            <a:r>
              <a:rPr lang="en-US" sz="3600" b="1" dirty="0"/>
              <a:t>to our cries today!</a:t>
            </a:r>
          </a:p>
        </p:txBody>
      </p:sp>
    </p:spTree>
    <p:extLst>
      <p:ext uri="{BB962C8B-B14F-4D97-AF65-F5344CB8AC3E}">
        <p14:creationId xmlns:p14="http://schemas.microsoft.com/office/powerpoint/2010/main" val="29485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58A2-9843-4891-93F7-B05FBBD23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6B202-5F94-490A-AFA3-C10B1639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68" y="1979521"/>
            <a:ext cx="6700527" cy="3599316"/>
          </a:xfrm>
        </p:spPr>
        <p:txBody>
          <a:bodyPr/>
          <a:lstStyle/>
          <a:p>
            <a:pPr algn="ctr"/>
            <a:r>
              <a:rPr lang="en-US" dirty="0"/>
              <a:t>The secret is the bended knee in prayer!</a:t>
            </a:r>
          </a:p>
          <a:p>
            <a:pPr algn="ctr"/>
            <a:r>
              <a:rPr lang="en-US" dirty="0"/>
              <a:t>Psalm 34:15-22; 42:5</a:t>
            </a:r>
          </a:p>
        </p:txBody>
      </p:sp>
    </p:spTree>
    <p:extLst>
      <p:ext uri="{BB962C8B-B14F-4D97-AF65-F5344CB8AC3E}">
        <p14:creationId xmlns:p14="http://schemas.microsoft.com/office/powerpoint/2010/main" val="19611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4FEA1-E45B-4CFC-A8F9-C394AD62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8FC7F3-FA97-41ED-BD74-80BD623B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914400"/>
            <a:ext cx="10237075" cy="1391478"/>
          </a:xfrm>
        </p:spPr>
        <p:txBody>
          <a:bodyPr>
            <a:normAutofit fontScale="90000"/>
          </a:bodyPr>
          <a:lstStyle/>
          <a:p>
            <a:r>
              <a:rPr lang="en-US" dirty="0"/>
              <a:t>Next Lesson: </a:t>
            </a:r>
            <a:br>
              <a:rPr lang="en-US" dirty="0"/>
            </a:br>
            <a:r>
              <a:rPr lang="en-US" dirty="0"/>
              <a:t>“Gaining Perspective in Life’s Struggles”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00257-03FB-4D35-A626-B00F005DB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7365" r="9191" b="15323"/>
          <a:stretch/>
        </p:blipFill>
        <p:spPr>
          <a:xfrm>
            <a:off x="2379202" y="2467050"/>
            <a:ext cx="7433596" cy="34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C92176-709D-4AB7-80B8-4B5701C60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0" y="792984"/>
            <a:ext cx="10559180" cy="5495172"/>
          </a:xfrm>
        </p:spPr>
        <p:txBody>
          <a:bodyPr tIns="182880" bIns="822960">
            <a:normAutofit/>
          </a:bodyPr>
          <a:lstStyle/>
          <a:p>
            <a:r>
              <a:rPr lang="en-US" dirty="0"/>
              <a:t>Truth has disappeared</a:t>
            </a:r>
          </a:p>
          <a:p>
            <a:r>
              <a:rPr lang="en-US" dirty="0"/>
              <a:t>Assurance has vanished</a:t>
            </a:r>
          </a:p>
          <a:p>
            <a:r>
              <a:rPr lang="en-US" dirty="0"/>
              <a:t>Fears dominate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2CC4DF-796F-4597-8401-12669E75F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Causes of Doubt</a:t>
            </a:r>
          </a:p>
        </p:txBody>
      </p:sp>
    </p:spTree>
    <p:extLst>
      <p:ext uri="{BB962C8B-B14F-4D97-AF65-F5344CB8AC3E}">
        <p14:creationId xmlns:p14="http://schemas.microsoft.com/office/powerpoint/2010/main" val="38581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255FB0-AF4D-47AD-809A-C0B227B51AE8}"/>
              </a:ext>
            </a:extLst>
          </p:cNvPr>
          <p:cNvSpPr txBox="1"/>
          <p:nvPr/>
        </p:nvSpPr>
        <p:spPr>
          <a:xfrm>
            <a:off x="510208" y="516835"/>
            <a:ext cx="1117158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The Shadow Enemy</a:t>
            </a: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No substance but suspicion</a:t>
            </a: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Suspicion interprets</a:t>
            </a: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Hasty in concluding</a:t>
            </a: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Shadows are reported as Truth</a:t>
            </a: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Only imagined it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/>
              <a:t>“Shadow Soldiers” invade and destroy </a:t>
            </a:r>
            <a:br>
              <a:rPr lang="en-US" sz="3600" dirty="0"/>
            </a:br>
            <a:r>
              <a:rPr lang="en-US" sz="3600" dirty="0"/>
              <a:t>by </a:t>
            </a:r>
            <a:r>
              <a:rPr lang="en-US" sz="3600" u="sng" dirty="0"/>
              <a:t>imagined</a:t>
            </a:r>
            <a:r>
              <a:rPr lang="en-US" sz="3600" dirty="0"/>
              <a:t> fancies!</a:t>
            </a:r>
          </a:p>
        </p:txBody>
      </p:sp>
    </p:spTree>
    <p:extLst>
      <p:ext uri="{BB962C8B-B14F-4D97-AF65-F5344CB8AC3E}">
        <p14:creationId xmlns:p14="http://schemas.microsoft.com/office/powerpoint/2010/main" val="31811481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Habakkuk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944633" cy="4473831"/>
          </a:xfrm>
        </p:spPr>
        <p:txBody>
          <a:bodyPr>
            <a:normAutofit/>
          </a:bodyPr>
          <a:lstStyle/>
          <a:p>
            <a:r>
              <a:rPr lang="en-US" dirty="0"/>
              <a:t>Struggling with doubt (Jeremiah 45:3). </a:t>
            </a:r>
          </a:p>
          <a:p>
            <a:r>
              <a:rPr lang="en-US" dirty="0"/>
              <a:t>Life seems futile (Psalm 77:3, 7-9).</a:t>
            </a:r>
          </a:p>
          <a:p>
            <a:r>
              <a:rPr lang="en-US" dirty="0"/>
              <a:t>Honesty confessed…he was still troubled by the Shadow Soldiers</a:t>
            </a:r>
          </a:p>
        </p:txBody>
      </p:sp>
    </p:spTree>
    <p:extLst>
      <p:ext uri="{BB962C8B-B14F-4D97-AF65-F5344CB8AC3E}">
        <p14:creationId xmlns:p14="http://schemas.microsoft.com/office/powerpoint/2010/main" val="196828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477535" y="2010708"/>
            <a:ext cx="106469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Hard questions that have no answers </a:t>
            </a:r>
            <a:br>
              <a:rPr lang="en-US" sz="3600" dirty="0"/>
            </a:br>
            <a:r>
              <a:rPr lang="en-US" sz="3600" dirty="0"/>
              <a:t>(Habakkuk 1:13b-14)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65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0D73-4E22-445F-970C-6B118712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Habakkuk’s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F7E4-483B-4394-BB75-326C6E0A3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37479"/>
            <a:ext cx="8576771" cy="4473831"/>
          </a:xfrm>
        </p:spPr>
        <p:txBody>
          <a:bodyPr>
            <a:normAutofit/>
          </a:bodyPr>
          <a:lstStyle/>
          <a:p>
            <a:r>
              <a:rPr lang="en-US" dirty="0"/>
              <a:t>Vocalizes the perplexity</a:t>
            </a:r>
          </a:p>
          <a:p>
            <a:r>
              <a:rPr lang="en-US" dirty="0"/>
              <a:t>Was puzzled</a:t>
            </a:r>
          </a:p>
          <a:p>
            <a:r>
              <a:rPr lang="en-US" dirty="0"/>
              <a:t>Saw God through the Shadow Soldiers</a:t>
            </a:r>
          </a:p>
        </p:txBody>
      </p:sp>
    </p:spTree>
    <p:extLst>
      <p:ext uri="{BB962C8B-B14F-4D97-AF65-F5344CB8AC3E}">
        <p14:creationId xmlns:p14="http://schemas.microsoft.com/office/powerpoint/2010/main" val="36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5EB7C9-0434-47EE-824B-C4315ED9E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119" y="301223"/>
            <a:ext cx="10559180" cy="4924330"/>
          </a:xfrm>
        </p:spPr>
        <p:txBody>
          <a:bodyPr tIns="914400" bIns="457200">
            <a:normAutofit lnSpcReduction="10000"/>
          </a:bodyPr>
          <a:lstStyle/>
          <a:p>
            <a:r>
              <a:rPr lang="en-US" dirty="0"/>
              <a:t>Good men suffer (Romans 5:3ff)</a:t>
            </a:r>
          </a:p>
          <a:p>
            <a:r>
              <a:rPr lang="en-US" dirty="0"/>
              <a:t>Prosperity is not a blessing</a:t>
            </a:r>
          </a:p>
          <a:p>
            <a:r>
              <a:rPr lang="en-US" dirty="0"/>
              <a:t>Evil afflicts others</a:t>
            </a:r>
          </a:p>
          <a:p>
            <a:pPr marL="0" indent="0">
              <a:buNone/>
            </a:pPr>
            <a:r>
              <a:rPr lang="en-US" dirty="0"/>
              <a:t>This mystery has always troubled saints (Job 12:6, 21:7-13; Psalm 17:14, 15, 73:1-13; Jeremiah 12:1; Ecclesiastes 7:15; 8:14).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2CA24-D732-4989-9013-06823D24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342786"/>
            <a:ext cx="9613861" cy="1080938"/>
          </a:xfrm>
        </p:spPr>
        <p:txBody>
          <a:bodyPr/>
          <a:lstStyle/>
          <a:p>
            <a:r>
              <a:rPr lang="en-US" cap="small" dirty="0"/>
              <a:t>It is NOT inconsistency if…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8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6C675-AC1A-4D45-8C0A-CD19BFA5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8FD8AB-FE58-4EB9-BE82-A2FCAAAF49DA}"/>
              </a:ext>
            </a:extLst>
          </p:cNvPr>
          <p:cNvSpPr txBox="1"/>
          <p:nvPr/>
        </p:nvSpPr>
        <p:spPr>
          <a:xfrm>
            <a:off x="477535" y="2010708"/>
            <a:ext cx="106469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Hard questions that have no answers </a:t>
            </a:r>
            <a:br>
              <a:rPr lang="en-US" sz="3600" dirty="0"/>
            </a:br>
            <a:r>
              <a:rPr lang="en-US" sz="3600" dirty="0"/>
              <a:t>(Habakkuk 1:13b-14)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Inhumane acts depreciating life </a:t>
            </a:r>
            <a:br>
              <a:rPr lang="en-US" sz="3600" dirty="0"/>
            </a:br>
            <a:r>
              <a:rPr lang="en-US" sz="3600" dirty="0"/>
              <a:t>(Habakkuk 1:15a)</a:t>
            </a:r>
          </a:p>
        </p:txBody>
      </p:sp>
    </p:spTree>
    <p:extLst>
      <p:ext uri="{BB962C8B-B14F-4D97-AF65-F5344CB8AC3E}">
        <p14:creationId xmlns:p14="http://schemas.microsoft.com/office/powerpoint/2010/main" val="7674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1494</TotalTime>
  <Words>720</Words>
  <Application>Microsoft Office PowerPoint</Application>
  <PresentationFormat>Widescreen</PresentationFormat>
  <Paragraphs>103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Alpaca Scarlett Demo</vt:lpstr>
      <vt:lpstr>Trebuchet MS</vt:lpstr>
      <vt:lpstr>Arial</vt:lpstr>
      <vt:lpstr>Berlin</vt:lpstr>
      <vt:lpstr>Honest Struggles for Honest Hearts!</vt:lpstr>
      <vt:lpstr>Doubt</vt:lpstr>
      <vt:lpstr>The Causes of Doubt</vt:lpstr>
      <vt:lpstr>PowerPoint Presentation</vt:lpstr>
      <vt:lpstr>Habakkuk</vt:lpstr>
      <vt:lpstr>The Cause</vt:lpstr>
      <vt:lpstr>Habakkuk’s War</vt:lpstr>
      <vt:lpstr>It is NOT inconsistency if…</vt:lpstr>
      <vt:lpstr>The Cause</vt:lpstr>
      <vt:lpstr>The Metaphor</vt:lpstr>
      <vt:lpstr>Evil’s Inhumanity</vt:lpstr>
      <vt:lpstr>The Cause</vt:lpstr>
      <vt:lpstr>“I have to see it!”</vt:lpstr>
      <vt:lpstr>The Cause</vt:lpstr>
      <vt:lpstr>Babylon’s Pride</vt:lpstr>
      <vt:lpstr>PowerPoint Presentation</vt:lpstr>
      <vt:lpstr>The Cause</vt:lpstr>
      <vt:lpstr>Habakkuk’s war</vt:lpstr>
      <vt:lpstr>PowerPoint Presentation</vt:lpstr>
      <vt:lpstr>The Cure</vt:lpstr>
      <vt:lpstr>The Saint’s consolation!</vt:lpstr>
      <vt:lpstr>The Cure</vt:lpstr>
      <vt:lpstr>God’s Sovereignty</vt:lpstr>
      <vt:lpstr>Evil’s end</vt:lpstr>
      <vt:lpstr>PowerPoint Presentation</vt:lpstr>
      <vt:lpstr>PowerPoint Presentation</vt:lpstr>
      <vt:lpstr>PowerPoint Presentation</vt:lpstr>
      <vt:lpstr>Remember…</vt:lpstr>
      <vt:lpstr>Next Lesson:  “Gaining Perspective in Life’s Struggles”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Kachelman III</dc:creator>
  <cp:lastModifiedBy>John Kachelman Jr.</cp:lastModifiedBy>
  <cp:revision>128</cp:revision>
  <dcterms:created xsi:type="dcterms:W3CDTF">2021-02-02T13:25:37Z</dcterms:created>
  <dcterms:modified xsi:type="dcterms:W3CDTF">2021-02-18T04:05:31Z</dcterms:modified>
</cp:coreProperties>
</file>