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303" r:id="rId3"/>
    <p:sldId id="281" r:id="rId4"/>
    <p:sldId id="306" r:id="rId5"/>
    <p:sldId id="338" r:id="rId6"/>
    <p:sldId id="331" r:id="rId7"/>
    <p:sldId id="320" r:id="rId8"/>
    <p:sldId id="339" r:id="rId9"/>
    <p:sldId id="304" r:id="rId10"/>
    <p:sldId id="340" r:id="rId11"/>
    <p:sldId id="321" r:id="rId12"/>
    <p:sldId id="341" r:id="rId13"/>
    <p:sldId id="342" r:id="rId14"/>
    <p:sldId id="343" r:id="rId15"/>
    <p:sldId id="323" r:id="rId16"/>
    <p:sldId id="319" r:id="rId17"/>
    <p:sldId id="324" r:id="rId18"/>
    <p:sldId id="325" r:id="rId19"/>
    <p:sldId id="280" r:id="rId20"/>
  </p:sldIdLst>
  <p:sldSz cx="12192000" cy="6858000"/>
  <p:notesSz cx="6858000" cy="9144000"/>
  <p:embeddedFontLst>
    <p:embeddedFont>
      <p:font typeface="Alpaca Scarlett Demo" panose="020B0604020202020204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0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1AC635-5AFB-4198-BD11-AEC72ACC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1CEB3-59DF-4602-AF0F-C7B9DC517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17" y="483080"/>
            <a:ext cx="2919766" cy="753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5949056"/>
            <a:ext cx="8968085" cy="6803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5949056"/>
            <a:ext cx="3077109" cy="6803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 wrap="square" anchor="ctr" anchorCtr="0">
            <a:noAutofit/>
          </a:bodyPr>
          <a:lstStyle>
            <a:lvl1pPr algn="r">
              <a:defRPr sz="32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6F1ECE-C1EC-45F4-B599-73F2A8126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B3D8A-B760-4701-B8B0-76C026C52DA4}"/>
              </a:ext>
            </a:extLst>
          </p:cNvPr>
          <p:cNvSpPr txBox="1"/>
          <p:nvPr userDrawn="1"/>
        </p:nvSpPr>
        <p:spPr>
          <a:xfrm>
            <a:off x="9015710" y="6022266"/>
            <a:ext cx="155588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800" cap="all" spc="0" baseline="0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5669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akkuk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57" y="1629342"/>
            <a:ext cx="9047284" cy="35993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30C9F-1ABC-4F33-841F-5025D8029C74}"/>
              </a:ext>
            </a:extLst>
          </p:cNvPr>
          <p:cNvSpPr txBox="1"/>
          <p:nvPr userDrawn="1"/>
        </p:nvSpPr>
        <p:spPr>
          <a:xfrm>
            <a:off x="604645" y="1055984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62255-2911-43D4-80E0-AD8636ACAAFD}"/>
              </a:ext>
            </a:extLst>
          </p:cNvPr>
          <p:cNvSpPr txBox="1"/>
          <p:nvPr userDrawn="1"/>
        </p:nvSpPr>
        <p:spPr>
          <a:xfrm rot="10800000">
            <a:off x="10245653" y="3348572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3B93EF-D3B8-49CA-A02C-A7C862FF9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6099" y="5446661"/>
            <a:ext cx="6019800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 i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(Click to edit Master text styles)</a:t>
            </a:r>
          </a:p>
        </p:txBody>
      </p:sp>
    </p:spTree>
    <p:extLst>
      <p:ext uri="{BB962C8B-B14F-4D97-AF65-F5344CB8AC3E}">
        <p14:creationId xmlns:p14="http://schemas.microsoft.com/office/powerpoint/2010/main" val="8954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5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7B4915-B9EE-4C14-AC16-653606298192}"/>
              </a:ext>
            </a:extLst>
          </p:cNvPr>
          <p:cNvSpPr/>
          <p:nvPr userDrawn="1"/>
        </p:nvSpPr>
        <p:spPr bwMode="ltGray">
          <a:xfrm>
            <a:off x="0" y="1018630"/>
            <a:ext cx="12191999" cy="118629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753228"/>
            <a:ext cx="10559180" cy="5495172"/>
          </a:xfrm>
          <a:ln w="38100">
            <a:solidFill>
              <a:schemeClr val="tx1"/>
            </a:solidFill>
          </a:ln>
        </p:spPr>
        <p:txBody>
          <a:bodyPr lIns="457200" tIns="173736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106683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7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нь Іоанна Богослова: ким був святий і кому він допомагає - tochka.net">
            <a:extLst>
              <a:ext uri="{FF2B5EF4-FFF2-40B4-BE49-F238E27FC236}">
                <a16:creationId xmlns:a16="http://schemas.microsoft.com/office/drawing/2014/main" id="{3780BCD8-88E8-46B7-9E78-2F51EAB39A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53228"/>
            <a:ext cx="6193990" cy="5495172"/>
          </a:xfrm>
          <a:ln w="38100">
            <a:solidFill>
              <a:schemeClr val="bg1"/>
            </a:solidFill>
          </a:ln>
        </p:spPr>
        <p:txBody>
          <a:bodyPr lIns="457200" tIns="1097280" rIns="457200" bIns="91440" anchor="ctr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5" y="1066836"/>
            <a:ext cx="5667375" cy="857214"/>
          </a:xfrm>
          <a:noFill/>
        </p:spPr>
        <p:txBody>
          <a:bodyPr anchor="ctr" anchorCtr="0"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9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рил и Методиј ни го отворија патот кон писменоста">
            <a:extLst>
              <a:ext uri="{FF2B5EF4-FFF2-40B4-BE49-F238E27FC236}">
                <a16:creationId xmlns:a16="http://schemas.microsoft.com/office/drawing/2014/main" id="{67463890-679B-4C9E-A170-19156FD13E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936" r="155" b="8702"/>
          <a:stretch/>
        </p:blipFill>
        <p:spPr bwMode="auto">
          <a:xfrm>
            <a:off x="-189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466472"/>
          </a:xfrm>
          <a:ln w="38100">
            <a:solidFill>
              <a:schemeClr val="tx1"/>
            </a:solidFill>
          </a:ln>
        </p:spPr>
        <p:txBody>
          <a:bodyPr lIns="457200" tIns="146304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8108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a Solución para la Ansiedad y Estrés: “La Caja de Relajación” – MBP  Wealth Management">
            <a:extLst>
              <a:ext uri="{FF2B5EF4-FFF2-40B4-BE49-F238E27FC236}">
                <a16:creationId xmlns:a16="http://schemas.microsoft.com/office/drawing/2014/main" id="{F5AE4B29-C83B-42D5-B9BE-5C6DB2911B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b="18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049" y="2147774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49" y="762036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5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 Be A Young Black Man Working In An Office Full of White People | by  Derrius Quarles | HackerNoon.com | Medium">
            <a:extLst>
              <a:ext uri="{FF2B5EF4-FFF2-40B4-BE49-F238E27FC236}">
                <a16:creationId xmlns:a16="http://schemas.microsoft.com/office/drawing/2014/main" id="{35DD2F52-3582-4231-8F3E-D579CB8A0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2848" b="1189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105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105" y="703980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ue Neon Question Mark Background - Stock Motion Graphics | Motion Array">
            <a:extLst>
              <a:ext uri="{FF2B5EF4-FFF2-40B4-BE49-F238E27FC236}">
                <a16:creationId xmlns:a16="http://schemas.microsoft.com/office/drawing/2014/main" id="{7B773ED4-749C-4911-B342-B725EF414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703980"/>
            <a:ext cx="6200775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rgbClr val="F4FF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PUB 2 or EPUB 3? That Is Not a Question – EPUBSecrets">
            <a:extLst>
              <a:ext uri="{FF2B5EF4-FFF2-40B4-BE49-F238E27FC236}">
                <a16:creationId xmlns:a16="http://schemas.microsoft.com/office/drawing/2014/main" id="{335FAC4B-467F-4225-9BED-E25D4C65B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-48" r="14722" b="13809"/>
          <a:stretch/>
        </p:blipFill>
        <p:spPr bwMode="auto">
          <a:xfrm>
            <a:off x="0" y="-23925"/>
            <a:ext cx="12192000" cy="68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2" y="1842975"/>
            <a:ext cx="7402739" cy="3962739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2" y="457237"/>
            <a:ext cx="7402739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iritualidade Archives - Aleteia: vida plena com valor">
            <a:extLst>
              <a:ext uri="{FF2B5EF4-FFF2-40B4-BE49-F238E27FC236}">
                <a16:creationId xmlns:a16="http://schemas.microsoft.com/office/drawing/2014/main" id="{18E8E9AD-A2E6-4F7E-ACA7-7A49A02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28619" b="1160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ltGray">
          <a:xfrm>
            <a:off x="-1" y="707759"/>
            <a:ext cx="7600951" cy="121701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6700527" cy="1080938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336873"/>
            <a:ext cx="6700527" cy="359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spcBef>
                <a:spcPts val="0"/>
              </a:spcBef>
              <a:spcAft>
                <a:spcPts val="1800"/>
              </a:spcAft>
              <a:defRPr sz="3200"/>
            </a:lvl2pPr>
            <a:lvl3pPr>
              <a:spcBef>
                <a:spcPts val="0"/>
              </a:spcBef>
              <a:spcAft>
                <a:spcPts val="1800"/>
              </a:spcAft>
              <a:defRPr sz="2800"/>
            </a:lvl3pPr>
            <a:lvl4pPr>
              <a:spcBef>
                <a:spcPts val="0"/>
              </a:spcBef>
              <a:spcAft>
                <a:spcPts val="1800"/>
              </a:spcAft>
              <a:defRPr sz="2400"/>
            </a:lvl4pPr>
            <a:lvl5pPr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DDC9A09-5A9C-42B6-8437-6A560E260E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0BD9-FDCD-4CD8-9BA8-8E2013A1D3BE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0" r:id="rId5"/>
    <p:sldLayoutId id="2147483681" r:id="rId6"/>
    <p:sldLayoutId id="2147483682" r:id="rId7"/>
    <p:sldLayoutId id="2147483683" r:id="rId8"/>
    <p:sldLayoutId id="2147483679" r:id="rId9"/>
    <p:sldLayoutId id="2147483663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F2B76-44A5-4E45-850B-1F0A9175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>
            <a:normAutofit fontScale="90000"/>
          </a:bodyPr>
          <a:lstStyle/>
          <a:p>
            <a:r>
              <a:rPr lang="en-US" dirty="0"/>
              <a:t>The God who cannot ignore injustice!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2A2D1-A0D2-4407-86C3-CE7A6BC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51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God settles a frustrated faith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020647"/>
            <a:ext cx="10646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ETERNAL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SELF-EXISTENT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ALMIGHTY</a:t>
            </a:r>
            <a:r>
              <a:rPr lang="en-US" sz="3600" dirty="0"/>
              <a:t> (1:12)</a:t>
            </a:r>
          </a:p>
        </p:txBody>
      </p:sp>
    </p:spTree>
    <p:extLst>
      <p:ext uri="{BB962C8B-B14F-4D97-AF65-F5344CB8AC3E}">
        <p14:creationId xmlns:p14="http://schemas.microsoft.com/office/powerpoint/2010/main" val="30680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God as the power</a:t>
            </a:r>
          </a:p>
          <a:p>
            <a:r>
              <a:rPr lang="en-US" dirty="0"/>
              <a:t>God was in control</a:t>
            </a:r>
          </a:p>
          <a:p>
            <a:r>
              <a:rPr lang="en-US" dirty="0"/>
              <a:t>“Fear” should vanish (Jeremiah 46:28)</a:t>
            </a:r>
          </a:p>
          <a:p>
            <a:r>
              <a:rPr lang="en-US" dirty="0"/>
              <a:t>Whatever happens it cannot defy God’s power!</a:t>
            </a:r>
          </a:p>
          <a:p>
            <a:r>
              <a:rPr lang="en-US" dirty="0"/>
              <a:t>Take refuge in the security of this Almighty God (Psalm 66:7)</a:t>
            </a:r>
          </a:p>
        </p:txBody>
      </p:sp>
    </p:spTree>
    <p:extLst>
      <p:ext uri="{BB962C8B-B14F-4D97-AF65-F5344CB8AC3E}">
        <p14:creationId xmlns:p14="http://schemas.microsoft.com/office/powerpoint/2010/main" val="3342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God settles a frustrated faith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020647"/>
            <a:ext cx="106469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ETERNAL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SELF-EXISTENT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ALMIGHTY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the </a:t>
            </a:r>
            <a:r>
              <a:rPr lang="en-US" sz="3600" b="1" dirty="0"/>
              <a:t>HOLY ONE</a:t>
            </a:r>
            <a:r>
              <a:rPr lang="en-US" sz="3600" dirty="0"/>
              <a:t> (1:12, 13a)</a:t>
            </a:r>
          </a:p>
        </p:txBody>
      </p:sp>
    </p:spTree>
    <p:extLst>
      <p:ext uri="{BB962C8B-B14F-4D97-AF65-F5344CB8AC3E}">
        <p14:creationId xmlns:p14="http://schemas.microsoft.com/office/powerpoint/2010/main" val="30951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365D1-4DBC-499A-9DD3-93596394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1" y="1093084"/>
            <a:ext cx="7556938" cy="485553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Righteousness will triumph</a:t>
            </a:r>
          </a:p>
          <a:p>
            <a:pPr algn="l"/>
            <a:r>
              <a:rPr lang="en-US" dirty="0"/>
              <a:t>God’s is controlled by holiness</a:t>
            </a:r>
          </a:p>
          <a:p>
            <a:pPr algn="l"/>
            <a:r>
              <a:rPr lang="en-US" dirty="0"/>
              <a:t>God cannot approve sin</a:t>
            </a:r>
          </a:p>
          <a:p>
            <a:pPr algn="l"/>
            <a:r>
              <a:rPr lang="en-US" dirty="0"/>
              <a:t>Holiness cannot sanction evil</a:t>
            </a:r>
          </a:p>
          <a:p>
            <a:pPr algn="l"/>
            <a:r>
              <a:rPr lang="en-US" dirty="0"/>
              <a:t>Guarantees divine justice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DBFEE-2373-450B-A15E-96F0C9DD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74" y="430711"/>
            <a:ext cx="6200775" cy="1080938"/>
          </a:xfrm>
        </p:spPr>
        <p:txBody>
          <a:bodyPr/>
          <a:lstStyle/>
          <a:p>
            <a:r>
              <a:rPr lang="en-US" dirty="0"/>
              <a:t>God is a Holy God</a:t>
            </a:r>
          </a:p>
        </p:txBody>
      </p:sp>
    </p:spTree>
    <p:extLst>
      <p:ext uri="{BB962C8B-B14F-4D97-AF65-F5344CB8AC3E}">
        <p14:creationId xmlns:p14="http://schemas.microsoft.com/office/powerpoint/2010/main" val="105575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God settles a frustrated faith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020647"/>
            <a:ext cx="10646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ETERNAL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SELF-EXISTENT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ALMIGHTY</a:t>
            </a:r>
            <a:r>
              <a:rPr lang="en-US" sz="3600" dirty="0"/>
              <a:t> (1:12)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the </a:t>
            </a:r>
            <a:r>
              <a:rPr lang="en-US" sz="3600" b="1" dirty="0"/>
              <a:t>HOLY ONE</a:t>
            </a:r>
            <a:r>
              <a:rPr lang="en-US" sz="3600" dirty="0"/>
              <a:t> (1:12, 13a)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Jehovah God is the </a:t>
            </a:r>
            <a:r>
              <a:rPr lang="en-US" sz="3600" b="1" dirty="0"/>
              <a:t>ROCK</a:t>
            </a:r>
            <a:r>
              <a:rPr lang="en-US" sz="3600" dirty="0"/>
              <a:t> (1:12)</a:t>
            </a:r>
          </a:p>
        </p:txBody>
      </p:sp>
    </p:spTree>
    <p:extLst>
      <p:ext uri="{BB962C8B-B14F-4D97-AF65-F5344CB8AC3E}">
        <p14:creationId xmlns:p14="http://schemas.microsoft.com/office/powerpoint/2010/main" val="37671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A8C37-0EE5-4807-B49D-C44A70DB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63" y="462456"/>
            <a:ext cx="7877364" cy="5234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300" b="1" dirty="0">
                <a:solidFill>
                  <a:schemeClr val="bg1"/>
                </a:solidFill>
                <a:effectLst/>
              </a:rPr>
              <a:t>A fitting summary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Stability, safety, support 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r>
              <a:rPr lang="en-US" dirty="0">
                <a:solidFill>
                  <a:schemeClr val="bg1"/>
                </a:solidFill>
                <a:effectLst/>
              </a:rPr>
              <a:t>(</a:t>
            </a:r>
            <a:r>
              <a:rPr lang="en-US" dirty="0" err="1">
                <a:solidFill>
                  <a:schemeClr val="bg1"/>
                </a:solidFill>
                <a:effectLst/>
              </a:rPr>
              <a:t>Deut</a:t>
            </a:r>
            <a:r>
              <a:rPr lang="en-US" dirty="0">
                <a:solidFill>
                  <a:schemeClr val="bg1"/>
                </a:solidFill>
                <a:effectLst/>
              </a:rPr>
              <a:t> 32:4)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Ways are constant, unchanging, and always reliable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Promises will not change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A “Rock” for Christians today 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r>
              <a:rPr lang="en-US" dirty="0">
                <a:solidFill>
                  <a:schemeClr val="bg1"/>
                </a:solidFill>
                <a:effectLst/>
              </a:rPr>
              <a:t>(2 Sam 22:2-3, 47-51; </a:t>
            </a:r>
            <a:r>
              <a:rPr lang="en-US" dirty="0" err="1">
                <a:solidFill>
                  <a:schemeClr val="bg1"/>
                </a:solidFill>
                <a:effectLst/>
              </a:rPr>
              <a:t>Psa</a:t>
            </a:r>
            <a:r>
              <a:rPr lang="en-US" dirty="0">
                <a:solidFill>
                  <a:schemeClr val="bg1"/>
                </a:solidFill>
                <a:effectLst/>
              </a:rPr>
              <a:t> 62:6-7)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CC5DD-0F97-423F-8B7E-0C243A370CBB}"/>
              </a:ext>
            </a:extLst>
          </p:cNvPr>
          <p:cNvSpPr txBox="1"/>
          <p:nvPr/>
        </p:nvSpPr>
        <p:spPr>
          <a:xfrm>
            <a:off x="1418897" y="1954924"/>
            <a:ext cx="96590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“We will not die!” (Hosea 11:9)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Jehovah will protect us!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God keeps His covenant.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Injustice will be punished!</a:t>
            </a:r>
          </a:p>
        </p:txBody>
      </p:sp>
    </p:spTree>
    <p:extLst>
      <p:ext uri="{BB962C8B-B14F-4D97-AF65-F5344CB8AC3E}">
        <p14:creationId xmlns:p14="http://schemas.microsoft.com/office/powerpoint/2010/main" val="21716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Faith’s Firm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9249433" cy="4473831"/>
          </a:xfrm>
        </p:spPr>
        <p:txBody>
          <a:bodyPr>
            <a:normAutofit/>
          </a:bodyPr>
          <a:lstStyle/>
          <a:p>
            <a:r>
              <a:rPr lang="en-US" dirty="0"/>
              <a:t>This confidence is available to Christians today</a:t>
            </a:r>
          </a:p>
          <a:p>
            <a:r>
              <a:rPr lang="en-US" dirty="0"/>
              <a:t>We share hope</a:t>
            </a:r>
          </a:p>
          <a:p>
            <a:r>
              <a:rPr lang="en-US" dirty="0"/>
              <a:t>Let us take courage with Habakkuk – God is not removed in some far-off place; He is a covenant-keeping God; He has given His Word and will never break it!</a:t>
            </a:r>
          </a:p>
        </p:txBody>
      </p:sp>
    </p:spTree>
    <p:extLst>
      <p:ext uri="{BB962C8B-B14F-4D97-AF65-F5344CB8AC3E}">
        <p14:creationId xmlns:p14="http://schemas.microsoft.com/office/powerpoint/2010/main" val="32362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1BCC3-475A-430B-ADA3-27428DE6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753228"/>
            <a:ext cx="10972800" cy="5495172"/>
          </a:xfrm>
        </p:spPr>
        <p:txBody>
          <a:bodyPr bIns="2011680">
            <a:noAutofit/>
          </a:bodyPr>
          <a:lstStyle/>
          <a:p>
            <a:pPr algn="l"/>
            <a:r>
              <a:rPr lang="en-US" u="sng" dirty="0"/>
              <a:t>Never doubt</a:t>
            </a:r>
            <a:r>
              <a:rPr lang="en-US" dirty="0"/>
              <a:t> God – He is not being defeated!</a:t>
            </a:r>
          </a:p>
          <a:p>
            <a:pPr algn="l"/>
            <a:r>
              <a:rPr lang="en-US" u="sng" dirty="0"/>
              <a:t>Draw hope</a:t>
            </a:r>
            <a:r>
              <a:rPr lang="en-US" dirty="0"/>
              <a:t> from God’s holiness!</a:t>
            </a:r>
          </a:p>
          <a:p>
            <a:pPr algn="l"/>
            <a:r>
              <a:rPr lang="en-US" u="sng" dirty="0"/>
              <a:t>Focus</a:t>
            </a:r>
            <a:r>
              <a:rPr lang="en-US" dirty="0"/>
              <a:t> on the Names and Character of our God!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4DB42-306E-44A9-819E-C056019A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faith is Frustrated…</a:t>
            </a:r>
          </a:p>
        </p:txBody>
      </p:sp>
    </p:spTree>
    <p:extLst>
      <p:ext uri="{BB962C8B-B14F-4D97-AF65-F5344CB8AC3E}">
        <p14:creationId xmlns:p14="http://schemas.microsoft.com/office/powerpoint/2010/main" val="7720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4FEA1-E45B-4CFC-A8F9-C394AD6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FC7F3-FA97-41ED-BD74-80BD623B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914400"/>
            <a:ext cx="10237075" cy="1391478"/>
          </a:xfrm>
        </p:spPr>
        <p:txBody>
          <a:bodyPr>
            <a:normAutofit fontScale="90000"/>
          </a:bodyPr>
          <a:lstStyle/>
          <a:p>
            <a:r>
              <a:rPr lang="en-US" dirty="0"/>
              <a:t>Next Lesson: </a:t>
            </a:r>
            <a:br>
              <a:rPr lang="en-US" dirty="0"/>
            </a:br>
            <a:r>
              <a:rPr lang="en-US" dirty="0"/>
              <a:t>“Honest Struggles for Honest Hearts”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00257-03FB-4D35-A626-B00F005D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7365" r="9191" b="15323"/>
          <a:stretch/>
        </p:blipFill>
        <p:spPr>
          <a:xfrm>
            <a:off x="2379202" y="2467050"/>
            <a:ext cx="7433596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92176-709D-4AB7-80B8-4B5701C6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792984"/>
            <a:ext cx="10559180" cy="5495172"/>
          </a:xfrm>
        </p:spPr>
        <p:txBody>
          <a:bodyPr tIns="182880" bIns="822960">
            <a:normAutofit/>
          </a:bodyPr>
          <a:lstStyle/>
          <a:p>
            <a:r>
              <a:rPr lang="en-US" dirty="0"/>
              <a:t>“Let’s drop back ten and punt!”</a:t>
            </a:r>
          </a:p>
          <a:p>
            <a:r>
              <a:rPr lang="en-US" dirty="0"/>
              <a:t>This describe Habakkuk’s maneuver in the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CC4DF-796F-4597-8401-12669E7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is Hopeless</a:t>
            </a:r>
          </a:p>
        </p:txBody>
      </p:sp>
    </p:spTree>
    <p:extLst>
      <p:ext uri="{BB962C8B-B14F-4D97-AF65-F5344CB8AC3E}">
        <p14:creationId xmlns:p14="http://schemas.microsoft.com/office/powerpoint/2010/main" val="3281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46A62-595C-4A6C-A704-0308AEDE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7"/>
            <a:ext cx="10559180" cy="5533929"/>
          </a:xfrm>
        </p:spPr>
        <p:txBody>
          <a:bodyPr tIns="91440" bIns="548640">
            <a:normAutofit/>
          </a:bodyPr>
          <a:lstStyle/>
          <a:p>
            <a:r>
              <a:rPr lang="en-US" dirty="0"/>
              <a:t>God’s plan compounds Judah’s problems, violate Jehovah’s holiness, and encourage the savagery of a brutish nation.</a:t>
            </a:r>
          </a:p>
          <a:p>
            <a:r>
              <a:rPr lang="en-US" dirty="0"/>
              <a:t>He needed to start all over again.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E97BA-8265-4BC1-9018-FA6043CB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Habakkuk’s Struggle</a:t>
            </a:r>
          </a:p>
        </p:txBody>
      </p:sp>
    </p:spTree>
    <p:extLst>
      <p:ext uri="{BB962C8B-B14F-4D97-AF65-F5344CB8AC3E}">
        <p14:creationId xmlns:p14="http://schemas.microsoft.com/office/powerpoint/2010/main" val="34039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Renewed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944633" cy="4473831"/>
          </a:xfrm>
        </p:spPr>
        <p:txBody>
          <a:bodyPr>
            <a:normAutofit/>
          </a:bodyPr>
          <a:lstStyle/>
          <a:p>
            <a:r>
              <a:rPr lang="en-US" dirty="0"/>
              <a:t>Clarify God’s character then place all in perspective</a:t>
            </a:r>
          </a:p>
          <a:p>
            <a:r>
              <a:rPr lang="en-US" dirty="0"/>
              <a:t>A “digest” of the Lord God is presented</a:t>
            </a:r>
          </a:p>
          <a:p>
            <a:r>
              <a:rPr lang="en-US" dirty="0"/>
              <a:t>Habakkuk reaffirms vital factors of faith</a:t>
            </a:r>
          </a:p>
        </p:txBody>
      </p:sp>
    </p:spTree>
    <p:extLst>
      <p:ext uri="{BB962C8B-B14F-4D97-AF65-F5344CB8AC3E}">
        <p14:creationId xmlns:p14="http://schemas.microsoft.com/office/powerpoint/2010/main" val="19682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4CF01-38BC-426F-B180-C8EEF659B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48" y="1517153"/>
            <a:ext cx="6200775" cy="4284558"/>
          </a:xfrm>
        </p:spPr>
        <p:txBody>
          <a:bodyPr>
            <a:normAutofit fontScale="92500"/>
          </a:bodyPr>
          <a:lstStyle/>
          <a:p>
            <a:r>
              <a:rPr lang="en-US" dirty="0"/>
              <a:t>Trials focus wholly upon the problem and forget God.</a:t>
            </a:r>
          </a:p>
          <a:p>
            <a:r>
              <a:rPr lang="en-US" dirty="0"/>
              <a:t>We need is a calm contemplation of Jehovah God’s Sovereignty.</a:t>
            </a:r>
          </a:p>
          <a:p>
            <a:r>
              <a:rPr lang="en-US" dirty="0"/>
              <a:t>He found hope by recalling who God was.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50605A-CBA6-4DCA-924A-CCA7ED52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Lesson</a:t>
            </a:r>
          </a:p>
        </p:txBody>
      </p:sp>
    </p:spTree>
    <p:extLst>
      <p:ext uri="{BB962C8B-B14F-4D97-AF65-F5344CB8AC3E}">
        <p14:creationId xmlns:p14="http://schemas.microsoft.com/office/powerpoint/2010/main" val="34946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God settles a frustrated faith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020647"/>
            <a:ext cx="1064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ETERNAL</a:t>
            </a:r>
            <a:r>
              <a:rPr lang="en-US" sz="3600" dirty="0"/>
              <a:t> (1:12)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66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Eternality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Is significant</a:t>
            </a:r>
          </a:p>
          <a:p>
            <a:r>
              <a:rPr lang="en-US" dirty="0"/>
              <a:t>Expressed in the divine “I Am”</a:t>
            </a:r>
          </a:p>
          <a:p>
            <a:r>
              <a:rPr lang="en-US" dirty="0"/>
              <a:t>One thing always will be the same – God!</a:t>
            </a:r>
          </a:p>
          <a:p>
            <a:r>
              <a:rPr lang="en-US" dirty="0"/>
              <a:t>Sin/evil may advance – God will not be moved!</a:t>
            </a:r>
          </a:p>
          <a:p>
            <a:r>
              <a:rPr lang="en-US" dirty="0"/>
              <a:t>God has not moved! (Job 23:8-27)</a:t>
            </a:r>
          </a:p>
        </p:txBody>
      </p:sp>
    </p:spTree>
    <p:extLst>
      <p:ext uri="{BB962C8B-B14F-4D97-AF65-F5344CB8AC3E}">
        <p14:creationId xmlns:p14="http://schemas.microsoft.com/office/powerpoint/2010/main" val="36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God settles a frustrated faith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557048" y="2020647"/>
            <a:ext cx="1064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ETERNAL</a:t>
            </a:r>
            <a:r>
              <a:rPr lang="en-US" sz="3600" dirty="0"/>
              <a:t> (1:12)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Jehovah God is </a:t>
            </a:r>
            <a:r>
              <a:rPr lang="en-US" sz="3600" b="1" dirty="0"/>
              <a:t>SELF-EXISTENT</a:t>
            </a:r>
            <a:r>
              <a:rPr lang="en-US" sz="3600" dirty="0"/>
              <a:t> (1:12)</a:t>
            </a:r>
          </a:p>
        </p:txBody>
      </p:sp>
    </p:spTree>
    <p:extLst>
      <p:ext uri="{BB962C8B-B14F-4D97-AF65-F5344CB8AC3E}">
        <p14:creationId xmlns:p14="http://schemas.microsoft.com/office/powerpoint/2010/main" val="6086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EB7C9-0434-47EE-824B-C4315ED9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19" y="301223"/>
            <a:ext cx="10559180" cy="4924330"/>
          </a:xfrm>
        </p:spPr>
        <p:txBody>
          <a:bodyPr tIns="914400" bIns="731520">
            <a:normAutofit/>
          </a:bodyPr>
          <a:lstStyle/>
          <a:p>
            <a:r>
              <a:rPr lang="en-US" dirty="0"/>
              <a:t>The sacred title “Jehovah”</a:t>
            </a:r>
          </a:p>
          <a:p>
            <a:r>
              <a:rPr lang="en-US" dirty="0"/>
              <a:t>God depends upon no one for existence</a:t>
            </a:r>
          </a:p>
          <a:p>
            <a:r>
              <a:rPr lang="en-US" dirty="0"/>
              <a:t>God is not bound by earthly forces and governments—He is above all!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2CA24-D732-4989-9013-06823D24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786"/>
            <a:ext cx="9613861" cy="1080938"/>
          </a:xfrm>
        </p:spPr>
        <p:txBody>
          <a:bodyPr/>
          <a:lstStyle/>
          <a:p>
            <a:r>
              <a:rPr lang="en-US" cap="small" dirty="0"/>
              <a:t>“Lord”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1425</TotalTime>
  <Words>558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Alpaca Scarlett Demo</vt:lpstr>
      <vt:lpstr>Arial</vt:lpstr>
      <vt:lpstr>Trebuchet MS</vt:lpstr>
      <vt:lpstr>Wingdings</vt:lpstr>
      <vt:lpstr>Berlin</vt:lpstr>
      <vt:lpstr>The God who cannot ignore injustice!</vt:lpstr>
      <vt:lpstr>All is Hopeless</vt:lpstr>
      <vt:lpstr>Habakkuk’s Struggle</vt:lpstr>
      <vt:lpstr>A Renewed Look</vt:lpstr>
      <vt:lpstr>A Good Lesson</vt:lpstr>
      <vt:lpstr>Traits of God settles a frustrated faith</vt:lpstr>
      <vt:lpstr>God’s Eternality</vt:lpstr>
      <vt:lpstr>Traits of God settles a frustrated faith</vt:lpstr>
      <vt:lpstr>“Lord”</vt:lpstr>
      <vt:lpstr>Traits of God settles a frustrated faith</vt:lpstr>
      <vt:lpstr>Elohim</vt:lpstr>
      <vt:lpstr>Traits of God settles a frustrated faith</vt:lpstr>
      <vt:lpstr>God is a Holy God</vt:lpstr>
      <vt:lpstr>Traits of God settles a frustrated faith</vt:lpstr>
      <vt:lpstr>PowerPoint Presentation</vt:lpstr>
      <vt:lpstr>PowerPoint Presentation</vt:lpstr>
      <vt:lpstr>Faith’s Firm Basis</vt:lpstr>
      <vt:lpstr>When faith is Frustrated…</vt:lpstr>
      <vt:lpstr>Next Lesson:  “Honest Struggles for Honest Hearts”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Kachelman Jr.</cp:lastModifiedBy>
  <cp:revision>115</cp:revision>
  <dcterms:created xsi:type="dcterms:W3CDTF">2021-02-02T13:25:37Z</dcterms:created>
  <dcterms:modified xsi:type="dcterms:W3CDTF">2021-02-16T11:58:02Z</dcterms:modified>
</cp:coreProperties>
</file>