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303" r:id="rId3"/>
    <p:sldId id="281" r:id="rId4"/>
    <p:sldId id="331" r:id="rId5"/>
    <p:sldId id="306" r:id="rId6"/>
    <p:sldId id="318" r:id="rId7"/>
    <p:sldId id="332" r:id="rId8"/>
    <p:sldId id="320" r:id="rId9"/>
    <p:sldId id="319" r:id="rId10"/>
    <p:sldId id="321" r:id="rId11"/>
    <p:sldId id="333" r:id="rId12"/>
    <p:sldId id="323" r:id="rId13"/>
    <p:sldId id="334" r:id="rId14"/>
    <p:sldId id="325" r:id="rId15"/>
    <p:sldId id="335" r:id="rId16"/>
    <p:sldId id="327" r:id="rId17"/>
    <p:sldId id="336" r:id="rId18"/>
    <p:sldId id="326" r:id="rId19"/>
    <p:sldId id="328" r:id="rId20"/>
    <p:sldId id="330" r:id="rId21"/>
    <p:sldId id="329" r:id="rId22"/>
    <p:sldId id="337" r:id="rId23"/>
    <p:sldId id="280" r:id="rId24"/>
  </p:sldIdLst>
  <p:sldSz cx="12192000" cy="6858000"/>
  <p:notesSz cx="6858000" cy="9144000"/>
  <p:embeddedFontLst>
    <p:embeddedFont>
      <p:font typeface="Alpaca Scarlett Demo" panose="020B060402020202020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F0"/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1AC635-5AFB-4198-BD11-AEC72ACC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1CEB3-59DF-4602-AF0F-C7B9DC517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17" y="483080"/>
            <a:ext cx="2919766" cy="753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5949056"/>
            <a:ext cx="8968085" cy="6803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5949056"/>
            <a:ext cx="3077109" cy="6803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 wrap="square" anchor="ctr" anchorCtr="0">
            <a:noAutofit/>
          </a:bodyPr>
          <a:lstStyle>
            <a:lvl1pPr algn="r">
              <a:defRPr sz="32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6F1ECE-C1EC-45F4-B599-73F2A8126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B3D8A-B760-4701-B8B0-76C026C52DA4}"/>
              </a:ext>
            </a:extLst>
          </p:cNvPr>
          <p:cNvSpPr txBox="1"/>
          <p:nvPr userDrawn="1"/>
        </p:nvSpPr>
        <p:spPr>
          <a:xfrm>
            <a:off x="9015710" y="6022266"/>
            <a:ext cx="155588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800" cap="all" spc="0" baseline="0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15669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akkuk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57" y="1629342"/>
            <a:ext cx="9047284" cy="35993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30C9F-1ABC-4F33-841F-5025D8029C74}"/>
              </a:ext>
            </a:extLst>
          </p:cNvPr>
          <p:cNvSpPr txBox="1"/>
          <p:nvPr userDrawn="1"/>
        </p:nvSpPr>
        <p:spPr>
          <a:xfrm>
            <a:off x="604645" y="1055984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62255-2911-43D4-80E0-AD8636ACAAFD}"/>
              </a:ext>
            </a:extLst>
          </p:cNvPr>
          <p:cNvSpPr txBox="1"/>
          <p:nvPr userDrawn="1"/>
        </p:nvSpPr>
        <p:spPr>
          <a:xfrm rot="10800000">
            <a:off x="10245653" y="3348572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3B93EF-D3B8-49CA-A02C-A7C862FF9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6099" y="5446661"/>
            <a:ext cx="6019800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 i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(Click to edit Master text styles)</a:t>
            </a:r>
          </a:p>
        </p:txBody>
      </p:sp>
    </p:spTree>
    <p:extLst>
      <p:ext uri="{BB962C8B-B14F-4D97-AF65-F5344CB8AC3E}">
        <p14:creationId xmlns:p14="http://schemas.microsoft.com/office/powerpoint/2010/main" val="8954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5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7B4915-B9EE-4C14-AC16-653606298192}"/>
              </a:ext>
            </a:extLst>
          </p:cNvPr>
          <p:cNvSpPr/>
          <p:nvPr userDrawn="1"/>
        </p:nvSpPr>
        <p:spPr bwMode="ltGray">
          <a:xfrm>
            <a:off x="0" y="1018630"/>
            <a:ext cx="12191999" cy="118629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753228"/>
            <a:ext cx="10559180" cy="5495172"/>
          </a:xfrm>
          <a:ln w="38100">
            <a:solidFill>
              <a:schemeClr val="tx1"/>
            </a:solidFill>
          </a:ln>
        </p:spPr>
        <p:txBody>
          <a:bodyPr lIns="457200" tIns="173736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106683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7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нь Іоанна Богослова: ким був святий і кому він допомагає - tochka.net">
            <a:extLst>
              <a:ext uri="{FF2B5EF4-FFF2-40B4-BE49-F238E27FC236}">
                <a16:creationId xmlns:a16="http://schemas.microsoft.com/office/drawing/2014/main" id="{3780BCD8-88E8-46B7-9E78-2F51EAB39A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53228"/>
            <a:ext cx="6193990" cy="5495172"/>
          </a:xfrm>
          <a:ln w="38100">
            <a:solidFill>
              <a:schemeClr val="bg1"/>
            </a:solidFill>
          </a:ln>
        </p:spPr>
        <p:txBody>
          <a:bodyPr lIns="457200" tIns="1097280" rIns="457200" bIns="91440" anchor="ctr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5" y="1066836"/>
            <a:ext cx="5667375" cy="857214"/>
          </a:xfrm>
          <a:noFill/>
        </p:spPr>
        <p:txBody>
          <a:bodyPr anchor="ctr" anchorCtr="0"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9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ирил и Методиј ни го отворија патот кон писменоста">
            <a:extLst>
              <a:ext uri="{FF2B5EF4-FFF2-40B4-BE49-F238E27FC236}">
                <a16:creationId xmlns:a16="http://schemas.microsoft.com/office/drawing/2014/main" id="{67463890-679B-4C9E-A170-19156FD13E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936" r="155" b="8702"/>
          <a:stretch/>
        </p:blipFill>
        <p:spPr bwMode="auto">
          <a:xfrm>
            <a:off x="-189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466472"/>
          </a:xfrm>
          <a:ln w="38100">
            <a:solidFill>
              <a:schemeClr val="tx1"/>
            </a:solidFill>
          </a:ln>
        </p:spPr>
        <p:txBody>
          <a:bodyPr lIns="457200" tIns="146304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8108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a Solución para la Ansiedad y Estrés: “La Caja de Relajación” – MBP  Wealth Management">
            <a:extLst>
              <a:ext uri="{FF2B5EF4-FFF2-40B4-BE49-F238E27FC236}">
                <a16:creationId xmlns:a16="http://schemas.microsoft.com/office/drawing/2014/main" id="{F5AE4B29-C83B-42D5-B9BE-5C6DB2911B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b="185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049" y="2147774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049" y="762036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5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 Be A Young Black Man Working In An Office Full of White People | by  Derrius Quarles | HackerNoon.com | Medium">
            <a:extLst>
              <a:ext uri="{FF2B5EF4-FFF2-40B4-BE49-F238E27FC236}">
                <a16:creationId xmlns:a16="http://schemas.microsoft.com/office/drawing/2014/main" id="{35DD2F52-3582-4231-8F3E-D579CB8A0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2848" b="1189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105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105" y="703980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3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ue Neon Question Mark Background - Stock Motion Graphics | Motion Array">
            <a:extLst>
              <a:ext uri="{FF2B5EF4-FFF2-40B4-BE49-F238E27FC236}">
                <a16:creationId xmlns:a16="http://schemas.microsoft.com/office/drawing/2014/main" id="{7B773ED4-749C-4911-B342-B725EF414A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3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63" y="703980"/>
            <a:ext cx="6200775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rgbClr val="F4FF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PUB 2 or EPUB 3? That Is Not a Question – EPUBSecrets">
            <a:extLst>
              <a:ext uri="{FF2B5EF4-FFF2-40B4-BE49-F238E27FC236}">
                <a16:creationId xmlns:a16="http://schemas.microsoft.com/office/drawing/2014/main" id="{335FAC4B-467F-4225-9BED-E25D4C65B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-48" r="14722" b="13809"/>
          <a:stretch/>
        </p:blipFill>
        <p:spPr bwMode="auto">
          <a:xfrm>
            <a:off x="0" y="-23925"/>
            <a:ext cx="12192000" cy="68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2" y="1842975"/>
            <a:ext cx="7402739" cy="3962739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2" y="457237"/>
            <a:ext cx="7402739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5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spiritualidade Archives - Aleteia: vida plena com valor">
            <a:extLst>
              <a:ext uri="{FF2B5EF4-FFF2-40B4-BE49-F238E27FC236}">
                <a16:creationId xmlns:a16="http://schemas.microsoft.com/office/drawing/2014/main" id="{18E8E9AD-A2E6-4F7E-ACA7-7A49A021CE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28619" b="1160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ltGray">
          <a:xfrm>
            <a:off x="-1" y="707759"/>
            <a:ext cx="7600951" cy="121701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6700527" cy="1080938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336873"/>
            <a:ext cx="6700527" cy="359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spcBef>
                <a:spcPts val="0"/>
              </a:spcBef>
              <a:spcAft>
                <a:spcPts val="1800"/>
              </a:spcAft>
              <a:defRPr sz="3200"/>
            </a:lvl2pPr>
            <a:lvl3pPr>
              <a:spcBef>
                <a:spcPts val="0"/>
              </a:spcBef>
              <a:spcAft>
                <a:spcPts val="1800"/>
              </a:spcAft>
              <a:defRPr sz="2800"/>
            </a:lvl3pPr>
            <a:lvl4pPr>
              <a:spcBef>
                <a:spcPts val="0"/>
              </a:spcBef>
              <a:spcAft>
                <a:spcPts val="1800"/>
              </a:spcAft>
              <a:defRPr sz="2400"/>
            </a:lvl4pPr>
            <a:lvl5pPr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6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DDC9A09-5A9C-42B6-8437-6A560E260E9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0BD9-FDCD-4CD8-9BA8-8E2013A1D3BE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4" r:id="rId4"/>
    <p:sldLayoutId id="2147483680" r:id="rId5"/>
    <p:sldLayoutId id="2147483681" r:id="rId6"/>
    <p:sldLayoutId id="2147483682" r:id="rId7"/>
    <p:sldLayoutId id="2147483683" r:id="rId8"/>
    <p:sldLayoutId id="2147483679" r:id="rId9"/>
    <p:sldLayoutId id="2147483663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F2B76-44A5-4E45-850B-1F0A9175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Perverted justice of immorality!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2A2D1-A0D2-4407-86C3-CE7A6BCE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517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Sits uncomfortably</a:t>
            </a:r>
          </a:p>
          <a:p>
            <a:r>
              <a:rPr lang="en-US" dirty="0"/>
              <a:t>National leaders decry violence yet applaud gross violence</a:t>
            </a:r>
          </a:p>
          <a:p>
            <a:r>
              <a:rPr lang="en-US" dirty="0"/>
              <a:t>Violence rapidly advances</a:t>
            </a:r>
          </a:p>
        </p:txBody>
      </p:sp>
    </p:spTree>
    <p:extLst>
      <p:ext uri="{BB962C8B-B14F-4D97-AF65-F5344CB8AC3E}">
        <p14:creationId xmlns:p14="http://schemas.microsoft.com/office/powerpoint/2010/main" val="3342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Corrupt 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125747"/>
            <a:ext cx="106469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basis of AUTHORITY – “themselves” (1:7)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STRENGTH – mortal power (1:8, 11b)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FRUITS – “violence” (1:9)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28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A8C37-0EE5-4807-B49D-C44A70DB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63" y="672662"/>
            <a:ext cx="7877364" cy="5023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When a nation lives by its own law, despises God, and rejects Heaven’s standards it invites and embraces brutal violence.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King Manasseh (2 Kings 21:9-16)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Hosea 4:1-3</a:t>
            </a:r>
          </a:p>
          <a:p>
            <a:r>
              <a:rPr lang="en-US" b="1" dirty="0">
                <a:solidFill>
                  <a:schemeClr val="bg1"/>
                </a:solidFill>
                <a:effectLst/>
              </a:rPr>
              <a:t>Nations reap the harvest their government sows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Corrupt 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17292" y="2026356"/>
            <a:ext cx="10646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basis of AUTHORITY – “themselves” (1:7)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STRENGTH – mortal power (1:8, 11b)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FRUITS – “violence” (1:9)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It’s END – “guilty” (1:11)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81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C1BCC3-475A-430B-ADA3-27428DE6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753228"/>
            <a:ext cx="10972800" cy="5495172"/>
          </a:xfrm>
        </p:spPr>
        <p:txBody>
          <a:bodyPr bIns="822960">
            <a:noAutofit/>
          </a:bodyPr>
          <a:lstStyle/>
          <a:p>
            <a:r>
              <a:rPr lang="en-US" sz="3200" dirty="0"/>
              <a:t>No one could defend her (Isaiah 14:5, 6, 15)</a:t>
            </a:r>
          </a:p>
          <a:p>
            <a:r>
              <a:rPr lang="en-US" sz="3200" dirty="0"/>
              <a:t>The evil Babylonians would perish</a:t>
            </a:r>
          </a:p>
          <a:p>
            <a:r>
              <a:rPr lang="en-US" sz="3200" dirty="0"/>
              <a:t>“The deification of self is the last delusion of a foolish heart” (Genesis 3:5)</a:t>
            </a:r>
          </a:p>
          <a:p>
            <a:r>
              <a:rPr lang="en-US" sz="3200" dirty="0"/>
              <a:t>A great historical irony</a:t>
            </a:r>
          </a:p>
          <a:p>
            <a:r>
              <a:rPr lang="en-US" sz="3200" dirty="0"/>
              <a:t>Weighed in the scales and found “wanting” (Da 5:27).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4DB42-306E-44A9-819E-C056019A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 condemned</a:t>
            </a:r>
          </a:p>
        </p:txBody>
      </p:sp>
    </p:spTree>
    <p:extLst>
      <p:ext uri="{BB962C8B-B14F-4D97-AF65-F5344CB8AC3E}">
        <p14:creationId xmlns:p14="http://schemas.microsoft.com/office/powerpoint/2010/main" val="7720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4984E-A95C-4CEF-8333-7DD288EF69C5}"/>
              </a:ext>
            </a:extLst>
          </p:cNvPr>
          <p:cNvSpPr txBox="1"/>
          <p:nvPr/>
        </p:nvSpPr>
        <p:spPr>
          <a:xfrm>
            <a:off x="576469" y="505122"/>
            <a:ext cx="108535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cap="small" dirty="0"/>
              <a:t>The Problem of History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No cruelty, crime, or injustice escapes God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He is aware of all injustices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Evil will be held accountable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World powers became drunk with success and forget God and are then dissolved!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destiny of any godless nation will be “like the wind and pass on.”</a:t>
            </a:r>
          </a:p>
        </p:txBody>
      </p:sp>
    </p:spTree>
    <p:extLst>
      <p:ext uri="{BB962C8B-B14F-4D97-AF65-F5344CB8AC3E}">
        <p14:creationId xmlns:p14="http://schemas.microsoft.com/office/powerpoint/2010/main" val="28512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3473F-CC1A-42E4-A0B8-84700960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348" y="1113298"/>
            <a:ext cx="7802952" cy="43729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 dirty="0"/>
              <a:t>Deuteronomy 4</a:t>
            </a:r>
            <a:r>
              <a:rPr lang="en-US" dirty="0"/>
              <a:t> </a:t>
            </a:r>
          </a:p>
          <a:p>
            <a:pPr>
              <a:lnSpc>
                <a:spcPct val="139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Begins with devotion to God (4:7)</a:t>
            </a:r>
          </a:p>
          <a:p>
            <a:pPr>
              <a:lnSpc>
                <a:spcPct val="139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Reject principles (4:8)</a:t>
            </a:r>
          </a:p>
          <a:p>
            <a:pPr>
              <a:lnSpc>
                <a:spcPct val="139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Dependent on education (4:9-10)</a:t>
            </a:r>
          </a:p>
          <a:p>
            <a:pPr>
              <a:lnSpc>
                <a:spcPct val="139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Devolves with “forgetfulness” (4:23)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3E5A3-01D5-414D-85B7-10835FF5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396" y="473551"/>
            <a:ext cx="6200775" cy="1080938"/>
          </a:xfrm>
        </p:spPr>
        <p:txBody>
          <a:bodyPr/>
          <a:lstStyle/>
          <a:p>
            <a:r>
              <a:rPr lang="en-US" dirty="0"/>
              <a:t>National Dissolution</a:t>
            </a:r>
          </a:p>
        </p:txBody>
      </p:sp>
    </p:spTree>
    <p:extLst>
      <p:ext uri="{BB962C8B-B14F-4D97-AF65-F5344CB8AC3E}">
        <p14:creationId xmlns:p14="http://schemas.microsoft.com/office/powerpoint/2010/main" val="17677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4984E-A95C-4CEF-8333-7DD288EF69C5}"/>
              </a:ext>
            </a:extLst>
          </p:cNvPr>
          <p:cNvSpPr txBox="1"/>
          <p:nvPr/>
        </p:nvSpPr>
        <p:spPr>
          <a:xfrm>
            <a:off x="576469" y="505122"/>
            <a:ext cx="108535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cap="small" dirty="0"/>
              <a:t>National Devolution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nation that provokes God will quickly perish (4:25-26)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sins bring ruin and divine wrath (Numbers 35:34; Proverbs 14:34)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Even if the strongest nation on earth perverts the righteous decrees of the Almighty God, it cannot succeed.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That nation is in a death spiral.</a:t>
            </a:r>
          </a:p>
        </p:txBody>
      </p:sp>
    </p:spTree>
    <p:extLst>
      <p:ext uri="{BB962C8B-B14F-4D97-AF65-F5344CB8AC3E}">
        <p14:creationId xmlns:p14="http://schemas.microsoft.com/office/powerpoint/2010/main" val="3019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9310896" cy="4473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Attila was seen as God’s instrument for punishing a society gone mad.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Why have modern minds forgotten that an Almighty God is still at work in our history?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Why do we permit the justice of God’s righteous standards to become perverted?</a:t>
            </a:r>
          </a:p>
        </p:txBody>
      </p:sp>
    </p:spTree>
    <p:extLst>
      <p:ext uri="{BB962C8B-B14F-4D97-AF65-F5344CB8AC3E}">
        <p14:creationId xmlns:p14="http://schemas.microsoft.com/office/powerpoint/2010/main" val="39171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32857-DF72-4625-9686-BA2EED6E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892798"/>
          </a:xfrm>
        </p:spPr>
        <p:txBody>
          <a:bodyPr tIns="365760" bIns="274320">
            <a:normAutofit/>
          </a:bodyPr>
          <a:lstStyle/>
          <a:p>
            <a:pPr algn="l"/>
            <a:r>
              <a:rPr lang="en-US" dirty="0"/>
              <a:t>Every nation is under God’s control (Is 40:15)</a:t>
            </a:r>
          </a:p>
          <a:p>
            <a:pPr algn="l"/>
            <a:r>
              <a:rPr lang="en-US" dirty="0"/>
              <a:t>God’s purposes will be achieved (Is 14:27)</a:t>
            </a:r>
          </a:p>
          <a:p>
            <a:pPr algn="l"/>
            <a:r>
              <a:rPr lang="en-US" dirty="0"/>
              <a:t>God works according to His time (Ps 33:10)</a:t>
            </a:r>
          </a:p>
          <a:p>
            <a:pPr algn="l"/>
            <a:r>
              <a:rPr lang="en-US" dirty="0"/>
              <a:t>God works even when evil exists (</a:t>
            </a:r>
            <a:r>
              <a:rPr lang="en-US" dirty="0" err="1"/>
              <a:t>Hab</a:t>
            </a:r>
            <a:r>
              <a:rPr lang="en-US" dirty="0"/>
              <a:t> 1:5, 6)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F4098-68D5-4016-A162-A4DDA74E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2" y="531704"/>
            <a:ext cx="9613861" cy="1080938"/>
          </a:xfrm>
        </p:spPr>
        <p:txBody>
          <a:bodyPr/>
          <a:lstStyle/>
          <a:p>
            <a:r>
              <a:rPr lang="en-US" dirty="0"/>
              <a:t>God Controls Nations</a:t>
            </a:r>
          </a:p>
        </p:txBody>
      </p:sp>
    </p:spTree>
    <p:extLst>
      <p:ext uri="{BB962C8B-B14F-4D97-AF65-F5344CB8AC3E}">
        <p14:creationId xmlns:p14="http://schemas.microsoft.com/office/powerpoint/2010/main" val="2875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92176-709D-4AB7-80B8-4B5701C60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182880">
            <a:normAutofit/>
          </a:bodyPr>
          <a:lstStyle/>
          <a:p>
            <a:r>
              <a:rPr lang="en-US" dirty="0"/>
              <a:t>An elusive dream (Job 14:1)</a:t>
            </a:r>
          </a:p>
          <a:p>
            <a:r>
              <a:rPr lang="en-US" dirty="0"/>
              <a:t>Modern minds refuse to admit it</a:t>
            </a:r>
          </a:p>
          <a:p>
            <a:r>
              <a:rPr lang="en-US" dirty="0"/>
              <a:t>When injustice arises, we blame God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CC4DF-796F-4597-8401-12669E7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Utopia</a:t>
            </a:r>
          </a:p>
        </p:txBody>
      </p:sp>
    </p:spTree>
    <p:extLst>
      <p:ext uri="{BB962C8B-B14F-4D97-AF65-F5344CB8AC3E}">
        <p14:creationId xmlns:p14="http://schemas.microsoft.com/office/powerpoint/2010/main" val="3281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2A5F3-D0EF-4D12-BD98-F117BE24CA95}"/>
              </a:ext>
            </a:extLst>
          </p:cNvPr>
          <p:cNvSpPr txBox="1"/>
          <p:nvPr/>
        </p:nvSpPr>
        <p:spPr>
          <a:xfrm>
            <a:off x="1198179" y="2017986"/>
            <a:ext cx="9522373" cy="201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3600" dirty="0"/>
              <a:t>When evil seems triumphant we must not despair—hope in God whose sovereignty will judge all (Psalm 2:4).</a:t>
            </a:r>
          </a:p>
        </p:txBody>
      </p:sp>
    </p:spTree>
    <p:extLst>
      <p:ext uri="{BB962C8B-B14F-4D97-AF65-F5344CB8AC3E}">
        <p14:creationId xmlns:p14="http://schemas.microsoft.com/office/powerpoint/2010/main" val="35671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F3FB-9F5E-415B-8DC8-691F44A7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Question Answered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B1441-7D68-4509-A031-33367AAAC5C2}"/>
              </a:ext>
            </a:extLst>
          </p:cNvPr>
          <p:cNvSpPr txBox="1"/>
          <p:nvPr/>
        </p:nvSpPr>
        <p:spPr>
          <a:xfrm>
            <a:off x="680321" y="1986454"/>
            <a:ext cx="8860221" cy="3508653"/>
          </a:xfrm>
          <a:prstGeom prst="rect">
            <a:avLst/>
          </a:prstGeom>
          <a:noFill/>
        </p:spPr>
        <p:txBody>
          <a:bodyPr wrap="square" tIns="0" bIns="27432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will not tolerate evil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knows what He is doing.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 is not indifferent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God’s purposes will be accomplished (Deuteronomy 28:49).</a:t>
            </a:r>
          </a:p>
        </p:txBody>
      </p:sp>
    </p:spTree>
    <p:extLst>
      <p:ext uri="{BB962C8B-B14F-4D97-AF65-F5344CB8AC3E}">
        <p14:creationId xmlns:p14="http://schemas.microsoft.com/office/powerpoint/2010/main" val="20008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2A5F3-D0EF-4D12-BD98-F117BE24CA95}"/>
              </a:ext>
            </a:extLst>
          </p:cNvPr>
          <p:cNvSpPr txBox="1"/>
          <p:nvPr/>
        </p:nvSpPr>
        <p:spPr>
          <a:xfrm>
            <a:off x="1198179" y="2017986"/>
            <a:ext cx="9522373" cy="267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3600" dirty="0"/>
              <a:t>Habakkuk should not</a:t>
            </a:r>
            <a:br>
              <a:rPr lang="en-US" sz="3600" dirty="0"/>
            </a:br>
            <a:r>
              <a:rPr lang="en-US" sz="3600" dirty="0"/>
              <a:t>lose heart…</a:t>
            </a:r>
            <a:br>
              <a:rPr lang="en-US" sz="3600" dirty="0"/>
            </a:br>
            <a:r>
              <a:rPr lang="en-US" sz="3600" dirty="0"/>
              <a:t>never compromise…</a:t>
            </a:r>
            <a:br>
              <a:rPr lang="en-US" sz="3600" dirty="0"/>
            </a:br>
            <a:r>
              <a:rPr lang="en-US" sz="3600" dirty="0"/>
              <a:t>remain confident in trusting God!</a:t>
            </a:r>
          </a:p>
        </p:txBody>
      </p:sp>
    </p:spTree>
    <p:extLst>
      <p:ext uri="{BB962C8B-B14F-4D97-AF65-F5344CB8AC3E}">
        <p14:creationId xmlns:p14="http://schemas.microsoft.com/office/powerpoint/2010/main" val="2709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4FEA1-E45B-4CFC-A8F9-C394AD6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FC7F3-FA97-41ED-BD74-80BD623B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914400"/>
            <a:ext cx="10237075" cy="1391478"/>
          </a:xfrm>
        </p:spPr>
        <p:txBody>
          <a:bodyPr>
            <a:normAutofit fontScale="90000"/>
          </a:bodyPr>
          <a:lstStyle/>
          <a:p>
            <a:r>
              <a:rPr lang="en-US" dirty="0"/>
              <a:t>Next Lesson: </a:t>
            </a:r>
            <a:br>
              <a:rPr lang="en-US" dirty="0"/>
            </a:br>
            <a:r>
              <a:rPr lang="en-US" dirty="0"/>
              <a:t>“The God who cannot ignore injustice”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00257-03FB-4D35-A626-B00F005D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7365" r="9191" b="15323"/>
          <a:stretch/>
        </p:blipFill>
        <p:spPr>
          <a:xfrm>
            <a:off x="2379202" y="2467050"/>
            <a:ext cx="7433596" cy="3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46A62-595C-4A6C-A704-0308AEDE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467477"/>
            <a:ext cx="10559180" cy="5533929"/>
          </a:xfrm>
        </p:spPr>
        <p:txBody>
          <a:bodyPr tIns="1188720" bIns="548640">
            <a:normAutofit/>
          </a:bodyPr>
          <a:lstStyle/>
          <a:p>
            <a:r>
              <a:rPr lang="en-US" dirty="0"/>
              <a:t>Illustrates </a:t>
            </a:r>
            <a:r>
              <a:rPr lang="en-US" i="1" dirty="0"/>
              <a:t>“the problem of history” </a:t>
            </a:r>
            <a:r>
              <a:rPr lang="en-US" dirty="0"/>
              <a:t>(Da 2:21)</a:t>
            </a:r>
          </a:p>
          <a:p>
            <a:r>
              <a:rPr lang="en-US" dirty="0"/>
              <a:t>History is the unfolding of God’s acts</a:t>
            </a:r>
          </a:p>
          <a:p>
            <a:r>
              <a:rPr lang="en-US" dirty="0"/>
              <a:t>God was preparing the Chaldeans</a:t>
            </a:r>
          </a:p>
          <a:p>
            <a:r>
              <a:rPr lang="en-US" dirty="0"/>
              <a:t>Judah despised &amp; refused God</a:t>
            </a:r>
          </a:p>
          <a:p>
            <a:r>
              <a:rPr lang="en-US" dirty="0"/>
              <a:t>Historically—Judgment was certain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BE97BA-8265-4BC1-9018-FA6043CB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Babylonian Nation</a:t>
            </a:r>
          </a:p>
        </p:txBody>
      </p:sp>
    </p:spTree>
    <p:extLst>
      <p:ext uri="{BB962C8B-B14F-4D97-AF65-F5344CB8AC3E}">
        <p14:creationId xmlns:p14="http://schemas.microsoft.com/office/powerpoint/2010/main" val="34039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Corrupt 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125747"/>
            <a:ext cx="1064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Its basis of AUTHORITY – “themselves” (1:7)</a:t>
            </a:r>
          </a:p>
        </p:txBody>
      </p:sp>
    </p:spTree>
    <p:extLst>
      <p:ext uri="{BB962C8B-B14F-4D97-AF65-F5344CB8AC3E}">
        <p14:creationId xmlns:p14="http://schemas.microsoft.com/office/powerpoint/2010/main" val="28665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governing…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944633" cy="4473831"/>
          </a:xfrm>
        </p:spPr>
        <p:txBody>
          <a:bodyPr>
            <a:normAutofit/>
          </a:bodyPr>
          <a:lstStyle/>
          <a:p>
            <a:r>
              <a:rPr lang="en-US" dirty="0"/>
              <a:t>Was self-directed</a:t>
            </a:r>
          </a:p>
          <a:p>
            <a:r>
              <a:rPr lang="en-US" dirty="0"/>
              <a:t>Was deceived thinking they did not need God</a:t>
            </a:r>
          </a:p>
          <a:p>
            <a:r>
              <a:rPr lang="en-US" dirty="0"/>
              <a:t>Was arrogance and conceit (Daniel 4:30)</a:t>
            </a:r>
          </a:p>
          <a:p>
            <a:r>
              <a:rPr lang="en-US" dirty="0"/>
              <a:t>Was the germ for ruin</a:t>
            </a:r>
          </a:p>
        </p:txBody>
      </p:sp>
    </p:spTree>
    <p:extLst>
      <p:ext uri="{BB962C8B-B14F-4D97-AF65-F5344CB8AC3E}">
        <p14:creationId xmlns:p14="http://schemas.microsoft.com/office/powerpoint/2010/main" val="19682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772F4-D1C9-4368-B5DA-382B7D7FFE5C}"/>
              </a:ext>
            </a:extLst>
          </p:cNvPr>
          <p:cNvSpPr txBox="1"/>
          <p:nvPr/>
        </p:nvSpPr>
        <p:spPr>
          <a:xfrm>
            <a:off x="1381539" y="2286000"/>
            <a:ext cx="9710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must submit to God’s authority! </a:t>
            </a:r>
            <a:br>
              <a:rPr lang="en-US" sz="3600" dirty="0"/>
            </a:br>
            <a:r>
              <a:rPr lang="en-US" sz="3600" dirty="0"/>
              <a:t>(1 Chronicles 29:11, 12; 2 Chronicles 20:6; Isaiah 33:22, 13:11; Proverbs 8:13)</a:t>
            </a:r>
          </a:p>
        </p:txBody>
      </p:sp>
    </p:spTree>
    <p:extLst>
      <p:ext uri="{BB962C8B-B14F-4D97-AF65-F5344CB8AC3E}">
        <p14:creationId xmlns:p14="http://schemas.microsoft.com/office/powerpoint/2010/main" val="24962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Corrupt 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125747"/>
            <a:ext cx="106469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basis of AUTHORITY – “themselves” (1:7)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Its STRENGTH – mortal power (1:8, 11b)</a:t>
            </a:r>
          </a:p>
        </p:txBody>
      </p:sp>
    </p:spTree>
    <p:extLst>
      <p:ext uri="{BB962C8B-B14F-4D97-AF65-F5344CB8AC3E}">
        <p14:creationId xmlns:p14="http://schemas.microsoft.com/office/powerpoint/2010/main" val="28239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Babylon’s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pPr>
              <a:lnSpc>
                <a:spcPct val="119000"/>
              </a:lnSpc>
            </a:pPr>
            <a:r>
              <a:rPr lang="en-US" dirty="0"/>
              <a:t>Armies were overwhelming (Jeremiah 4:29; 6:23; 8:16; 50:37; 51:21; Ezekiel 23:23, 24; 26:7-10)</a:t>
            </a:r>
          </a:p>
          <a:p>
            <a:r>
              <a:rPr lang="en-US" dirty="0"/>
              <a:t>Word images (Habakkuk 1:8-11)</a:t>
            </a:r>
          </a:p>
          <a:p>
            <a:r>
              <a:rPr lang="en-US" dirty="0"/>
              <a:t>Boasts (Isaiah 14:13-14)</a:t>
            </a:r>
          </a:p>
        </p:txBody>
      </p:sp>
    </p:spTree>
    <p:extLst>
      <p:ext uri="{BB962C8B-B14F-4D97-AF65-F5344CB8AC3E}">
        <p14:creationId xmlns:p14="http://schemas.microsoft.com/office/powerpoint/2010/main" val="36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CC5DD-0F97-423F-8B7E-0C243A370CBB}"/>
              </a:ext>
            </a:extLst>
          </p:cNvPr>
          <p:cNvSpPr txBox="1"/>
          <p:nvPr/>
        </p:nvSpPr>
        <p:spPr>
          <a:xfrm>
            <a:off x="1418897" y="1954924"/>
            <a:ext cx="965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Those who share this attitude presume they are self-reliant – they have no use for God.</a:t>
            </a:r>
          </a:p>
        </p:txBody>
      </p:sp>
    </p:spTree>
    <p:extLst>
      <p:ext uri="{BB962C8B-B14F-4D97-AF65-F5344CB8AC3E}">
        <p14:creationId xmlns:p14="http://schemas.microsoft.com/office/powerpoint/2010/main" val="21716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1377</TotalTime>
  <Words>702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Alpaca Scarlett Demo</vt:lpstr>
      <vt:lpstr>Arial</vt:lpstr>
      <vt:lpstr>Trebuchet MS</vt:lpstr>
      <vt:lpstr>Berlin</vt:lpstr>
      <vt:lpstr>The Perverted justice of immorality!</vt:lpstr>
      <vt:lpstr>Utopia</vt:lpstr>
      <vt:lpstr>The Babylonian Nation</vt:lpstr>
      <vt:lpstr>A Corrupt Nation</vt:lpstr>
      <vt:lpstr>The governing…</vt:lpstr>
      <vt:lpstr>PowerPoint Presentation</vt:lpstr>
      <vt:lpstr>A Corrupt Nation</vt:lpstr>
      <vt:lpstr>Babylon’s Strength</vt:lpstr>
      <vt:lpstr>PowerPoint Presentation</vt:lpstr>
      <vt:lpstr>Modern America</vt:lpstr>
      <vt:lpstr>A Corrupt Nation</vt:lpstr>
      <vt:lpstr>PowerPoint Presentation</vt:lpstr>
      <vt:lpstr>A Corrupt Nation</vt:lpstr>
      <vt:lpstr>The Nation condemned</vt:lpstr>
      <vt:lpstr>PowerPoint Presentation</vt:lpstr>
      <vt:lpstr>National Dissolution</vt:lpstr>
      <vt:lpstr>PowerPoint Presentation</vt:lpstr>
      <vt:lpstr>God’s Viewpoint</vt:lpstr>
      <vt:lpstr>God Controls Nations</vt:lpstr>
      <vt:lpstr>PowerPoint Presentation</vt:lpstr>
      <vt:lpstr>The First Question Answered</vt:lpstr>
      <vt:lpstr>PowerPoint Presentation</vt:lpstr>
      <vt:lpstr>Next Lesson:  “The God who cannot ignore injustice”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Kachelman III</dc:creator>
  <cp:lastModifiedBy>John Kachelman Jr.</cp:lastModifiedBy>
  <cp:revision>108</cp:revision>
  <dcterms:created xsi:type="dcterms:W3CDTF">2021-02-02T13:25:37Z</dcterms:created>
  <dcterms:modified xsi:type="dcterms:W3CDTF">2021-02-13T16:54:57Z</dcterms:modified>
</cp:coreProperties>
</file>