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81" r:id="rId3"/>
    <p:sldId id="297" r:id="rId4"/>
    <p:sldId id="283" r:id="rId5"/>
    <p:sldId id="298" r:id="rId6"/>
    <p:sldId id="299" r:id="rId7"/>
    <p:sldId id="300" r:id="rId8"/>
    <p:sldId id="268" r:id="rId9"/>
    <p:sldId id="301" r:id="rId10"/>
    <p:sldId id="302" r:id="rId11"/>
    <p:sldId id="285" r:id="rId12"/>
    <p:sldId id="290" r:id="rId13"/>
    <p:sldId id="280" r:id="rId14"/>
  </p:sldIdLst>
  <p:sldSz cx="12192000" cy="6858000"/>
  <p:notesSz cx="6858000" cy="9144000"/>
  <p:embeddedFontLst>
    <p:embeddedFont>
      <p:font typeface="Alpaca Scarlett Demo" panose="020B0604020202020204" charset="0"/>
      <p:regular r:id="rId15"/>
    </p:embeddedFont>
    <p:embeddedFont>
      <p:font typeface="MS Mincho" panose="02020609040205080304" pitchFamily="49" charset="-128"/>
      <p:regular r:id="rId16"/>
    </p:embeddedFont>
    <p:embeddedFont>
      <p:font typeface="Tahoma" panose="020B0604030504040204" pitchFamily="34" charset="0"/>
      <p:regular r:id="rId17"/>
      <p:bold r:id="rId18"/>
    </p:embeddedFont>
    <p:embeddedFont>
      <p:font typeface="Trebuchet MS" panose="020B060302020202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56"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1AC635-5AFB-4198-BD11-AEC72ACC7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A51CEB3-59DF-4602-AF0F-C7B9DC517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6117" y="483080"/>
            <a:ext cx="2919766" cy="753914"/>
          </a:xfrm>
          <a:prstGeom prst="rect">
            <a:avLst/>
          </a:prstGeom>
        </p:spPr>
      </p:pic>
      <p:sp>
        <p:nvSpPr>
          <p:cNvPr id="9" name="Rectangle 8"/>
          <p:cNvSpPr/>
          <p:nvPr/>
        </p:nvSpPr>
        <p:spPr bwMode="ltGray">
          <a:xfrm>
            <a:off x="0" y="5949056"/>
            <a:ext cx="8968085" cy="6803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5949056"/>
            <a:ext cx="3077109" cy="680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048374"/>
            <a:ext cx="8144134" cy="471005"/>
          </a:xfrm>
        </p:spPr>
        <p:txBody>
          <a:bodyPr wrap="square" anchor="ctr" anchorCtr="0">
            <a:noAutofit/>
          </a:bodyPr>
          <a:lstStyle>
            <a:lvl1pPr algn="r">
              <a:defRPr sz="3200" i="1"/>
            </a:lvl1pPr>
          </a:lstStyle>
          <a:p>
            <a:r>
              <a:rPr lang="en-US" dirty="0"/>
              <a:t>Click to edit Master title style</a:t>
            </a:r>
          </a:p>
        </p:txBody>
      </p:sp>
      <p:sp>
        <p:nvSpPr>
          <p:cNvPr id="12" name="Text Placeholder 11">
            <a:extLst>
              <a:ext uri="{FF2B5EF4-FFF2-40B4-BE49-F238E27FC236}">
                <a16:creationId xmlns:a16="http://schemas.microsoft.com/office/drawing/2014/main" id="{6B6F1ECE-C1EC-45F4-B599-73F2A8126A0B}"/>
              </a:ext>
            </a:extLst>
          </p:cNvPr>
          <p:cNvSpPr>
            <a:spLocks noGrp="1"/>
          </p:cNvSpPr>
          <p:nvPr>
            <p:ph type="body" sz="quarter" idx="10"/>
          </p:nvPr>
        </p:nvSpPr>
        <p:spPr>
          <a:xfrm>
            <a:off x="10589633" y="6035320"/>
            <a:ext cx="790575" cy="497112"/>
          </a:xfrm>
        </p:spPr>
        <p:txBody>
          <a:bodyPr anchor="ctr" anchorCtr="0">
            <a:noAutofit/>
          </a:bodyPr>
          <a:lstStyle>
            <a:lvl1pPr marL="0" indent="0" algn="l">
              <a:buNone/>
              <a:defRPr sz="2800" cap="all" baseline="0"/>
            </a:lvl1pPr>
            <a:lvl2pPr>
              <a:buNone/>
              <a:defRPr/>
            </a:lvl2pPr>
            <a:lvl3pPr>
              <a:buNone/>
              <a:defRPr/>
            </a:lvl3pPr>
            <a:lvl4pPr>
              <a:buNone/>
              <a:defRPr/>
            </a:lvl4pPr>
            <a:lvl5pPr>
              <a:buNone/>
              <a:defRPr/>
            </a:lvl5pPr>
          </a:lstStyle>
          <a:p>
            <a:pPr lvl="0"/>
            <a:endParaRPr lang="en-US" dirty="0"/>
          </a:p>
        </p:txBody>
      </p:sp>
      <p:sp>
        <p:nvSpPr>
          <p:cNvPr id="13" name="TextBox 12">
            <a:extLst>
              <a:ext uri="{FF2B5EF4-FFF2-40B4-BE49-F238E27FC236}">
                <a16:creationId xmlns:a16="http://schemas.microsoft.com/office/drawing/2014/main" id="{799B3D8A-B760-4701-B8B0-76C026C52DA4}"/>
              </a:ext>
            </a:extLst>
          </p:cNvPr>
          <p:cNvSpPr txBox="1"/>
          <p:nvPr userDrawn="1"/>
        </p:nvSpPr>
        <p:spPr>
          <a:xfrm>
            <a:off x="9015710" y="6022266"/>
            <a:ext cx="1555884" cy="523220"/>
          </a:xfrm>
          <a:prstGeom prst="rect">
            <a:avLst/>
          </a:prstGeom>
          <a:noFill/>
        </p:spPr>
        <p:txBody>
          <a:bodyPr wrap="square" rtlCol="0" anchor="ctr" anchorCtr="0">
            <a:spAutoFit/>
          </a:bodyPr>
          <a:lstStyle/>
          <a:p>
            <a:pPr algn="r"/>
            <a:r>
              <a:rPr lang="en-US" sz="2800" cap="all" spc="0" baseline="0" dirty="0"/>
              <a:t>Lesson</a:t>
            </a:r>
          </a:p>
        </p:txBody>
      </p:sp>
    </p:spTree>
    <p:extLst>
      <p:ext uri="{BB962C8B-B14F-4D97-AF65-F5344CB8AC3E}">
        <p14:creationId xmlns:p14="http://schemas.microsoft.com/office/powerpoint/2010/main" val="15669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50BD9-FDCD-4CD8-9BA8-8E2013A1D3BE}"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1140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bakkuk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357" y="1629342"/>
            <a:ext cx="9047284" cy="3599316"/>
          </a:xfrm>
        </p:spPr>
        <p:txBody>
          <a:bodyPr anchor="ctr" anchorCtr="0">
            <a:normAutofit/>
          </a:bodyPr>
          <a:lstStyle>
            <a:lvl1pPr marL="0" indent="0" algn="ctr">
              <a:buNone/>
              <a:defRPr sz="4000" b="1"/>
            </a:lvl1pPr>
            <a:lvl2pPr>
              <a:buNone/>
              <a:defRPr sz="2400"/>
            </a:lvl2pPr>
            <a:lvl3pPr>
              <a:buNone/>
              <a:defRPr sz="2000"/>
            </a:lvl3pPr>
            <a:lvl4pPr>
              <a:buNone/>
              <a:defRPr sz="1800"/>
            </a:lvl4pPr>
            <a:lvl5pPr>
              <a:buNone/>
              <a:defRPr sz="1800"/>
            </a:lvl5pPr>
          </a:lstStyle>
          <a:p>
            <a:pPr lvl="0"/>
            <a:r>
              <a:rPr lang="en-US" dirty="0"/>
              <a:t>Click to edit Master text styles</a:t>
            </a:r>
          </a:p>
        </p:txBody>
      </p:sp>
      <p:sp>
        <p:nvSpPr>
          <p:cNvPr id="8" name="TextBox 7">
            <a:extLst>
              <a:ext uri="{FF2B5EF4-FFF2-40B4-BE49-F238E27FC236}">
                <a16:creationId xmlns:a16="http://schemas.microsoft.com/office/drawing/2014/main" id="{B6430C9F-1ABC-4F33-841F-5025D8029C74}"/>
              </a:ext>
            </a:extLst>
          </p:cNvPr>
          <p:cNvSpPr txBox="1"/>
          <p:nvPr userDrawn="1"/>
        </p:nvSpPr>
        <p:spPr>
          <a:xfrm>
            <a:off x="604645" y="1055984"/>
            <a:ext cx="1296969" cy="2646878"/>
          </a:xfrm>
          <a:prstGeom prst="rect">
            <a:avLst/>
          </a:prstGeom>
          <a:noFill/>
        </p:spPr>
        <p:txBody>
          <a:bodyPr wrap="square" rtlCol="0">
            <a:spAutoFit/>
          </a:bodyPr>
          <a:lstStyle/>
          <a:p>
            <a:r>
              <a:rPr lang="en-US" sz="16600" dirty="0"/>
              <a:t>“</a:t>
            </a:r>
          </a:p>
        </p:txBody>
      </p:sp>
      <p:sp>
        <p:nvSpPr>
          <p:cNvPr id="13" name="TextBox 12">
            <a:extLst>
              <a:ext uri="{FF2B5EF4-FFF2-40B4-BE49-F238E27FC236}">
                <a16:creationId xmlns:a16="http://schemas.microsoft.com/office/drawing/2014/main" id="{8A062255-2911-43D4-80E0-AD8636ACAAFD}"/>
              </a:ext>
            </a:extLst>
          </p:cNvPr>
          <p:cNvSpPr txBox="1"/>
          <p:nvPr userDrawn="1"/>
        </p:nvSpPr>
        <p:spPr>
          <a:xfrm rot="10800000">
            <a:off x="10245653" y="3348572"/>
            <a:ext cx="1296969" cy="2646878"/>
          </a:xfrm>
          <a:prstGeom prst="rect">
            <a:avLst/>
          </a:prstGeom>
          <a:noFill/>
        </p:spPr>
        <p:txBody>
          <a:bodyPr wrap="square" rtlCol="0">
            <a:spAutoFit/>
          </a:bodyPr>
          <a:lstStyle/>
          <a:p>
            <a:r>
              <a:rPr lang="en-US" sz="16600" dirty="0"/>
              <a:t>“</a:t>
            </a:r>
          </a:p>
        </p:txBody>
      </p:sp>
      <p:sp>
        <p:nvSpPr>
          <p:cNvPr id="10" name="Text Placeholder 9">
            <a:extLst>
              <a:ext uri="{FF2B5EF4-FFF2-40B4-BE49-F238E27FC236}">
                <a16:creationId xmlns:a16="http://schemas.microsoft.com/office/drawing/2014/main" id="{643B93EF-D3B8-49CA-A02C-A7C862FF9532}"/>
              </a:ext>
            </a:extLst>
          </p:cNvPr>
          <p:cNvSpPr>
            <a:spLocks noGrp="1"/>
          </p:cNvSpPr>
          <p:nvPr>
            <p:ph type="body" sz="quarter" idx="10" hasCustomPrompt="1"/>
          </p:nvPr>
        </p:nvSpPr>
        <p:spPr>
          <a:xfrm>
            <a:off x="3086099" y="5446661"/>
            <a:ext cx="6019800" cy="590550"/>
          </a:xfrm>
        </p:spPr>
        <p:txBody>
          <a:bodyPr>
            <a:normAutofit/>
          </a:bodyPr>
          <a:lstStyle>
            <a:lvl1pPr marL="0" indent="0" algn="ctr">
              <a:buNone/>
              <a:defRPr sz="2000" i="1"/>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895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0BD9-FDCD-4CD8-9BA8-8E2013A1D3BE}"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5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0BD9-FDCD-4CD8-9BA8-8E2013A1D3BE}"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2812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603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77298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6412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46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359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7B4915-B9EE-4C14-AC16-653606298192}"/>
              </a:ext>
            </a:extLst>
          </p:cNvPr>
          <p:cNvSpPr/>
          <p:nvPr userDrawn="1"/>
        </p:nvSpPr>
        <p:spPr bwMode="ltGray">
          <a:xfrm>
            <a:off x="0" y="1018630"/>
            <a:ext cx="12191999" cy="118629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6410" y="753228"/>
            <a:ext cx="10559180" cy="5495172"/>
          </a:xfrm>
          <a:ln w="38100">
            <a:solidFill>
              <a:schemeClr val="tx1"/>
            </a:solidFill>
          </a:ln>
        </p:spPr>
        <p:txBody>
          <a:bodyPr lIns="457200" tIns="173736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 name="Title 1"/>
          <p:cNvSpPr>
            <a:spLocks noGrp="1"/>
          </p:cNvSpPr>
          <p:nvPr>
            <p:ph type="title"/>
          </p:nvPr>
        </p:nvSpPr>
        <p:spPr>
          <a:xfrm>
            <a:off x="1289069" y="106683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407817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97246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575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0009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0BD9-FDCD-4CD8-9BA8-8E2013A1D3BE}"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5552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C50BD9-FDCD-4CD8-9BA8-8E2013A1D3BE}" type="datetimeFigureOut">
              <a:rPr lang="en-US" smtClean="0"/>
              <a:pPr/>
              <a:t>2/9/2021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29390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2290" name="Picture 2" descr="День Іоанна Богослова: ким був святий і кому він допомагає - tochka.net">
            <a:extLst>
              <a:ext uri="{FF2B5EF4-FFF2-40B4-BE49-F238E27FC236}">
                <a16:creationId xmlns:a16="http://schemas.microsoft.com/office/drawing/2014/main" id="{3780BCD8-88E8-46B7-9E78-2F51EAB39A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800" b="780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753228"/>
            <a:ext cx="6193990" cy="5495172"/>
          </a:xfrm>
          <a:ln w="38100">
            <a:solidFill>
              <a:schemeClr val="bg1"/>
            </a:solidFill>
          </a:ln>
        </p:spPr>
        <p:txBody>
          <a:bodyPr lIns="457200" tIns="1097280" rIns="457200" bIns="91440" anchor="ctr" anchorCtr="0">
            <a:normAutofit/>
          </a:bodyPr>
          <a:lstStyle>
            <a:lvl1pPr algn="l">
              <a:spcBef>
                <a:spcPts val="0"/>
              </a:spcBef>
              <a:spcAft>
                <a:spcPts val="1800"/>
              </a:spcAft>
              <a:buFont typeface="+mj-lt"/>
              <a:buAutoNum type="arabicPeriod"/>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514975" y="1066836"/>
            <a:ext cx="5667375" cy="857214"/>
          </a:xfrm>
          <a:noFill/>
        </p:spPr>
        <p:txBody>
          <a:bodyPr anchor="ctr" anchorCtr="0">
            <a:normAutofit/>
          </a:bodyPr>
          <a:lstStyle>
            <a:lvl1pPr algn="ct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9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268" name="Picture 4" descr="Кирил и Методиј ни го отворија патот кон писменоста">
            <a:extLst>
              <a:ext uri="{FF2B5EF4-FFF2-40B4-BE49-F238E27FC236}">
                <a16:creationId xmlns:a16="http://schemas.microsoft.com/office/drawing/2014/main" id="{67463890-679B-4C9E-A170-19156FD13E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 t="6936" r="155" b="8702"/>
          <a:stretch/>
        </p:blipFill>
        <p:spPr bwMode="auto">
          <a:xfrm>
            <a:off x="-1890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16410" y="467478"/>
            <a:ext cx="10559180" cy="4466472"/>
          </a:xfrm>
          <a:ln w="38100">
            <a:solidFill>
              <a:schemeClr val="tx1"/>
            </a:solidFill>
          </a:ln>
        </p:spPr>
        <p:txBody>
          <a:bodyPr lIns="457200" tIns="146304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1289069" y="78108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220275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2" descr="Una Solución para la Ansiedad y Estrés: “La Caja de Relajación” – MBP  Wealth Management">
            <a:extLst>
              <a:ext uri="{FF2B5EF4-FFF2-40B4-BE49-F238E27FC236}">
                <a16:creationId xmlns:a16="http://schemas.microsoft.com/office/drawing/2014/main" id="{F5AE4B29-C83B-42D5-B9BE-5C6DB2911B9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87" b="185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53049" y="2147774"/>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353049" y="762036"/>
            <a:ext cx="6200775" cy="1080938"/>
          </a:xfrm>
          <a:noFill/>
        </p:spPr>
        <p:txBody>
          <a:bodyPr>
            <a:normAutofit/>
          </a:bodyPr>
          <a:lstStyle>
            <a:lvl1pPr algn="ctr">
              <a:defRPr sz="4000" b="0" cap="all" baseline="0">
                <a:solidFill>
                  <a:schemeClr val="bg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754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2" descr="To Be A Young Black Man Working In An Office Full of White People | by  Derrius Quarles | HackerNoon.com | Medium">
            <a:extLst>
              <a:ext uri="{FF2B5EF4-FFF2-40B4-BE49-F238E27FC236}">
                <a16:creationId xmlns:a16="http://schemas.microsoft.com/office/drawing/2014/main" id="{35DD2F52-3582-4231-8F3E-D579CB8A0F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839" r="2848" b="118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1105"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411105" y="703980"/>
            <a:ext cx="6200775" cy="1080938"/>
          </a:xfrm>
          <a:noFill/>
        </p:spPr>
        <p:txBody>
          <a:bodyPr>
            <a:normAutofit/>
          </a:bodyPr>
          <a:lstStyle>
            <a:lvl1pPr algn="ctr">
              <a:defRPr sz="4000" b="0" cap="all" baseline="0">
                <a:solidFill>
                  <a:schemeClr val="tx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5573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4" descr="Blue Neon Question Mark Background - Stock Motion Graphics | Motion Array">
            <a:extLst>
              <a:ext uri="{FF2B5EF4-FFF2-40B4-BE49-F238E27FC236}">
                <a16:creationId xmlns:a16="http://schemas.microsoft.com/office/drawing/2014/main" id="{7B773ED4-749C-4911-B342-B725EF414A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2363"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92363" y="703980"/>
            <a:ext cx="6200775" cy="1080938"/>
          </a:xfrm>
          <a:noFill/>
          <a:ln>
            <a:noFill/>
          </a:ln>
          <a:effectLst>
            <a:glow rad="228600">
              <a:schemeClr val="accent2">
                <a:satMod val="175000"/>
                <a:alpha val="40000"/>
              </a:schemeClr>
            </a:glow>
          </a:effectLst>
        </p:spPr>
        <p:txBody>
          <a:bodyPr>
            <a:normAutofit/>
          </a:bodyPr>
          <a:lstStyle>
            <a:lvl1pPr algn="ctr">
              <a:defRPr sz="4000" b="0" cap="all" baseline="0">
                <a:solidFill>
                  <a:srgbClr val="F4FFF0"/>
                </a:solidFill>
                <a:effectLst>
                  <a:glow rad="228600">
                    <a:schemeClr val="accent6">
                      <a:satMod val="175000"/>
                      <a:alpha val="40000"/>
                    </a:schemeClr>
                  </a:glo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4864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196" name="Picture 4" descr="EPUB 2 or EPUB 3? That Is Not a Question – EPUBSecrets">
            <a:extLst>
              <a:ext uri="{FF2B5EF4-FFF2-40B4-BE49-F238E27FC236}">
                <a16:creationId xmlns:a16="http://schemas.microsoft.com/office/drawing/2014/main" id="{335FAC4B-467F-4225-9BED-E25D4C65B62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46" t="-48" r="14722" b="13809"/>
          <a:stretch/>
        </p:blipFill>
        <p:spPr bwMode="auto">
          <a:xfrm>
            <a:off x="0" y="-23925"/>
            <a:ext cx="12192000" cy="6881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9142" y="1842975"/>
            <a:ext cx="7402739" cy="3962739"/>
          </a:xfrm>
          <a:ln w="38100">
            <a:noFill/>
          </a:ln>
        </p:spPr>
        <p:txBody>
          <a:bodyPr lIns="182880" tIns="182880" rIns="182880" bIns="182880" anchor="t" anchorCtr="0">
            <a:normAutofit/>
          </a:bodyPr>
          <a:lstStyle>
            <a:lvl1pPr algn="l">
              <a:spcBef>
                <a:spcPts val="0"/>
              </a:spcBef>
              <a:spcAft>
                <a:spcPts val="1800"/>
              </a:spcAft>
              <a:defRPr sz="3600">
                <a:solidFill>
                  <a:schemeClr val="tx1"/>
                </a:solidFill>
                <a:effectLst>
                  <a:outerShdw blurRad="50800" dist="50800" algn="l" rotWithShape="0">
                    <a:prstClr val="black">
                      <a:alpha val="70000"/>
                    </a:prstClr>
                  </a:outerShdw>
                </a:effectLst>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4209142" y="457237"/>
            <a:ext cx="7402739" cy="1080938"/>
          </a:xfrm>
          <a:noFill/>
          <a:ln>
            <a:noFill/>
          </a:ln>
          <a:effectLst>
            <a:glow rad="228600">
              <a:schemeClr val="accent2">
                <a:satMod val="175000"/>
                <a:alpha val="40000"/>
              </a:schemeClr>
            </a:glow>
          </a:effectLst>
        </p:spPr>
        <p:txBody>
          <a:bodyPr>
            <a:normAutofit/>
          </a:bodyPr>
          <a:lstStyle>
            <a:lvl1pPr algn="ctr">
              <a:defRPr sz="4000" b="0" cap="all" baseline="0">
                <a:solidFill>
                  <a:schemeClr val="tx1"/>
                </a:solidFill>
                <a:effectLst>
                  <a:outerShdw blurRad="50800" dist="50800" algn="l" rotWithShape="0">
                    <a:prstClr val="black">
                      <a:alpha val="70000"/>
                    </a:prstClr>
                  </a:outerShd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455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2" descr="Espiritualidade Archives - Aleteia: vida plena com valor">
            <a:extLst>
              <a:ext uri="{FF2B5EF4-FFF2-40B4-BE49-F238E27FC236}">
                <a16:creationId xmlns:a16="http://schemas.microsoft.com/office/drawing/2014/main" id="{18E8E9AD-A2E6-4F7E-ACA7-7A49A021CE8B}"/>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149" r="28619" b="1160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ltGray">
          <a:xfrm>
            <a:off x="-1" y="707759"/>
            <a:ext cx="7600951" cy="12170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9575" y="753228"/>
            <a:ext cx="6700527" cy="1080938"/>
          </a:xfrm>
        </p:spPr>
        <p:txBody>
          <a:bodyPr>
            <a:normAutofit/>
          </a:bodyPr>
          <a:lstStyle>
            <a:lvl1pPr>
              <a:defRPr sz="4000" b="1" cap="all" baseline="0"/>
            </a:lvl1pPr>
          </a:lstStyle>
          <a:p>
            <a:r>
              <a:rPr lang="en-US" dirty="0"/>
              <a:t>Click to edit Master title style</a:t>
            </a:r>
          </a:p>
        </p:txBody>
      </p:sp>
      <p:sp>
        <p:nvSpPr>
          <p:cNvPr id="3" name="Content Placeholder 2"/>
          <p:cNvSpPr>
            <a:spLocks noGrp="1"/>
          </p:cNvSpPr>
          <p:nvPr>
            <p:ph idx="1"/>
          </p:nvPr>
        </p:nvSpPr>
        <p:spPr>
          <a:xfrm>
            <a:off x="409575" y="2336873"/>
            <a:ext cx="6700527" cy="3599316"/>
          </a:xfrm>
        </p:spPr>
        <p:txBody>
          <a:bodyPr>
            <a:normAutofit/>
          </a:bodyPr>
          <a:lstStyle>
            <a:lvl1pPr>
              <a:spcBef>
                <a:spcPts val="0"/>
              </a:spcBef>
              <a:spcAft>
                <a:spcPts val="1800"/>
              </a:spcAft>
              <a:defRPr sz="3600"/>
            </a:lvl1pPr>
            <a:lvl2pPr>
              <a:spcBef>
                <a:spcPts val="0"/>
              </a:spcBef>
              <a:spcAft>
                <a:spcPts val="1800"/>
              </a:spcAft>
              <a:defRPr sz="3200"/>
            </a:lvl2pPr>
            <a:lvl3pPr>
              <a:spcBef>
                <a:spcPts val="0"/>
              </a:spcBef>
              <a:spcAft>
                <a:spcPts val="1800"/>
              </a:spcAft>
              <a:defRPr sz="2800"/>
            </a:lvl3pPr>
            <a:lvl4pPr>
              <a:spcBef>
                <a:spcPts val="0"/>
              </a:spcBef>
              <a:spcAft>
                <a:spcPts val="1800"/>
              </a:spcAft>
              <a:defRPr sz="2400"/>
            </a:lvl4pPr>
            <a:lvl5pPr>
              <a:spcBef>
                <a:spcPts val="0"/>
              </a:spcBef>
              <a:spcAft>
                <a:spcPts val="1800"/>
              </a:spcAft>
              <a:defRPr sz="2400"/>
            </a:lvl5pPr>
          </a:lstStyle>
          <a:p>
            <a:pPr lvl="0"/>
            <a:r>
              <a:rPr lang="en-US" dirty="0"/>
              <a:t>Click to edit Master text styles</a:t>
            </a:r>
          </a:p>
        </p:txBody>
      </p:sp>
    </p:spTree>
    <p:extLst>
      <p:ext uri="{BB962C8B-B14F-4D97-AF65-F5344CB8AC3E}">
        <p14:creationId xmlns:p14="http://schemas.microsoft.com/office/powerpoint/2010/main" val="42406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DC9A09-5A9C-42B6-8437-6A560E260E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C50BD9-FDCD-4CD8-9BA8-8E2013A1D3BE}" type="datetimeFigureOut">
              <a:rPr lang="en-US" smtClean="0"/>
              <a:pPr/>
              <a:t>2/9/2021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1597812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0" r:id="rId5"/>
    <p:sldLayoutId id="2147483681" r:id="rId6"/>
    <p:sldLayoutId id="2147483682" r:id="rId7"/>
    <p:sldLayoutId id="2147483683" r:id="rId8"/>
    <p:sldLayoutId id="2147483679" r:id="rId9"/>
    <p:sldLayoutId id="2147483663" r:id="rId10"/>
    <p:sldLayoutId id="2147483678"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2B76-44A5-4E45-850B-1F0A917595EB}"/>
              </a:ext>
            </a:extLst>
          </p:cNvPr>
          <p:cNvSpPr>
            <a:spLocks noGrp="1"/>
          </p:cNvSpPr>
          <p:nvPr>
            <p:ph type="ctrTitle"/>
          </p:nvPr>
        </p:nvSpPr>
        <p:spPr>
          <a:xfrm>
            <a:off x="680322" y="6048374"/>
            <a:ext cx="8144134" cy="471005"/>
          </a:xfrm>
        </p:spPr>
        <p:txBody>
          <a:bodyPr>
            <a:normAutofit fontScale="90000"/>
          </a:bodyPr>
          <a:lstStyle/>
          <a:p>
            <a:r>
              <a:rPr lang="en-US" dirty="0"/>
              <a:t>Struggling with God’s Justice</a:t>
            </a:r>
          </a:p>
        </p:txBody>
      </p:sp>
      <p:sp>
        <p:nvSpPr>
          <p:cNvPr id="6" name="Text Placeholder 5">
            <a:extLst>
              <a:ext uri="{FF2B5EF4-FFF2-40B4-BE49-F238E27FC236}">
                <a16:creationId xmlns:a16="http://schemas.microsoft.com/office/drawing/2014/main" id="{EE92A2D1-A0D2-4407-86C3-CE7A6BCEC2A4}"/>
              </a:ext>
            </a:extLst>
          </p:cNvPr>
          <p:cNvSpPr>
            <a:spLocks noGrp="1"/>
          </p:cNvSpPr>
          <p:nvPr>
            <p:ph type="body" sz="quarter" idx="10"/>
          </p:nvPr>
        </p:nvSpPr>
        <p:spPr>
          <a:xfrm>
            <a:off x="10589633" y="6035320"/>
            <a:ext cx="790575" cy="497112"/>
          </a:xfrm>
        </p:spPr>
        <p:txBody>
          <a:bodyPr anchor="ctr" anchorCtr="0"/>
          <a:lstStyle/>
          <a:p>
            <a:r>
              <a:rPr lang="en-US" dirty="0"/>
              <a:t>3</a:t>
            </a:r>
          </a:p>
        </p:txBody>
      </p:sp>
    </p:spTree>
    <p:extLst>
      <p:ext uri="{BB962C8B-B14F-4D97-AF65-F5344CB8AC3E}">
        <p14:creationId xmlns:p14="http://schemas.microsoft.com/office/powerpoint/2010/main" val="23251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788399" y="205040"/>
            <a:ext cx="6212115" cy="5893921"/>
          </a:xfrm>
          <a:prstGeom prst="rect">
            <a:avLst/>
          </a:prstGeom>
          <a:noFill/>
        </p:spPr>
        <p:txBody>
          <a:bodyPr wrap="square">
            <a:spAutoFit/>
          </a:bodyPr>
          <a:lstStyle/>
          <a:p>
            <a:pPr marL="0" marR="0">
              <a:spcAft>
                <a:spcPts val="600"/>
              </a:spcAft>
            </a:pPr>
            <a:r>
              <a:rPr lang="en-US" sz="6000" b="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Habakkuk’s Future … </a:t>
            </a:r>
          </a:p>
          <a:p>
            <a:pPr>
              <a:spcAft>
                <a:spcPts val="600"/>
              </a:spcAft>
            </a:pPr>
            <a:r>
              <a:rPr lang="en-US" sz="3600" dirty="0"/>
              <a:t>The closing verses have been called “From tragedy to triumph,” “From worry to worship,” “From fear to faith.” All express bold faith as he concludes his conversation with God.</a:t>
            </a:r>
            <a:endParaRPr lang="en-US" sz="4000" i="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44226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0" fill="hold" grpId="1"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73FB-ADDE-4491-8F03-19F9014E4235}"/>
              </a:ext>
            </a:extLst>
          </p:cNvPr>
          <p:cNvSpPr>
            <a:spLocks noGrp="1"/>
          </p:cNvSpPr>
          <p:nvPr>
            <p:ph type="title"/>
          </p:nvPr>
        </p:nvSpPr>
        <p:spPr/>
        <p:txBody>
          <a:bodyPr/>
          <a:lstStyle/>
          <a:p>
            <a:r>
              <a:rPr lang="en-US" dirty="0"/>
              <a:t>The Future Perspective</a:t>
            </a:r>
          </a:p>
        </p:txBody>
      </p:sp>
      <p:sp>
        <p:nvSpPr>
          <p:cNvPr id="3" name="Content Placeholder 2">
            <a:extLst>
              <a:ext uri="{FF2B5EF4-FFF2-40B4-BE49-F238E27FC236}">
                <a16:creationId xmlns:a16="http://schemas.microsoft.com/office/drawing/2014/main" id="{AC7E5392-64FE-4237-BF8A-3936CD325B0B}"/>
              </a:ext>
            </a:extLst>
          </p:cNvPr>
          <p:cNvSpPr>
            <a:spLocks noGrp="1"/>
          </p:cNvSpPr>
          <p:nvPr>
            <p:ph idx="1"/>
          </p:nvPr>
        </p:nvSpPr>
        <p:spPr>
          <a:xfrm>
            <a:off x="409575" y="2336873"/>
            <a:ext cx="7929355" cy="3599316"/>
          </a:xfrm>
        </p:spPr>
        <p:txBody>
          <a:bodyPr>
            <a:normAutofit fontScale="85000" lnSpcReduction="20000"/>
          </a:bodyPr>
          <a:lstStyle/>
          <a:p>
            <a:pPr marL="0" indent="0">
              <a:lnSpc>
                <a:spcPct val="140000"/>
              </a:lnSpc>
              <a:buNone/>
            </a:pPr>
            <a:r>
              <a:rPr lang="en-US" dirty="0"/>
              <a:t>Regardless of the chaos and crisis in life, Habakkuk was going to trust God. Even though all appeared to be lost, Habakkuk confidently trusted that God would triumph. We need to share his boldness (Romans 8:31-39).</a:t>
            </a:r>
          </a:p>
        </p:txBody>
      </p:sp>
    </p:spTree>
    <p:extLst>
      <p:ext uri="{BB962C8B-B14F-4D97-AF65-F5344CB8AC3E}">
        <p14:creationId xmlns:p14="http://schemas.microsoft.com/office/powerpoint/2010/main" val="31334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D4FBE8-8731-435B-9355-FFDEEE3DD262}"/>
              </a:ext>
            </a:extLst>
          </p:cNvPr>
          <p:cNvSpPr>
            <a:spLocks noGrp="1"/>
          </p:cNvSpPr>
          <p:nvPr>
            <p:ph idx="1"/>
          </p:nvPr>
        </p:nvSpPr>
        <p:spPr>
          <a:xfrm>
            <a:off x="592363" y="1341783"/>
            <a:ext cx="6593628" cy="4848561"/>
          </a:xfrm>
        </p:spPr>
        <p:txBody>
          <a:bodyPr>
            <a:normAutofit/>
          </a:bodyPr>
          <a:lstStyle/>
          <a:p>
            <a:pPr algn="l"/>
            <a:r>
              <a:rPr lang="en-US" dirty="0"/>
              <a:t>Use Habakkuk as a pattern</a:t>
            </a:r>
          </a:p>
          <a:p>
            <a:pPr algn="l"/>
            <a:r>
              <a:rPr lang="en-US" dirty="0"/>
              <a:t>Emulate Habakkuk by following his ability “to see” God’s will (Psalm 119:18).</a:t>
            </a:r>
          </a:p>
          <a:p>
            <a:pPr algn="l"/>
            <a:r>
              <a:rPr lang="en-US" dirty="0"/>
              <a:t>Are you of this disposition? (Psalm 119:33, 34)</a:t>
            </a:r>
          </a:p>
        </p:txBody>
      </p:sp>
      <p:sp>
        <p:nvSpPr>
          <p:cNvPr id="3" name="Title 2">
            <a:extLst>
              <a:ext uri="{FF2B5EF4-FFF2-40B4-BE49-F238E27FC236}">
                <a16:creationId xmlns:a16="http://schemas.microsoft.com/office/drawing/2014/main" id="{0A735A05-1A3D-4C87-B5E4-2689ED14CC76}"/>
              </a:ext>
            </a:extLst>
          </p:cNvPr>
          <p:cNvSpPr>
            <a:spLocks noGrp="1"/>
          </p:cNvSpPr>
          <p:nvPr>
            <p:ph type="title"/>
          </p:nvPr>
        </p:nvSpPr>
        <p:spPr>
          <a:xfrm>
            <a:off x="592363" y="415745"/>
            <a:ext cx="6200775" cy="1080938"/>
          </a:xfrm>
        </p:spPr>
        <p:txBody>
          <a:bodyPr/>
          <a:lstStyle/>
          <a:p>
            <a:pPr algn="l"/>
            <a:r>
              <a:rPr lang="en-US" dirty="0"/>
              <a:t>From Obscurity...</a:t>
            </a:r>
          </a:p>
        </p:txBody>
      </p:sp>
    </p:spTree>
    <p:extLst>
      <p:ext uri="{BB962C8B-B14F-4D97-AF65-F5344CB8AC3E}">
        <p14:creationId xmlns:p14="http://schemas.microsoft.com/office/powerpoint/2010/main" val="137442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4FEA1-E45B-4CFC-A8F9-C394AD627709}"/>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708FC7F3-FA97-41ED-BD74-80BD623BF0F7}"/>
              </a:ext>
            </a:extLst>
          </p:cNvPr>
          <p:cNvSpPr>
            <a:spLocks noGrp="1"/>
          </p:cNvSpPr>
          <p:nvPr>
            <p:ph type="title"/>
          </p:nvPr>
        </p:nvSpPr>
        <p:spPr>
          <a:xfrm>
            <a:off x="1289069" y="914400"/>
            <a:ext cx="9613861" cy="1391478"/>
          </a:xfrm>
        </p:spPr>
        <p:txBody>
          <a:bodyPr>
            <a:normAutofit/>
          </a:bodyPr>
          <a:lstStyle/>
          <a:p>
            <a:r>
              <a:rPr lang="en-US" dirty="0"/>
              <a:t>Next Lesson: </a:t>
            </a:r>
            <a:br>
              <a:rPr lang="en-US" dirty="0"/>
            </a:br>
            <a:r>
              <a:rPr lang="en-US" dirty="0"/>
              <a:t>The Danger of Despair!</a:t>
            </a:r>
          </a:p>
        </p:txBody>
      </p:sp>
      <p:pic>
        <p:nvPicPr>
          <p:cNvPr id="4" name="Picture 3">
            <a:extLst>
              <a:ext uri="{FF2B5EF4-FFF2-40B4-BE49-F238E27FC236}">
                <a16:creationId xmlns:a16="http://schemas.microsoft.com/office/drawing/2014/main" id="{06300257-03FB-4D35-A626-B00F005DB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50" t="17365" r="9191" b="15323"/>
          <a:stretch/>
        </p:blipFill>
        <p:spPr>
          <a:xfrm>
            <a:off x="2379202" y="2467050"/>
            <a:ext cx="7433596" cy="3476550"/>
          </a:xfrm>
          <a:prstGeom prst="rect">
            <a:avLst/>
          </a:prstGeom>
        </p:spPr>
      </p:pic>
    </p:spTree>
    <p:extLst>
      <p:ext uri="{BB962C8B-B14F-4D97-AF65-F5344CB8AC3E}">
        <p14:creationId xmlns:p14="http://schemas.microsoft.com/office/powerpoint/2010/main" val="15399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heckerboard(across)">
                                      <p:cBhvr>
                                        <p:cTn id="7" dur="500"/>
                                        <p:tgtEl>
                                          <p:spTgt spid="2">
                                            <p:bg/>
                                          </p:spTgt>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heckerboard(across)">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46A62-595C-4A6C-A704-0308AEDE9CFD}"/>
              </a:ext>
            </a:extLst>
          </p:cNvPr>
          <p:cNvSpPr>
            <a:spLocks noGrp="1"/>
          </p:cNvSpPr>
          <p:nvPr>
            <p:ph idx="1"/>
          </p:nvPr>
        </p:nvSpPr>
        <p:spPr/>
        <p:txBody>
          <a:bodyPr tIns="457200"/>
          <a:lstStyle/>
          <a:p>
            <a:r>
              <a:rPr lang="en-US" dirty="0"/>
              <a:t>From obscurity to prominence</a:t>
            </a:r>
          </a:p>
          <a:p>
            <a:r>
              <a:rPr lang="en-US" dirty="0"/>
              <a:t>Habakkuk refuses to remain obscure</a:t>
            </a:r>
          </a:p>
          <a:p>
            <a:r>
              <a:rPr lang="en-US" dirty="0"/>
              <a:t>He is bold and demands our attention</a:t>
            </a:r>
          </a:p>
        </p:txBody>
      </p:sp>
      <p:sp>
        <p:nvSpPr>
          <p:cNvPr id="3" name="Title 2">
            <a:extLst>
              <a:ext uri="{FF2B5EF4-FFF2-40B4-BE49-F238E27FC236}">
                <a16:creationId xmlns:a16="http://schemas.microsoft.com/office/drawing/2014/main" id="{EBBE97BA-8265-4BC1-9018-FA6043CBFC43}"/>
              </a:ext>
            </a:extLst>
          </p:cNvPr>
          <p:cNvSpPr>
            <a:spLocks noGrp="1"/>
          </p:cNvSpPr>
          <p:nvPr>
            <p:ph type="title"/>
          </p:nvPr>
        </p:nvSpPr>
        <p:spPr/>
        <p:txBody>
          <a:bodyPr/>
          <a:lstStyle/>
          <a:p>
            <a:r>
              <a:rPr lang="en-US" dirty="0"/>
              <a:t>The Prophet Habakkuk</a:t>
            </a:r>
          </a:p>
        </p:txBody>
      </p:sp>
    </p:spTree>
    <p:extLst>
      <p:ext uri="{BB962C8B-B14F-4D97-AF65-F5344CB8AC3E}">
        <p14:creationId xmlns:p14="http://schemas.microsoft.com/office/powerpoint/2010/main" val="34039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659190" y="1016592"/>
            <a:ext cx="6212115" cy="4632037"/>
          </a:xfrm>
          <a:prstGeom prst="rect">
            <a:avLst/>
          </a:prstGeom>
          <a:noFill/>
        </p:spPr>
        <p:txBody>
          <a:bodyPr wrap="square">
            <a:spAutoFit/>
          </a:bodyPr>
          <a:lstStyle/>
          <a:p>
            <a:pPr marL="0" marR="0">
              <a:lnSpc>
                <a:spcPts val="6000"/>
              </a:lnSpc>
              <a:spcBef>
                <a:spcPts val="600"/>
              </a:spcBef>
              <a:spcAft>
                <a:spcPts val="1800"/>
              </a:spcAft>
            </a:pPr>
            <a:r>
              <a:rPr lang="en-US" sz="6000" b="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Habakkuk’s Name…</a:t>
            </a:r>
            <a:endParaRPr lang="en-US" sz="6000" b="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a:p>
            <a:pPr marL="571500" indent="-571500">
              <a:buFont typeface="Arial" panose="020B0604020202020204" pitchFamily="34" charset="0"/>
              <a:buChar char="•"/>
            </a:pPr>
            <a:r>
              <a:rPr lang="en-US" sz="3600" dirty="0"/>
              <a:t>Controversy</a:t>
            </a:r>
          </a:p>
          <a:p>
            <a:pPr marL="571500" indent="-571500">
              <a:buFont typeface="Arial" panose="020B0604020202020204" pitchFamily="34" charset="0"/>
              <a:buChar char="•"/>
            </a:pPr>
            <a:r>
              <a:rPr lang="en-US" sz="3600" dirty="0"/>
              <a:t>Identified with respect</a:t>
            </a:r>
          </a:p>
          <a:p>
            <a:pPr marL="571500" indent="-571500">
              <a:buFont typeface="Arial" panose="020B0604020202020204" pitchFamily="34" charset="0"/>
              <a:buChar char="•"/>
            </a:pPr>
            <a:r>
              <a:rPr lang="en-US" sz="3600" dirty="0"/>
              <a:t>Curiosity has filled-in</a:t>
            </a:r>
          </a:p>
          <a:p>
            <a:pPr marL="571500" indent="-571500">
              <a:buFont typeface="Arial" panose="020B0604020202020204" pitchFamily="34" charset="0"/>
              <a:buChar char="•"/>
            </a:pPr>
            <a:r>
              <a:rPr lang="en-US" sz="3600" dirty="0"/>
              <a:t>A Levite and involved in the Temple activities</a:t>
            </a:r>
            <a:endParaRPr lang="en-US" sz="4000" i="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14011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5A0CD-B19A-4C2C-9C46-AFAD4B382B16}"/>
              </a:ext>
            </a:extLst>
          </p:cNvPr>
          <p:cNvSpPr>
            <a:spLocks noGrp="1"/>
          </p:cNvSpPr>
          <p:nvPr>
            <p:ph idx="1"/>
          </p:nvPr>
        </p:nvSpPr>
        <p:spPr>
          <a:xfrm>
            <a:off x="5411105" y="616226"/>
            <a:ext cx="6200775" cy="5029200"/>
          </a:xfrm>
        </p:spPr>
        <p:txBody>
          <a:bodyPr>
            <a:normAutofit lnSpcReduction="10000"/>
          </a:bodyPr>
          <a:lstStyle/>
          <a:p>
            <a:r>
              <a:rPr lang="en-US" dirty="0"/>
              <a:t>“Search the Bible through and you will find nothing so matchless in concentrated power as these three chapters of the Book of Habakkuk…here is a man with a soul sensitive to evil, yet firm in his faith in an omnipotent God.”</a:t>
            </a:r>
          </a:p>
        </p:txBody>
      </p:sp>
    </p:spTree>
    <p:extLst>
      <p:ext uri="{BB962C8B-B14F-4D97-AF65-F5344CB8AC3E}">
        <p14:creationId xmlns:p14="http://schemas.microsoft.com/office/powerpoint/2010/main" val="180412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731520">
            <a:normAutofit/>
          </a:bodyPr>
          <a:lstStyle/>
          <a:p>
            <a:pPr algn="l"/>
            <a:r>
              <a:rPr lang="en-US" dirty="0"/>
              <a:t>A man with a BURDEN (1:1)</a:t>
            </a:r>
          </a:p>
          <a:p>
            <a:pPr marL="457200" indent="0" algn="l">
              <a:buNone/>
            </a:pPr>
            <a:r>
              <a:rPr lang="en-US" dirty="0"/>
              <a:t>Psalm 119:18</a:t>
            </a:r>
          </a:p>
          <a:p>
            <a:pPr marL="457200" indent="0" algn="l">
              <a:buNone/>
            </a:pPr>
            <a:r>
              <a:rPr lang="en-US" dirty="0"/>
              <a:t>Are we as concerned as Habakkuk?</a:t>
            </a:r>
          </a:p>
          <a:p>
            <a:pPr marL="457200" indent="0" algn="l">
              <a:buNone/>
            </a:pPr>
            <a:r>
              <a:rPr lang="en-US" dirty="0"/>
              <a:t>Are we as faithful as Habakkuk in discharging our duty?</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The Prophet’s Character</a:t>
            </a:r>
          </a:p>
        </p:txBody>
      </p:sp>
    </p:spTree>
    <p:extLst>
      <p:ext uri="{BB962C8B-B14F-4D97-AF65-F5344CB8AC3E}">
        <p14:creationId xmlns:p14="http://schemas.microsoft.com/office/powerpoint/2010/main" val="754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457200">
            <a:normAutofit/>
          </a:bodyPr>
          <a:lstStyle/>
          <a:p>
            <a:pPr algn="l"/>
            <a:r>
              <a:rPr lang="en-US" dirty="0"/>
              <a:t>A man with a BURDEN (1:1)</a:t>
            </a:r>
          </a:p>
          <a:p>
            <a:pPr algn="l"/>
            <a:r>
              <a:rPr lang="en-US" dirty="0"/>
              <a:t>A man with QUESTIONS (1:2,13)</a:t>
            </a:r>
          </a:p>
          <a:p>
            <a:pPr marL="347663" indent="0" algn="l">
              <a:buNone/>
            </a:pPr>
            <a:r>
              <a:rPr lang="en-US" dirty="0"/>
              <a:t>The prophet echoes the perplexities of many (Psalm 44:24; 74:10; 79:5; 80:4; 85:5; 89:46; Lamentations 5:20).</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The Prophet’s Character</a:t>
            </a:r>
          </a:p>
        </p:txBody>
      </p:sp>
    </p:spTree>
    <p:extLst>
      <p:ext uri="{BB962C8B-B14F-4D97-AF65-F5344CB8AC3E}">
        <p14:creationId xmlns:p14="http://schemas.microsoft.com/office/powerpoint/2010/main" val="18535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0" bIns="0">
            <a:normAutofit/>
          </a:bodyPr>
          <a:lstStyle/>
          <a:p>
            <a:pPr algn="l"/>
            <a:r>
              <a:rPr lang="en-US" dirty="0"/>
              <a:t>A man with a BURDEN (1:1)</a:t>
            </a:r>
          </a:p>
          <a:p>
            <a:pPr algn="l"/>
            <a:r>
              <a:rPr lang="en-US" dirty="0"/>
              <a:t>A man with QUESTIONS (1:2,13)</a:t>
            </a:r>
          </a:p>
          <a:p>
            <a:pPr algn="l"/>
            <a:r>
              <a:rPr lang="en-US" dirty="0"/>
              <a:t>A man with FRUSTRATIONS (1:12)</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The Prophet’s Character</a:t>
            </a:r>
          </a:p>
        </p:txBody>
      </p:sp>
    </p:spTree>
    <p:extLst>
      <p:ext uri="{BB962C8B-B14F-4D97-AF65-F5344CB8AC3E}">
        <p14:creationId xmlns:p14="http://schemas.microsoft.com/office/powerpoint/2010/main" val="41872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619434" y="738296"/>
            <a:ext cx="6212115" cy="4878259"/>
          </a:xfrm>
          <a:prstGeom prst="rect">
            <a:avLst/>
          </a:prstGeom>
          <a:noFill/>
        </p:spPr>
        <p:txBody>
          <a:bodyPr wrap="square">
            <a:spAutoFit/>
          </a:bodyPr>
          <a:lstStyle/>
          <a:p>
            <a:pPr marL="0" marR="0">
              <a:spcAft>
                <a:spcPts val="600"/>
              </a:spcAft>
            </a:pPr>
            <a:r>
              <a:rPr lang="en-US" sz="6000" b="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Habakkuk … </a:t>
            </a:r>
          </a:p>
          <a:p>
            <a:pPr>
              <a:spcAft>
                <a:spcPts val="600"/>
              </a:spcAft>
            </a:pPr>
            <a:r>
              <a:rPr lang="en-US" sz="3600" dirty="0"/>
              <a:t>saw that everything he held dear was about to be taken by a godless nation. And the worst realization Habakkuk struggled with was that God arranged the loss! (1:12).</a:t>
            </a:r>
            <a:endParaRPr lang="en-US" sz="9600" b="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a:p>
            <a:pPr marL="0" marR="0">
              <a:spcBef>
                <a:spcPts val="600"/>
              </a:spcBef>
              <a:spcAft>
                <a:spcPts val="1800"/>
              </a:spcAft>
            </a:pPr>
            <a:endParaRPr lang="en-US" sz="2000" i="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29930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1371600">
            <a:normAutofit lnSpcReduction="10000"/>
          </a:bodyPr>
          <a:lstStyle/>
          <a:p>
            <a:pPr algn="l"/>
            <a:r>
              <a:rPr lang="en-US" dirty="0"/>
              <a:t>A man with a BURDEN (1:1)</a:t>
            </a:r>
          </a:p>
          <a:p>
            <a:pPr algn="l"/>
            <a:r>
              <a:rPr lang="en-US" dirty="0"/>
              <a:t>A man with QUESTIONS (1:2,13)</a:t>
            </a:r>
          </a:p>
          <a:p>
            <a:pPr algn="l"/>
            <a:r>
              <a:rPr lang="en-US" dirty="0"/>
              <a:t>A man with FRUSTRATIONS (1:12)</a:t>
            </a:r>
          </a:p>
          <a:p>
            <a:pPr algn="l"/>
            <a:r>
              <a:rPr lang="en-US" dirty="0"/>
              <a:t>A man with PATIENCE (2:1)</a:t>
            </a:r>
          </a:p>
          <a:p>
            <a:pPr algn="l"/>
            <a:r>
              <a:rPr lang="en-US" dirty="0"/>
              <a:t>A man with FAITH (3:1-7)</a:t>
            </a:r>
          </a:p>
          <a:p>
            <a:pPr algn="l"/>
            <a:r>
              <a:rPr lang="en-US" dirty="0"/>
              <a:t>A man with a BOLD FUTURE (3:17-19)</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The Prophet’s Character</a:t>
            </a:r>
          </a:p>
        </p:txBody>
      </p:sp>
    </p:spTree>
    <p:extLst>
      <p:ext uri="{BB962C8B-B14F-4D97-AF65-F5344CB8AC3E}">
        <p14:creationId xmlns:p14="http://schemas.microsoft.com/office/powerpoint/2010/main" val="93076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Berli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1164</TotalTime>
  <Words>398</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Times New Roman</vt:lpstr>
      <vt:lpstr>Trebuchet MS</vt:lpstr>
      <vt:lpstr>Tahoma</vt:lpstr>
      <vt:lpstr>MS Mincho</vt:lpstr>
      <vt:lpstr>Alpaca Scarlett Demo</vt:lpstr>
      <vt:lpstr>Berlin</vt:lpstr>
      <vt:lpstr>Struggling with God’s Justice</vt:lpstr>
      <vt:lpstr>The Prophet Habakkuk</vt:lpstr>
      <vt:lpstr>PowerPoint Presentation</vt:lpstr>
      <vt:lpstr>PowerPoint Presentation</vt:lpstr>
      <vt:lpstr>The Prophet’s Character</vt:lpstr>
      <vt:lpstr>The Prophet’s Character</vt:lpstr>
      <vt:lpstr>The Prophet’s Character</vt:lpstr>
      <vt:lpstr>PowerPoint Presentation</vt:lpstr>
      <vt:lpstr>The Prophet’s Character</vt:lpstr>
      <vt:lpstr>PowerPoint Presentation</vt:lpstr>
      <vt:lpstr>The Future Perspective</vt:lpstr>
      <vt:lpstr>From Obscurity...</vt:lpstr>
      <vt:lpstr>Next Lesson:  The Danger of Despair!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71</cp:revision>
  <dcterms:created xsi:type="dcterms:W3CDTF">2021-02-02T13:25:37Z</dcterms:created>
  <dcterms:modified xsi:type="dcterms:W3CDTF">2021-02-09T21:47:05Z</dcterms:modified>
</cp:coreProperties>
</file>