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81" r:id="rId3"/>
    <p:sldId id="283" r:id="rId4"/>
    <p:sldId id="284" r:id="rId5"/>
    <p:sldId id="282" r:id="rId6"/>
    <p:sldId id="285" r:id="rId7"/>
    <p:sldId id="286" r:id="rId8"/>
    <p:sldId id="287" r:id="rId9"/>
    <p:sldId id="288" r:id="rId10"/>
    <p:sldId id="289" r:id="rId11"/>
    <p:sldId id="290" r:id="rId12"/>
    <p:sldId id="291" r:id="rId13"/>
    <p:sldId id="292" r:id="rId14"/>
    <p:sldId id="293" r:id="rId15"/>
    <p:sldId id="263" r:id="rId16"/>
    <p:sldId id="294" r:id="rId17"/>
    <p:sldId id="295" r:id="rId18"/>
    <p:sldId id="296" r:id="rId19"/>
    <p:sldId id="261" r:id="rId20"/>
    <p:sldId id="266" r:id="rId21"/>
    <p:sldId id="297" r:id="rId22"/>
    <p:sldId id="298" r:id="rId23"/>
    <p:sldId id="280" r:id="rId24"/>
  </p:sldIdLst>
  <p:sldSz cx="12192000" cy="6858000"/>
  <p:notesSz cx="6858000" cy="9144000"/>
  <p:embeddedFontLst>
    <p:embeddedFont>
      <p:font typeface="Alpaca Scarlett Demo" panose="020B0604020202020204" charset="0"/>
      <p:regular r:id="rId25"/>
    </p:embeddedFont>
    <p:embeddedFont>
      <p:font typeface="Trebuchet MS" panose="020B0603020202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2/10/2021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2/10/2021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dirty="0"/>
              <a:t>An Ancient Book with a current message</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2</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AD66-DA30-4B78-B8DF-647B003324DF}"/>
              </a:ext>
            </a:extLst>
          </p:cNvPr>
          <p:cNvSpPr>
            <a:spLocks noGrp="1"/>
          </p:cNvSpPr>
          <p:nvPr>
            <p:ph type="title"/>
          </p:nvPr>
        </p:nvSpPr>
        <p:spPr/>
        <p:txBody>
          <a:bodyPr/>
          <a:lstStyle/>
          <a:p>
            <a:r>
              <a:rPr lang="en-US" dirty="0"/>
              <a:t>Introductory Matters</a:t>
            </a:r>
          </a:p>
        </p:txBody>
      </p:sp>
      <p:sp>
        <p:nvSpPr>
          <p:cNvPr id="3" name="Content Placeholder 2">
            <a:extLst>
              <a:ext uri="{FF2B5EF4-FFF2-40B4-BE49-F238E27FC236}">
                <a16:creationId xmlns:a16="http://schemas.microsoft.com/office/drawing/2014/main" id="{5FD0A4FA-FDA5-498E-A988-4CC2AF36A508}"/>
              </a:ext>
            </a:extLst>
          </p:cNvPr>
          <p:cNvSpPr>
            <a:spLocks noGrp="1"/>
          </p:cNvSpPr>
          <p:nvPr>
            <p:ph idx="1"/>
          </p:nvPr>
        </p:nvSpPr>
        <p:spPr/>
        <p:txBody>
          <a:bodyPr/>
          <a:lstStyle/>
          <a:p>
            <a:r>
              <a:rPr lang="en-US" dirty="0"/>
              <a:t>The PROPHET introduced</a:t>
            </a:r>
          </a:p>
          <a:p>
            <a:r>
              <a:rPr lang="en-US" dirty="0"/>
              <a:t>The PROPHECY introduced</a:t>
            </a:r>
          </a:p>
          <a:p>
            <a:r>
              <a:rPr lang="en-US" dirty="0"/>
              <a:t>The TIMES</a:t>
            </a:r>
          </a:p>
        </p:txBody>
      </p:sp>
    </p:spTree>
    <p:extLst>
      <p:ext uri="{BB962C8B-B14F-4D97-AF65-F5344CB8AC3E}">
        <p14:creationId xmlns:p14="http://schemas.microsoft.com/office/powerpoint/2010/main" val="36353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4FBE8-8731-435B-9355-FFDEEE3DD262}"/>
              </a:ext>
            </a:extLst>
          </p:cNvPr>
          <p:cNvSpPr>
            <a:spLocks noGrp="1"/>
          </p:cNvSpPr>
          <p:nvPr>
            <p:ph idx="1"/>
          </p:nvPr>
        </p:nvSpPr>
        <p:spPr>
          <a:xfrm>
            <a:off x="592363" y="1341783"/>
            <a:ext cx="6593628" cy="4848561"/>
          </a:xfrm>
        </p:spPr>
        <p:txBody>
          <a:bodyPr>
            <a:normAutofit fontScale="85000" lnSpcReduction="20000"/>
          </a:bodyPr>
          <a:lstStyle/>
          <a:p>
            <a:r>
              <a:rPr lang="en-US" dirty="0"/>
              <a:t>Culture was chaotic and wicked</a:t>
            </a:r>
          </a:p>
          <a:p>
            <a:r>
              <a:rPr lang="en-US" dirty="0"/>
              <a:t>Religion was a pretense and modified</a:t>
            </a:r>
          </a:p>
          <a:p>
            <a:r>
              <a:rPr lang="en-US" dirty="0"/>
              <a:t>Spiritual anarchy reigned</a:t>
            </a:r>
          </a:p>
          <a:p>
            <a:r>
              <a:rPr lang="en-US" dirty="0"/>
              <a:t>Insensitivity controlled behavior</a:t>
            </a:r>
          </a:p>
          <a:p>
            <a:r>
              <a:rPr lang="en-US" dirty="0"/>
              <a:t>All hopelessly out of control</a:t>
            </a:r>
          </a:p>
          <a:p>
            <a:r>
              <a:rPr lang="en-US" dirty="0"/>
              <a:t>Society was immoral and calloused to Jehovah’s boundaries</a:t>
            </a:r>
          </a:p>
        </p:txBody>
      </p:sp>
      <p:sp>
        <p:nvSpPr>
          <p:cNvPr id="3" name="Title 2">
            <a:extLst>
              <a:ext uri="{FF2B5EF4-FFF2-40B4-BE49-F238E27FC236}">
                <a16:creationId xmlns:a16="http://schemas.microsoft.com/office/drawing/2014/main" id="{0A735A05-1A3D-4C87-B5E4-2689ED14CC76}"/>
              </a:ext>
            </a:extLst>
          </p:cNvPr>
          <p:cNvSpPr>
            <a:spLocks noGrp="1"/>
          </p:cNvSpPr>
          <p:nvPr>
            <p:ph type="title"/>
          </p:nvPr>
        </p:nvSpPr>
        <p:spPr>
          <a:xfrm>
            <a:off x="592363" y="415745"/>
            <a:ext cx="6200775" cy="1080938"/>
          </a:xfrm>
        </p:spPr>
        <p:txBody>
          <a:bodyPr/>
          <a:lstStyle/>
          <a:p>
            <a:r>
              <a:rPr lang="en-US" dirty="0"/>
              <a:t>The Times</a:t>
            </a:r>
          </a:p>
        </p:txBody>
      </p:sp>
    </p:spTree>
    <p:extLst>
      <p:ext uri="{BB962C8B-B14F-4D97-AF65-F5344CB8AC3E}">
        <p14:creationId xmlns:p14="http://schemas.microsoft.com/office/powerpoint/2010/main" val="13744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814CAC-8F1C-46FD-9728-A3E600CE2BE4}"/>
              </a:ext>
            </a:extLst>
          </p:cNvPr>
          <p:cNvSpPr>
            <a:spLocks noGrp="1"/>
          </p:cNvSpPr>
          <p:nvPr>
            <p:ph idx="1"/>
          </p:nvPr>
        </p:nvSpPr>
        <p:spPr>
          <a:xfrm>
            <a:off x="1572357" y="1028701"/>
            <a:ext cx="9047284" cy="4486274"/>
          </a:xfrm>
        </p:spPr>
        <p:txBody>
          <a:bodyPr>
            <a:normAutofit fontScale="92500" lnSpcReduction="10000"/>
          </a:bodyPr>
          <a:lstStyle/>
          <a:p>
            <a:r>
              <a:rPr lang="en-US" dirty="0"/>
              <a:t>What a terrible picture! Sin, immorality, and vice were rampant, while those in authority and entrusted with government were slack and indolent. They did not apply the law equitably and honestly. There was lawlessness everywhere…serious religious </a:t>
            </a:r>
            <a:br>
              <a:rPr lang="en-US" dirty="0"/>
            </a:br>
            <a:r>
              <a:rPr lang="en-US" dirty="0"/>
              <a:t>falling away…a general moral </a:t>
            </a:r>
            <a:br>
              <a:rPr lang="en-US" dirty="0"/>
            </a:br>
            <a:r>
              <a:rPr lang="en-US" dirty="0"/>
              <a:t>and political decline.</a:t>
            </a:r>
          </a:p>
        </p:txBody>
      </p:sp>
    </p:spTree>
    <p:extLst>
      <p:ext uri="{BB962C8B-B14F-4D97-AF65-F5344CB8AC3E}">
        <p14:creationId xmlns:p14="http://schemas.microsoft.com/office/powerpoint/2010/main" val="28661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065244-9E77-463E-9B34-C757FED1211A}"/>
              </a:ext>
            </a:extLst>
          </p:cNvPr>
          <p:cNvSpPr>
            <a:spLocks noGrp="1"/>
          </p:cNvSpPr>
          <p:nvPr>
            <p:ph idx="1"/>
          </p:nvPr>
        </p:nvSpPr>
        <p:spPr>
          <a:xfrm>
            <a:off x="1572357" y="1057275"/>
            <a:ext cx="9047284" cy="4529138"/>
          </a:xfrm>
        </p:spPr>
        <p:txBody>
          <a:bodyPr>
            <a:normAutofit/>
          </a:bodyPr>
          <a:lstStyle/>
          <a:p>
            <a:r>
              <a:rPr lang="en-US" dirty="0"/>
              <a:t>Local aberrations of justice as well as the tolerance of licentiousness, immorality, and the introduction of idolatry, no doubt all contributed </a:t>
            </a:r>
            <a:br>
              <a:rPr lang="en-US" dirty="0"/>
            </a:br>
            <a:r>
              <a:rPr lang="en-US" dirty="0"/>
              <a:t>to Judah’s problems, which </a:t>
            </a:r>
            <a:br>
              <a:rPr lang="en-US" dirty="0"/>
            </a:br>
            <a:r>
              <a:rPr lang="en-US" dirty="0"/>
              <a:t>in Habakkuk’s time had </a:t>
            </a:r>
            <a:br>
              <a:rPr lang="en-US" dirty="0"/>
            </a:br>
            <a:r>
              <a:rPr lang="en-US" dirty="0"/>
              <a:t>become incurable.</a:t>
            </a:r>
          </a:p>
        </p:txBody>
      </p:sp>
    </p:spTree>
    <p:extLst>
      <p:ext uri="{BB962C8B-B14F-4D97-AF65-F5344CB8AC3E}">
        <p14:creationId xmlns:p14="http://schemas.microsoft.com/office/powerpoint/2010/main" val="18761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AD66-DA30-4B78-B8DF-647B003324DF}"/>
              </a:ext>
            </a:extLst>
          </p:cNvPr>
          <p:cNvSpPr>
            <a:spLocks noGrp="1"/>
          </p:cNvSpPr>
          <p:nvPr>
            <p:ph type="title"/>
          </p:nvPr>
        </p:nvSpPr>
        <p:spPr/>
        <p:txBody>
          <a:bodyPr/>
          <a:lstStyle/>
          <a:p>
            <a:r>
              <a:rPr lang="en-US" dirty="0"/>
              <a:t>Introductory Matters</a:t>
            </a:r>
          </a:p>
        </p:txBody>
      </p:sp>
      <p:sp>
        <p:nvSpPr>
          <p:cNvPr id="3" name="Content Placeholder 2">
            <a:extLst>
              <a:ext uri="{FF2B5EF4-FFF2-40B4-BE49-F238E27FC236}">
                <a16:creationId xmlns:a16="http://schemas.microsoft.com/office/drawing/2014/main" id="{5FD0A4FA-FDA5-498E-A988-4CC2AF36A508}"/>
              </a:ext>
            </a:extLst>
          </p:cNvPr>
          <p:cNvSpPr>
            <a:spLocks noGrp="1"/>
          </p:cNvSpPr>
          <p:nvPr>
            <p:ph idx="1"/>
          </p:nvPr>
        </p:nvSpPr>
        <p:spPr/>
        <p:txBody>
          <a:bodyPr/>
          <a:lstStyle/>
          <a:p>
            <a:r>
              <a:rPr lang="en-US" dirty="0"/>
              <a:t>The PROPHET introduced</a:t>
            </a:r>
          </a:p>
          <a:p>
            <a:r>
              <a:rPr lang="en-US" dirty="0"/>
              <a:t>The PROPHECY introduced</a:t>
            </a:r>
          </a:p>
          <a:p>
            <a:r>
              <a:rPr lang="en-US" dirty="0"/>
              <a:t>The TIMES</a:t>
            </a:r>
          </a:p>
          <a:p>
            <a:r>
              <a:rPr lang="en-US" dirty="0"/>
              <a:t>The STRUGGLE</a:t>
            </a:r>
          </a:p>
        </p:txBody>
      </p:sp>
    </p:spTree>
    <p:extLst>
      <p:ext uri="{BB962C8B-B14F-4D97-AF65-F5344CB8AC3E}">
        <p14:creationId xmlns:p14="http://schemas.microsoft.com/office/powerpoint/2010/main" val="21491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1524E3-F9F9-41DD-9C1E-D02A00C5697C}"/>
              </a:ext>
            </a:extLst>
          </p:cNvPr>
          <p:cNvSpPr>
            <a:spLocks noGrp="1"/>
          </p:cNvSpPr>
          <p:nvPr>
            <p:ph idx="1"/>
          </p:nvPr>
        </p:nvSpPr>
        <p:spPr>
          <a:xfrm>
            <a:off x="5353048" y="1451113"/>
            <a:ext cx="6355248" cy="4144617"/>
          </a:xfrm>
        </p:spPr>
        <p:txBody>
          <a:bodyPr anchor="ctr" anchorCtr="0">
            <a:normAutofit fontScale="92500"/>
          </a:bodyPr>
          <a:lstStyle/>
          <a:p>
            <a:pPr algn="l"/>
            <a:r>
              <a:rPr lang="en-US" dirty="0"/>
              <a:t>His faith failed to explain his culture and society.</a:t>
            </a:r>
          </a:p>
          <a:p>
            <a:pPr algn="l"/>
            <a:r>
              <a:rPr lang="en-US" dirty="0"/>
              <a:t>Why didn’t God do something?</a:t>
            </a:r>
          </a:p>
          <a:p>
            <a:pPr algn="l"/>
            <a:r>
              <a:rPr lang="en-US" dirty="0"/>
              <a:t>God intervened in the past—God would NOT allow evil to win in the past. But WHY is evil winning now?</a:t>
            </a:r>
            <a:endParaRPr lang="en-US" sz="3000" dirty="0"/>
          </a:p>
        </p:txBody>
      </p:sp>
      <p:sp>
        <p:nvSpPr>
          <p:cNvPr id="4" name="Title 3">
            <a:extLst>
              <a:ext uri="{FF2B5EF4-FFF2-40B4-BE49-F238E27FC236}">
                <a16:creationId xmlns:a16="http://schemas.microsoft.com/office/drawing/2014/main" id="{4FBD2B25-E812-41CF-A72C-D484A97058B7}"/>
              </a:ext>
            </a:extLst>
          </p:cNvPr>
          <p:cNvSpPr>
            <a:spLocks noGrp="1"/>
          </p:cNvSpPr>
          <p:nvPr>
            <p:ph type="title"/>
          </p:nvPr>
        </p:nvSpPr>
        <p:spPr>
          <a:xfrm>
            <a:off x="5353049" y="509323"/>
            <a:ext cx="6200775" cy="1080938"/>
          </a:xfrm>
        </p:spPr>
        <p:txBody>
          <a:bodyPr>
            <a:noAutofit/>
          </a:bodyPr>
          <a:lstStyle/>
          <a:p>
            <a:r>
              <a:rPr lang="en-US" sz="4400" dirty="0"/>
              <a:t>The Struggle</a:t>
            </a:r>
          </a:p>
        </p:txBody>
      </p:sp>
    </p:spTree>
    <p:extLst>
      <p:ext uri="{BB962C8B-B14F-4D97-AF65-F5344CB8AC3E}">
        <p14:creationId xmlns:p14="http://schemas.microsoft.com/office/powerpoint/2010/main" val="21021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437CC4-6272-401E-9599-45F14E458753}"/>
              </a:ext>
            </a:extLst>
          </p:cNvPr>
          <p:cNvSpPr>
            <a:spLocks noGrp="1"/>
          </p:cNvSpPr>
          <p:nvPr>
            <p:ph idx="1"/>
          </p:nvPr>
        </p:nvSpPr>
        <p:spPr>
          <a:xfrm>
            <a:off x="5380758" y="1593592"/>
            <a:ext cx="6200775" cy="4100626"/>
          </a:xfrm>
        </p:spPr>
        <p:txBody>
          <a:bodyPr/>
          <a:lstStyle/>
          <a:p>
            <a:pPr algn="l"/>
            <a:r>
              <a:rPr lang="en-US" dirty="0"/>
              <a:t>Was God indifferent? (1:2)</a:t>
            </a:r>
          </a:p>
          <a:p>
            <a:pPr algn="l"/>
            <a:r>
              <a:rPr lang="en-US" dirty="0"/>
              <a:t>Was God inactive? (1:3-4)</a:t>
            </a:r>
          </a:p>
          <a:p>
            <a:pPr algn="l"/>
            <a:r>
              <a:rPr lang="en-US" dirty="0"/>
              <a:t>Was God inconsistent? (1:12-17)</a:t>
            </a:r>
          </a:p>
        </p:txBody>
      </p:sp>
      <p:sp>
        <p:nvSpPr>
          <p:cNvPr id="3" name="Title 2">
            <a:extLst>
              <a:ext uri="{FF2B5EF4-FFF2-40B4-BE49-F238E27FC236}">
                <a16:creationId xmlns:a16="http://schemas.microsoft.com/office/drawing/2014/main" id="{F2586DEE-21AC-459B-900C-8E607CDB4D0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42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E376B0-2105-4CD3-AC0E-41968D44027F}"/>
              </a:ext>
            </a:extLst>
          </p:cNvPr>
          <p:cNvSpPr>
            <a:spLocks noGrp="1"/>
          </p:cNvSpPr>
          <p:nvPr>
            <p:ph idx="1"/>
          </p:nvPr>
        </p:nvSpPr>
        <p:spPr>
          <a:xfrm>
            <a:off x="1572357" y="1063487"/>
            <a:ext cx="9047284" cy="4165171"/>
          </a:xfrm>
        </p:spPr>
        <p:txBody>
          <a:bodyPr>
            <a:normAutofit/>
          </a:bodyPr>
          <a:lstStyle/>
          <a:p>
            <a:r>
              <a:rPr lang="en-US" dirty="0"/>
              <a:t>“Sometimes we have made the same accusations against God. We have said, ‘God, how long am I going to have to pray about this? How long am I going to have to talk to You about this? Are You indifferent to my prayers? God, are You inactive’.”</a:t>
            </a:r>
          </a:p>
        </p:txBody>
      </p:sp>
    </p:spTree>
    <p:extLst>
      <p:ext uri="{BB962C8B-B14F-4D97-AF65-F5344CB8AC3E}">
        <p14:creationId xmlns:p14="http://schemas.microsoft.com/office/powerpoint/2010/main" val="244845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7FDEFD-5CE3-43C2-BA8A-C4CF2C461BFE}"/>
              </a:ext>
            </a:extLst>
          </p:cNvPr>
          <p:cNvSpPr>
            <a:spLocks noGrp="1"/>
          </p:cNvSpPr>
          <p:nvPr>
            <p:ph idx="1"/>
          </p:nvPr>
        </p:nvSpPr>
        <p:spPr>
          <a:xfrm>
            <a:off x="4711147" y="753228"/>
            <a:ext cx="6818243" cy="5448789"/>
          </a:xfrm>
        </p:spPr>
        <p:txBody>
          <a:bodyPr>
            <a:normAutofit fontScale="77500" lnSpcReduction="20000"/>
          </a:bodyPr>
          <a:lstStyle/>
          <a:p>
            <a:pPr marL="0" indent="0">
              <a:buNone/>
            </a:pPr>
            <a:r>
              <a:rPr lang="en-US" dirty="0"/>
              <a:t>Jehovah is the absolute Sovereign (2:20).</a:t>
            </a:r>
          </a:p>
          <a:p>
            <a:pPr marL="0" indent="0">
              <a:buNone/>
            </a:pPr>
            <a:r>
              <a:rPr lang="en-US" dirty="0"/>
              <a:t>Faithfulness to Jehovah assures safety (2:4b)</a:t>
            </a:r>
          </a:p>
          <a:p>
            <a:pPr marL="0" indent="0">
              <a:buNone/>
            </a:pPr>
            <a:r>
              <a:rPr lang="en-US" dirty="0"/>
              <a:t>Divine discipline is guaranteed—judgment IS coming! (3:3-15)</a:t>
            </a:r>
          </a:p>
          <a:p>
            <a:pPr marL="0" indent="0">
              <a:buNone/>
            </a:pPr>
            <a:r>
              <a:rPr lang="en-US" dirty="0"/>
              <a:t>Tranquility can exist in the midst of distress</a:t>
            </a:r>
          </a:p>
          <a:p>
            <a:pPr marL="0" indent="0">
              <a:buNone/>
            </a:pPr>
            <a:r>
              <a:rPr lang="en-US" dirty="0"/>
              <a:t>Habakkuk struggled with the question of “How long?” rather than “Why?”</a:t>
            </a:r>
          </a:p>
        </p:txBody>
      </p:sp>
      <p:sp>
        <p:nvSpPr>
          <p:cNvPr id="3" name="Title 2">
            <a:extLst>
              <a:ext uri="{FF2B5EF4-FFF2-40B4-BE49-F238E27FC236}">
                <a16:creationId xmlns:a16="http://schemas.microsoft.com/office/drawing/2014/main" id="{E29A48E9-3D7C-4AA0-847E-0D05CDCFA20F}"/>
              </a:ext>
            </a:extLst>
          </p:cNvPr>
          <p:cNvSpPr>
            <a:spLocks noGrp="1"/>
          </p:cNvSpPr>
          <p:nvPr>
            <p:ph type="title"/>
          </p:nvPr>
        </p:nvSpPr>
        <p:spPr/>
        <p:txBody>
          <a:bodyPr/>
          <a:lstStyle/>
          <a:p>
            <a:r>
              <a:rPr lang="en-US" dirty="0"/>
              <a:t>Focused Lessons</a:t>
            </a:r>
          </a:p>
        </p:txBody>
      </p:sp>
    </p:spTree>
    <p:extLst>
      <p:ext uri="{BB962C8B-B14F-4D97-AF65-F5344CB8AC3E}">
        <p14:creationId xmlns:p14="http://schemas.microsoft.com/office/powerpoint/2010/main" val="97427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105360-12B1-4DCB-9054-7AF36CB04D7B}"/>
              </a:ext>
            </a:extLst>
          </p:cNvPr>
          <p:cNvSpPr>
            <a:spLocks noGrp="1"/>
          </p:cNvSpPr>
          <p:nvPr>
            <p:ph type="title"/>
          </p:nvPr>
        </p:nvSpPr>
        <p:spPr>
          <a:xfrm>
            <a:off x="57150" y="771525"/>
            <a:ext cx="7519988" cy="1081088"/>
          </a:xfrm>
        </p:spPr>
        <p:txBody>
          <a:bodyPr>
            <a:normAutofit/>
          </a:bodyPr>
          <a:lstStyle/>
          <a:p>
            <a:pPr algn="ctr"/>
            <a:r>
              <a:rPr lang="en-US" dirty="0"/>
              <a:t>An ancient Book</a:t>
            </a:r>
          </a:p>
        </p:txBody>
      </p:sp>
      <p:sp>
        <p:nvSpPr>
          <p:cNvPr id="7" name="Content Placeholder 6">
            <a:extLst>
              <a:ext uri="{FF2B5EF4-FFF2-40B4-BE49-F238E27FC236}">
                <a16:creationId xmlns:a16="http://schemas.microsoft.com/office/drawing/2014/main" id="{6A291A46-AD0F-4753-A08D-A78B34115D1E}"/>
              </a:ext>
            </a:extLst>
          </p:cNvPr>
          <p:cNvSpPr>
            <a:spLocks noGrp="1"/>
          </p:cNvSpPr>
          <p:nvPr>
            <p:ph idx="1"/>
          </p:nvPr>
        </p:nvSpPr>
        <p:spPr>
          <a:xfrm>
            <a:off x="409574" y="2336800"/>
            <a:ext cx="8222362" cy="3598863"/>
          </a:xfrm>
        </p:spPr>
        <p:txBody>
          <a:bodyPr>
            <a:normAutofit/>
          </a:bodyPr>
          <a:lstStyle/>
          <a:p>
            <a:pPr marL="0" indent="0" algn="ctr">
              <a:buNone/>
            </a:pPr>
            <a:r>
              <a:rPr lang="en-US" dirty="0"/>
              <a:t>Who has never asked God, “How much longer will You wait?” “Why don’t You hear my prayers?”</a:t>
            </a:r>
            <a:endParaRPr lang="en-US" sz="3200" dirty="0"/>
          </a:p>
        </p:txBody>
      </p:sp>
    </p:spTree>
    <p:extLst>
      <p:ext uri="{BB962C8B-B14F-4D97-AF65-F5344CB8AC3E}">
        <p14:creationId xmlns:p14="http://schemas.microsoft.com/office/powerpoint/2010/main" val="36023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46A62-595C-4A6C-A704-0308AEDE9CFD}"/>
              </a:ext>
            </a:extLst>
          </p:cNvPr>
          <p:cNvSpPr>
            <a:spLocks noGrp="1"/>
          </p:cNvSpPr>
          <p:nvPr>
            <p:ph idx="1"/>
          </p:nvPr>
        </p:nvSpPr>
        <p:spPr/>
        <p:txBody>
          <a:bodyPr tIns="457200"/>
          <a:lstStyle/>
          <a:p>
            <a:r>
              <a:rPr lang="en-US" dirty="0"/>
              <a:t>The cure for doubting is knowledge.</a:t>
            </a:r>
          </a:p>
          <a:p>
            <a:r>
              <a:rPr lang="en-US" dirty="0"/>
              <a:t>Once knowledge is obtained, doubt is dispelled.</a:t>
            </a:r>
          </a:p>
        </p:txBody>
      </p:sp>
      <p:sp>
        <p:nvSpPr>
          <p:cNvPr id="3" name="Title 2">
            <a:extLst>
              <a:ext uri="{FF2B5EF4-FFF2-40B4-BE49-F238E27FC236}">
                <a16:creationId xmlns:a16="http://schemas.microsoft.com/office/drawing/2014/main" id="{EBBE97BA-8265-4BC1-9018-FA6043CBFC43}"/>
              </a:ext>
            </a:extLst>
          </p:cNvPr>
          <p:cNvSpPr>
            <a:spLocks noGrp="1"/>
          </p:cNvSpPr>
          <p:nvPr>
            <p:ph type="title"/>
          </p:nvPr>
        </p:nvSpPr>
        <p:spPr/>
        <p:txBody>
          <a:bodyPr/>
          <a:lstStyle/>
          <a:p>
            <a:r>
              <a:rPr lang="en-US" dirty="0"/>
              <a:t>Answering Doubt</a:t>
            </a:r>
          </a:p>
        </p:txBody>
      </p:sp>
    </p:spTree>
    <p:extLst>
      <p:ext uri="{BB962C8B-B14F-4D97-AF65-F5344CB8AC3E}">
        <p14:creationId xmlns:p14="http://schemas.microsoft.com/office/powerpoint/2010/main" val="34039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9870B69-4916-463A-8FBD-6C23D25670F9}"/>
              </a:ext>
            </a:extLst>
          </p:cNvPr>
          <p:cNvSpPr>
            <a:spLocks noGrp="1"/>
          </p:cNvSpPr>
          <p:nvPr>
            <p:ph idx="1"/>
          </p:nvPr>
        </p:nvSpPr>
        <p:spPr>
          <a:xfrm>
            <a:off x="816409" y="606286"/>
            <a:ext cx="10559180" cy="5563285"/>
          </a:xfrm>
        </p:spPr>
        <p:txBody>
          <a:bodyPr tIns="548640">
            <a:normAutofit/>
          </a:bodyPr>
          <a:lstStyle/>
          <a:p>
            <a:pPr algn="l">
              <a:lnSpc>
                <a:spcPct val="100000"/>
              </a:lnSpc>
              <a:spcBef>
                <a:spcPts val="600"/>
              </a:spcBef>
              <a:spcAft>
                <a:spcPts val="600"/>
              </a:spcAft>
            </a:pPr>
            <a:r>
              <a:rPr lang="en-US" dirty="0"/>
              <a:t>His heart is fixed</a:t>
            </a:r>
          </a:p>
          <a:p>
            <a:pPr algn="l">
              <a:lnSpc>
                <a:spcPct val="100000"/>
              </a:lnSpc>
              <a:spcBef>
                <a:spcPts val="600"/>
              </a:spcBef>
              <a:spcAft>
                <a:spcPts val="600"/>
              </a:spcAft>
            </a:pPr>
            <a:r>
              <a:rPr lang="en-US" dirty="0"/>
              <a:t>He rests in a trusting hope</a:t>
            </a:r>
          </a:p>
          <a:p>
            <a:pPr algn="l">
              <a:lnSpc>
                <a:spcPct val="100000"/>
              </a:lnSpc>
              <a:spcBef>
                <a:spcPts val="600"/>
              </a:spcBef>
              <a:spcAft>
                <a:spcPts val="600"/>
              </a:spcAft>
            </a:pPr>
            <a:r>
              <a:rPr lang="en-US" dirty="0"/>
              <a:t>He patiently waits for the Lord to perform His marvelous work!</a:t>
            </a:r>
          </a:p>
        </p:txBody>
      </p:sp>
      <p:sp>
        <p:nvSpPr>
          <p:cNvPr id="9" name="Title 8">
            <a:extLst>
              <a:ext uri="{FF2B5EF4-FFF2-40B4-BE49-F238E27FC236}">
                <a16:creationId xmlns:a16="http://schemas.microsoft.com/office/drawing/2014/main" id="{6842E085-4882-4F8F-A347-7E2F4C5DD343}"/>
              </a:ext>
            </a:extLst>
          </p:cNvPr>
          <p:cNvSpPr>
            <a:spLocks noGrp="1"/>
          </p:cNvSpPr>
          <p:nvPr>
            <p:ph type="title"/>
          </p:nvPr>
        </p:nvSpPr>
        <p:spPr>
          <a:xfrm>
            <a:off x="1289069" y="1058314"/>
            <a:ext cx="9613861" cy="1080938"/>
          </a:xfrm>
        </p:spPr>
        <p:txBody>
          <a:bodyPr>
            <a:normAutofit/>
          </a:bodyPr>
          <a:lstStyle/>
          <a:p>
            <a:pPr>
              <a:lnSpc>
                <a:spcPct val="100000"/>
              </a:lnSpc>
            </a:pPr>
            <a:r>
              <a:rPr lang="en-US" sz="4800" b="0" dirty="0">
                <a:latin typeface="Alpaca Scarlett Demo" panose="02000500000000000000" pitchFamily="50" charset="0"/>
              </a:rPr>
              <a:t>Habakkuk . . .</a:t>
            </a:r>
          </a:p>
        </p:txBody>
      </p:sp>
    </p:spTree>
    <p:extLst>
      <p:ext uri="{BB962C8B-B14F-4D97-AF65-F5344CB8AC3E}">
        <p14:creationId xmlns:p14="http://schemas.microsoft.com/office/powerpoint/2010/main" val="41032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328330"/>
            <a:ext cx="10559180" cy="4949348"/>
          </a:xfrm>
        </p:spPr>
        <p:txBody>
          <a:bodyPr tIns="0">
            <a:noAutofit/>
          </a:bodyPr>
          <a:lstStyle/>
          <a:p>
            <a:pPr marL="0" indent="0">
              <a:lnSpc>
                <a:spcPct val="139000"/>
              </a:lnSpc>
              <a:spcAft>
                <a:spcPts val="0"/>
              </a:spcAft>
              <a:buNone/>
            </a:pPr>
            <a:r>
              <a:rPr lang="en-US" sz="2800" dirty="0"/>
              <a:t>The Bible’s message concerns the entire world…The problem with “fairness” is that we look at our personal issues, but the Bible places every issue within the world’s parameters…History enables us to understand today in </a:t>
            </a:r>
            <a:br>
              <a:rPr lang="en-US" sz="2800" dirty="0"/>
            </a:br>
            <a:r>
              <a:rPr lang="en-US" sz="2800" dirty="0"/>
              <a:t>the context of the Divine program…The simple answer </a:t>
            </a:r>
            <a:br>
              <a:rPr lang="en-US" sz="2800" dirty="0"/>
            </a:br>
            <a:r>
              <a:rPr lang="en-US" sz="2800" dirty="0"/>
              <a:t>to the issue of “fairness” is the problem of history—understand this and you understand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3396" y="1632518"/>
            <a:ext cx="6200775" cy="4100626"/>
          </a:xfrm>
        </p:spPr>
        <p:txBody>
          <a:bodyPr>
            <a:normAutofit fontScale="92500"/>
          </a:bodyPr>
          <a:lstStyle/>
          <a:p>
            <a:pPr>
              <a:buNone/>
            </a:pPr>
            <a:r>
              <a:rPr lang="en-US" dirty="0"/>
              <a:t>“An appalling and horrible thing has happened in the land: the prophets prophesy falsely, and the priests rule on their own authority; and My people love it this way! But what will you do when the end comes?”</a:t>
            </a:r>
          </a:p>
        </p:txBody>
      </p:sp>
      <p:sp>
        <p:nvSpPr>
          <p:cNvPr id="3" name="Title 2"/>
          <p:cNvSpPr>
            <a:spLocks noGrp="1"/>
          </p:cNvSpPr>
          <p:nvPr>
            <p:ph type="title"/>
          </p:nvPr>
        </p:nvSpPr>
        <p:spPr/>
        <p:txBody>
          <a:bodyPr/>
          <a:lstStyle/>
          <a:p>
            <a:r>
              <a:rPr lang="en-US" dirty="0"/>
              <a:t>Jeremiah 5:30-31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1289069" y="914400"/>
            <a:ext cx="9613861" cy="1391478"/>
          </a:xfrm>
        </p:spPr>
        <p:txBody>
          <a:bodyPr>
            <a:normAutofit/>
          </a:bodyPr>
          <a:lstStyle/>
          <a:p>
            <a:r>
              <a:rPr lang="en-US" dirty="0"/>
              <a:t>Next Lesson: The struggle </a:t>
            </a:r>
            <a:br>
              <a:rPr lang="en-US" dirty="0"/>
            </a:br>
            <a:r>
              <a:rPr lang="en-US" dirty="0"/>
              <a:t>with God’s Justice</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5A0CD-B19A-4C2C-9C46-AFAD4B382B16}"/>
              </a:ext>
            </a:extLst>
          </p:cNvPr>
          <p:cNvSpPr>
            <a:spLocks noGrp="1"/>
          </p:cNvSpPr>
          <p:nvPr>
            <p:ph idx="1"/>
          </p:nvPr>
        </p:nvSpPr>
        <p:spPr>
          <a:xfrm>
            <a:off x="5411104" y="1669304"/>
            <a:ext cx="6200775" cy="4100626"/>
          </a:xfrm>
        </p:spPr>
        <p:txBody>
          <a:bodyPr/>
          <a:lstStyle/>
          <a:p>
            <a:r>
              <a:rPr lang="en-US" dirty="0"/>
              <a:t>Confessed his doubts</a:t>
            </a:r>
          </a:p>
          <a:p>
            <a:r>
              <a:rPr lang="en-US" dirty="0"/>
              <a:t>Journey from doubt to understanding</a:t>
            </a:r>
          </a:p>
        </p:txBody>
      </p:sp>
      <p:sp>
        <p:nvSpPr>
          <p:cNvPr id="3" name="Title 2">
            <a:extLst>
              <a:ext uri="{FF2B5EF4-FFF2-40B4-BE49-F238E27FC236}">
                <a16:creationId xmlns:a16="http://schemas.microsoft.com/office/drawing/2014/main" id="{70D30425-782E-43DF-913D-728BEE236028}"/>
              </a:ext>
            </a:extLst>
          </p:cNvPr>
          <p:cNvSpPr>
            <a:spLocks noGrp="1"/>
          </p:cNvSpPr>
          <p:nvPr>
            <p:ph type="title"/>
          </p:nvPr>
        </p:nvSpPr>
        <p:spPr/>
        <p:txBody>
          <a:bodyPr/>
          <a:lstStyle/>
          <a:p>
            <a:r>
              <a:rPr lang="en-US" dirty="0"/>
              <a:t>Habakkuk</a:t>
            </a:r>
          </a:p>
        </p:txBody>
      </p:sp>
    </p:spTree>
    <p:extLst>
      <p:ext uri="{BB962C8B-B14F-4D97-AF65-F5344CB8AC3E}">
        <p14:creationId xmlns:p14="http://schemas.microsoft.com/office/powerpoint/2010/main" val="18041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5D179-06D9-4CD7-B95F-7374D9AF8D63}"/>
              </a:ext>
            </a:extLst>
          </p:cNvPr>
          <p:cNvSpPr>
            <a:spLocks noGrp="1"/>
          </p:cNvSpPr>
          <p:nvPr>
            <p:ph idx="1"/>
          </p:nvPr>
        </p:nvSpPr>
        <p:spPr/>
        <p:txBody>
          <a:bodyPr tIns="731520">
            <a:normAutofit/>
          </a:bodyPr>
          <a:lstStyle/>
          <a:p>
            <a:r>
              <a:rPr lang="en-US" dirty="0"/>
              <a:t>Most obscure prophet</a:t>
            </a:r>
          </a:p>
          <a:p>
            <a:r>
              <a:rPr lang="en-US" dirty="0"/>
              <a:t>Historians tell us nothing</a:t>
            </a:r>
          </a:p>
          <a:p>
            <a:r>
              <a:rPr lang="en-US" dirty="0"/>
              <a:t>Scripture is silent except for 1:1</a:t>
            </a:r>
          </a:p>
          <a:p>
            <a:pPr marL="0" indent="0">
              <a:buNone/>
            </a:pPr>
            <a:r>
              <a:rPr lang="en-US" dirty="0"/>
              <a:t>He “is one of the prophets often lost in the archives of the Old Testament.” </a:t>
            </a:r>
          </a:p>
        </p:txBody>
      </p:sp>
      <p:sp>
        <p:nvSpPr>
          <p:cNvPr id="3" name="Title 2">
            <a:extLst>
              <a:ext uri="{FF2B5EF4-FFF2-40B4-BE49-F238E27FC236}">
                <a16:creationId xmlns:a16="http://schemas.microsoft.com/office/drawing/2014/main" id="{A27DFCB5-D8C7-41D2-8272-592E21776E27}"/>
              </a:ext>
            </a:extLst>
          </p:cNvPr>
          <p:cNvSpPr>
            <a:spLocks noGrp="1"/>
          </p:cNvSpPr>
          <p:nvPr>
            <p:ph type="title"/>
          </p:nvPr>
        </p:nvSpPr>
        <p:spPr>
          <a:xfrm>
            <a:off x="1289069" y="467478"/>
            <a:ext cx="9613861" cy="1080938"/>
          </a:xfrm>
        </p:spPr>
        <p:txBody>
          <a:bodyPr/>
          <a:lstStyle/>
          <a:p>
            <a:r>
              <a:rPr lang="en-US" dirty="0"/>
              <a:t>Habakkuk’s History</a:t>
            </a:r>
          </a:p>
        </p:txBody>
      </p:sp>
    </p:spTree>
    <p:extLst>
      <p:ext uri="{BB962C8B-B14F-4D97-AF65-F5344CB8AC3E}">
        <p14:creationId xmlns:p14="http://schemas.microsoft.com/office/powerpoint/2010/main" val="33665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CFC6CA-278F-471B-A56C-1C0D723D9180}"/>
              </a:ext>
            </a:extLst>
          </p:cNvPr>
          <p:cNvSpPr>
            <a:spLocks noGrp="1"/>
          </p:cNvSpPr>
          <p:nvPr>
            <p:ph idx="1"/>
          </p:nvPr>
        </p:nvSpPr>
        <p:spPr>
          <a:xfrm>
            <a:off x="5353048" y="1760148"/>
            <a:ext cx="6200775" cy="4100626"/>
          </a:xfrm>
        </p:spPr>
        <p:txBody>
          <a:bodyPr>
            <a:normAutofit/>
          </a:bodyPr>
          <a:lstStyle/>
          <a:p>
            <a:pPr marL="0" indent="0">
              <a:buNone/>
            </a:pPr>
            <a:r>
              <a:rPr lang="en-US" dirty="0"/>
              <a:t>“There is no Old Testament book that is able to do more for the burdened souls of men or to raise them to higher levels of hope and confidence than the brief prophecy of Habakkuk.”</a:t>
            </a:r>
          </a:p>
          <a:p>
            <a:endParaRPr lang="en-US" dirty="0"/>
          </a:p>
        </p:txBody>
      </p:sp>
      <p:sp>
        <p:nvSpPr>
          <p:cNvPr id="3" name="Title 2">
            <a:extLst>
              <a:ext uri="{FF2B5EF4-FFF2-40B4-BE49-F238E27FC236}">
                <a16:creationId xmlns:a16="http://schemas.microsoft.com/office/drawing/2014/main" id="{4F0E4E1C-B2FF-4751-A3CA-67696981F6AD}"/>
              </a:ext>
            </a:extLst>
          </p:cNvPr>
          <p:cNvSpPr>
            <a:spLocks noGrp="1"/>
          </p:cNvSpPr>
          <p:nvPr>
            <p:ph type="title"/>
          </p:nvPr>
        </p:nvSpPr>
        <p:spPr/>
        <p:txBody>
          <a:bodyPr/>
          <a:lstStyle/>
          <a:p>
            <a:r>
              <a:rPr lang="en-US" dirty="0"/>
              <a:t>A Valuable Resource</a:t>
            </a:r>
          </a:p>
        </p:txBody>
      </p:sp>
    </p:spTree>
    <p:extLst>
      <p:ext uri="{BB962C8B-B14F-4D97-AF65-F5344CB8AC3E}">
        <p14:creationId xmlns:p14="http://schemas.microsoft.com/office/powerpoint/2010/main" val="1130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73FB-ADDE-4491-8F03-19F9014E4235}"/>
              </a:ext>
            </a:extLst>
          </p:cNvPr>
          <p:cNvSpPr>
            <a:spLocks noGrp="1"/>
          </p:cNvSpPr>
          <p:nvPr>
            <p:ph type="title"/>
          </p:nvPr>
        </p:nvSpPr>
        <p:spPr/>
        <p:txBody>
          <a:bodyPr/>
          <a:lstStyle/>
          <a:p>
            <a:r>
              <a:rPr lang="en-US" dirty="0"/>
              <a:t>Introductory Matters</a:t>
            </a:r>
          </a:p>
        </p:txBody>
      </p:sp>
      <p:sp>
        <p:nvSpPr>
          <p:cNvPr id="3" name="Content Placeholder 2">
            <a:extLst>
              <a:ext uri="{FF2B5EF4-FFF2-40B4-BE49-F238E27FC236}">
                <a16:creationId xmlns:a16="http://schemas.microsoft.com/office/drawing/2014/main" id="{AC7E5392-64FE-4237-BF8A-3936CD325B0B}"/>
              </a:ext>
            </a:extLst>
          </p:cNvPr>
          <p:cNvSpPr>
            <a:spLocks noGrp="1"/>
          </p:cNvSpPr>
          <p:nvPr>
            <p:ph idx="1"/>
          </p:nvPr>
        </p:nvSpPr>
        <p:spPr/>
        <p:txBody>
          <a:bodyPr>
            <a:normAutofit lnSpcReduction="10000"/>
          </a:bodyPr>
          <a:lstStyle/>
          <a:p>
            <a:r>
              <a:rPr lang="en-US" dirty="0"/>
              <a:t>The PROPHET introduced</a:t>
            </a:r>
          </a:p>
          <a:p>
            <a:pPr marL="457200" indent="0">
              <a:buNone/>
            </a:pPr>
            <a:r>
              <a:rPr lang="en-US" dirty="0"/>
              <a:t>His name</a:t>
            </a:r>
          </a:p>
          <a:p>
            <a:pPr marL="457200" indent="0">
              <a:buNone/>
            </a:pPr>
            <a:r>
              <a:rPr lang="en-US" dirty="0"/>
              <a:t>Possibly a Levite</a:t>
            </a:r>
          </a:p>
          <a:p>
            <a:pPr marL="457200" indent="0">
              <a:buNone/>
            </a:pPr>
            <a:r>
              <a:rPr lang="en-US" dirty="0"/>
              <a:t>A “prophet” (1:1; 3:1)</a:t>
            </a:r>
          </a:p>
          <a:p>
            <a:pPr marL="457200" indent="0">
              <a:buNone/>
            </a:pPr>
            <a:r>
              <a:rPr lang="en-US" dirty="0"/>
              <a:t>A man of great faith</a:t>
            </a:r>
          </a:p>
          <a:p>
            <a:endParaRPr lang="en-US" dirty="0"/>
          </a:p>
        </p:txBody>
      </p:sp>
    </p:spTree>
    <p:extLst>
      <p:ext uri="{BB962C8B-B14F-4D97-AF65-F5344CB8AC3E}">
        <p14:creationId xmlns:p14="http://schemas.microsoft.com/office/powerpoint/2010/main" val="31334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AD66-DA30-4B78-B8DF-647B003324DF}"/>
              </a:ext>
            </a:extLst>
          </p:cNvPr>
          <p:cNvSpPr>
            <a:spLocks noGrp="1"/>
          </p:cNvSpPr>
          <p:nvPr>
            <p:ph type="title"/>
          </p:nvPr>
        </p:nvSpPr>
        <p:spPr/>
        <p:txBody>
          <a:bodyPr/>
          <a:lstStyle/>
          <a:p>
            <a:r>
              <a:rPr lang="en-US" dirty="0"/>
              <a:t>Introductory Matters</a:t>
            </a:r>
          </a:p>
        </p:txBody>
      </p:sp>
      <p:sp>
        <p:nvSpPr>
          <p:cNvPr id="3" name="Content Placeholder 2">
            <a:extLst>
              <a:ext uri="{FF2B5EF4-FFF2-40B4-BE49-F238E27FC236}">
                <a16:creationId xmlns:a16="http://schemas.microsoft.com/office/drawing/2014/main" id="{5FD0A4FA-FDA5-498E-A988-4CC2AF36A508}"/>
              </a:ext>
            </a:extLst>
          </p:cNvPr>
          <p:cNvSpPr>
            <a:spLocks noGrp="1"/>
          </p:cNvSpPr>
          <p:nvPr>
            <p:ph idx="1"/>
          </p:nvPr>
        </p:nvSpPr>
        <p:spPr/>
        <p:txBody>
          <a:bodyPr/>
          <a:lstStyle/>
          <a:p>
            <a:r>
              <a:rPr lang="en-US" dirty="0"/>
              <a:t>The PROPHET introduced</a:t>
            </a:r>
          </a:p>
          <a:p>
            <a:r>
              <a:rPr lang="en-US" dirty="0"/>
              <a:t>The PROPHECY introduced</a:t>
            </a:r>
          </a:p>
        </p:txBody>
      </p:sp>
    </p:spTree>
    <p:extLst>
      <p:ext uri="{BB962C8B-B14F-4D97-AF65-F5344CB8AC3E}">
        <p14:creationId xmlns:p14="http://schemas.microsoft.com/office/powerpoint/2010/main" val="39309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81A8BD-23B2-4A5A-9752-1D8DEECBB50E}"/>
              </a:ext>
            </a:extLst>
          </p:cNvPr>
          <p:cNvSpPr>
            <a:spLocks noGrp="1"/>
          </p:cNvSpPr>
          <p:nvPr>
            <p:ph idx="1"/>
          </p:nvPr>
        </p:nvSpPr>
        <p:spPr>
          <a:xfrm>
            <a:off x="5422623" y="1842974"/>
            <a:ext cx="6200775" cy="4100626"/>
          </a:xfrm>
        </p:spPr>
        <p:txBody>
          <a:bodyPr>
            <a:normAutofit/>
          </a:bodyPr>
          <a:lstStyle/>
          <a:p>
            <a:r>
              <a:rPr lang="en-US" dirty="0"/>
              <a:t>Relevant and needed</a:t>
            </a:r>
          </a:p>
          <a:p>
            <a:r>
              <a:rPr lang="en-US" dirty="0"/>
              <a:t>Little Messianic messaging</a:t>
            </a:r>
          </a:p>
          <a:p>
            <a:r>
              <a:rPr lang="en-US" dirty="0"/>
              <a:t>Speaking TO God instead of FOR God</a:t>
            </a:r>
          </a:p>
          <a:p>
            <a:r>
              <a:rPr lang="en-US" dirty="0"/>
              <a:t>Offers divine comfort</a:t>
            </a:r>
          </a:p>
        </p:txBody>
      </p:sp>
      <p:sp>
        <p:nvSpPr>
          <p:cNvPr id="3" name="Title 2">
            <a:extLst>
              <a:ext uri="{FF2B5EF4-FFF2-40B4-BE49-F238E27FC236}">
                <a16:creationId xmlns:a16="http://schemas.microsoft.com/office/drawing/2014/main" id="{BE13CB1E-CA48-4EF6-893B-A5C89F16A3BD}"/>
              </a:ext>
            </a:extLst>
          </p:cNvPr>
          <p:cNvSpPr>
            <a:spLocks noGrp="1"/>
          </p:cNvSpPr>
          <p:nvPr>
            <p:ph type="title"/>
          </p:nvPr>
        </p:nvSpPr>
        <p:spPr/>
        <p:txBody>
          <a:bodyPr/>
          <a:lstStyle/>
          <a:p>
            <a:r>
              <a:rPr lang="en-US" dirty="0"/>
              <a:t>The Message</a:t>
            </a:r>
          </a:p>
        </p:txBody>
      </p:sp>
    </p:spTree>
    <p:extLst>
      <p:ext uri="{BB962C8B-B14F-4D97-AF65-F5344CB8AC3E}">
        <p14:creationId xmlns:p14="http://schemas.microsoft.com/office/powerpoint/2010/main" val="29553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A1ADE-A21D-44EF-BEC1-715CEDEAB91C}"/>
              </a:ext>
            </a:extLst>
          </p:cNvPr>
          <p:cNvSpPr>
            <a:spLocks noGrp="1"/>
          </p:cNvSpPr>
          <p:nvPr>
            <p:ph idx="1"/>
          </p:nvPr>
        </p:nvSpPr>
        <p:spPr/>
        <p:txBody>
          <a:bodyPr>
            <a:normAutofit/>
          </a:bodyPr>
          <a:lstStyle/>
          <a:p>
            <a:r>
              <a:rPr lang="en-US" dirty="0"/>
              <a:t>There is no Old Testament book that is able to do more for the burdened souls of man or to raise them to higher levels of hope </a:t>
            </a:r>
            <a:br>
              <a:rPr lang="en-US" dirty="0"/>
            </a:br>
            <a:r>
              <a:rPr lang="en-US" dirty="0"/>
              <a:t>and confidence than the brief prophecy of Habakkuk. </a:t>
            </a:r>
          </a:p>
        </p:txBody>
      </p:sp>
    </p:spTree>
    <p:extLst>
      <p:ext uri="{BB962C8B-B14F-4D97-AF65-F5344CB8AC3E}">
        <p14:creationId xmlns:p14="http://schemas.microsoft.com/office/powerpoint/2010/main" val="33088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out)">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1180</TotalTime>
  <Words>697</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Alpaca Scarlett Demo</vt:lpstr>
      <vt:lpstr>Berlin</vt:lpstr>
      <vt:lpstr>An Ancient Book with a current message</vt:lpstr>
      <vt:lpstr>Answering Doubt</vt:lpstr>
      <vt:lpstr>Habakkuk</vt:lpstr>
      <vt:lpstr>Habakkuk’s History</vt:lpstr>
      <vt:lpstr>A Valuable Resource</vt:lpstr>
      <vt:lpstr>Introductory Matters</vt:lpstr>
      <vt:lpstr>Introductory Matters</vt:lpstr>
      <vt:lpstr>The Message</vt:lpstr>
      <vt:lpstr>PowerPoint Presentation</vt:lpstr>
      <vt:lpstr>Introductory Matters</vt:lpstr>
      <vt:lpstr>The Times</vt:lpstr>
      <vt:lpstr>PowerPoint Presentation</vt:lpstr>
      <vt:lpstr>PowerPoint Presentation</vt:lpstr>
      <vt:lpstr>Introductory Matters</vt:lpstr>
      <vt:lpstr>The Struggle</vt:lpstr>
      <vt:lpstr>Questions</vt:lpstr>
      <vt:lpstr>PowerPoint Presentation</vt:lpstr>
      <vt:lpstr>Focused Lessons</vt:lpstr>
      <vt:lpstr>An ancient Book</vt:lpstr>
      <vt:lpstr>Habakkuk . . .</vt:lpstr>
      <vt:lpstr>PowerPoint Presentation</vt:lpstr>
      <vt:lpstr>Jeremiah 5:30-31</vt:lpstr>
      <vt:lpstr>Next Lesson: The struggle  with God’s Justice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72</cp:revision>
  <dcterms:created xsi:type="dcterms:W3CDTF">2021-02-02T13:25:37Z</dcterms:created>
  <dcterms:modified xsi:type="dcterms:W3CDTF">2021-02-11T02:16:31Z</dcterms:modified>
</cp:coreProperties>
</file>