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22"/>
  </p:handoutMasterIdLst>
  <p:sldIdLst>
    <p:sldId id="256" r:id="rId2"/>
    <p:sldId id="285" r:id="rId3"/>
    <p:sldId id="286" r:id="rId4"/>
    <p:sldId id="287" r:id="rId5"/>
    <p:sldId id="257" r:id="rId6"/>
    <p:sldId id="259"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258"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D6"/>
    <a:srgbClr val="FF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1256" y="44"/>
      </p:cViewPr>
      <p:guideLst>
        <p:guide orient="horz" pos="2160"/>
        <p:guide pos="288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86B423-05E0-48A5-A3E1-B652989B35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588B36-21C4-41D3-947E-D348EAE740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94BA2F-29D4-44D7-8526-E8AC9F54BE07}" type="datetimeFigureOut">
              <a:rPr lang="en-US" smtClean="0"/>
              <a:pPr/>
              <a:t>10/21/2020</a:t>
            </a:fld>
            <a:endParaRPr lang="en-US"/>
          </a:p>
        </p:txBody>
      </p:sp>
      <p:sp>
        <p:nvSpPr>
          <p:cNvPr id="4" name="Footer Placeholder 3">
            <a:extLst>
              <a:ext uri="{FF2B5EF4-FFF2-40B4-BE49-F238E27FC236}">
                <a16:creationId xmlns:a16="http://schemas.microsoft.com/office/drawing/2014/main" id="{586B428F-709E-430D-BA6D-03975F196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CBFB1A-E068-4C7F-BC23-F71F50ECF6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87364F-6732-4C54-8838-F2602BB8E683}" type="slidenum">
              <a:rPr lang="en-US" smtClean="0"/>
              <a:pPr/>
              <a:t>‹#›</a:t>
            </a:fld>
            <a:endParaRPr lang="en-US"/>
          </a:p>
        </p:txBody>
      </p:sp>
    </p:spTree>
    <p:extLst>
      <p:ext uri="{BB962C8B-B14F-4D97-AF65-F5344CB8AC3E}">
        <p14:creationId xmlns:p14="http://schemas.microsoft.com/office/powerpoint/2010/main" val="14799797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D92DEB5-85D4-4C73-803E-73AA0B9BF458}" type="datetimeFigureOut">
              <a:rPr lang="en-US" smtClean="0"/>
              <a:pPr/>
              <a:t>10/21/2020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84E1AAD-21D1-40D7-A279-F16F7086018D}"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52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E1AAD-21D1-40D7-A279-F16F7086018D}" type="slidenum">
              <a:rPr lang="en-US" smtClean="0"/>
              <a:pPr/>
              <a:t>‹#›</a:t>
            </a:fld>
            <a:endParaRPr lang="en-US"/>
          </a:p>
        </p:txBody>
      </p:sp>
    </p:spTree>
    <p:extLst>
      <p:ext uri="{BB962C8B-B14F-4D97-AF65-F5344CB8AC3E}">
        <p14:creationId xmlns:p14="http://schemas.microsoft.com/office/powerpoint/2010/main" val="318303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E1AAD-21D1-40D7-A279-F16F7086018D}" type="slidenum">
              <a:rPr lang="en-US" smtClean="0"/>
              <a:pPr/>
              <a:t>‹#›</a:t>
            </a:fld>
            <a:endParaRPr lang="en-US"/>
          </a:p>
        </p:txBody>
      </p:sp>
    </p:spTree>
    <p:extLst>
      <p:ext uri="{BB962C8B-B14F-4D97-AF65-F5344CB8AC3E}">
        <p14:creationId xmlns:p14="http://schemas.microsoft.com/office/powerpoint/2010/main" val="2886088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E1AAD-21D1-40D7-A279-F16F7086018D}"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76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E1AAD-21D1-40D7-A279-F16F7086018D}" type="slidenum">
              <a:rPr lang="en-US" smtClean="0"/>
              <a:pPr/>
              <a:t>‹#›</a:t>
            </a:fld>
            <a:endParaRPr lang="en-US"/>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12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E1AAD-21D1-40D7-A279-F16F7086018D}" type="slidenum">
              <a:rPr lang="en-US" smtClean="0"/>
              <a:pPr/>
              <a:t>‹#›</a:t>
            </a:fld>
            <a:endParaRPr lang="en-US"/>
          </a:p>
        </p:txBody>
      </p:sp>
    </p:spTree>
    <p:extLst>
      <p:ext uri="{BB962C8B-B14F-4D97-AF65-F5344CB8AC3E}">
        <p14:creationId xmlns:p14="http://schemas.microsoft.com/office/powerpoint/2010/main" val="64112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E1AAD-21D1-40D7-A279-F16F7086018D}"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662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E1AAD-21D1-40D7-A279-F16F7086018D}"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84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E1AAD-21D1-40D7-A279-F16F7086018D}"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415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E1AAD-21D1-40D7-A279-F16F7086018D}"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7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D92DEB5-85D4-4C73-803E-73AA0B9BF458}" type="datetimeFigureOut">
              <a:rPr lang="en-US" smtClean="0"/>
              <a:pPr/>
              <a:t>10/21/2020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84E1AAD-21D1-40D7-A279-F16F7086018D}" type="slidenum">
              <a:rPr lang="en-US" smtClean="0"/>
              <a:pPr/>
              <a:t>‹#›</a:t>
            </a:fld>
            <a:endParaRPr lang="en-US"/>
          </a:p>
        </p:txBody>
      </p:sp>
    </p:spTree>
    <p:extLst>
      <p:ext uri="{BB962C8B-B14F-4D97-AF65-F5344CB8AC3E}">
        <p14:creationId xmlns:p14="http://schemas.microsoft.com/office/powerpoint/2010/main" val="212637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chor="b" anchorCtr="0"/>
          <a:lstStyle>
            <a:lvl1pPr>
              <a:defRPr b="1"/>
            </a:lvl1p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0"/>
              </a:spcBef>
              <a:spcAft>
                <a:spcPts val="1800"/>
              </a:spcAft>
              <a:defRPr sz="2800">
                <a:latin typeface="Tahoma" panose="020B0604030504040204" pitchFamily="34" charset="0"/>
                <a:ea typeface="Tahoma" panose="020B0604030504040204" pitchFamily="34" charset="0"/>
                <a:cs typeface="Tahoma" panose="020B0604030504040204" pitchFamily="34" charset="0"/>
              </a:defRPr>
            </a:lvl1pPr>
            <a:lvl2pPr>
              <a:spcBef>
                <a:spcPts val="0"/>
              </a:spcBef>
              <a:spcAft>
                <a:spcPts val="1800"/>
              </a:spcAft>
              <a:defRPr sz="2400">
                <a:latin typeface="Tahoma" panose="020B0604030504040204" pitchFamily="34" charset="0"/>
                <a:ea typeface="Tahoma" panose="020B0604030504040204" pitchFamily="34" charset="0"/>
                <a:cs typeface="Tahoma" panose="020B0604030504040204" pitchFamily="34" charset="0"/>
              </a:defRPr>
            </a:lvl2pPr>
            <a:lvl3pPr>
              <a:spcBef>
                <a:spcPts val="0"/>
              </a:spcBef>
              <a:spcAft>
                <a:spcPts val="1800"/>
              </a:spcAft>
              <a:defRPr sz="2000">
                <a:latin typeface="Tahoma" panose="020B0604030504040204" pitchFamily="34" charset="0"/>
                <a:ea typeface="Tahoma" panose="020B0604030504040204" pitchFamily="34" charset="0"/>
                <a:cs typeface="Tahoma" panose="020B0604030504040204" pitchFamily="34" charset="0"/>
              </a:defRPr>
            </a:lvl3pPr>
            <a:lvl4pPr>
              <a:spcBef>
                <a:spcPts val="0"/>
              </a:spcBef>
              <a:spcAft>
                <a:spcPts val="1800"/>
              </a:spcAft>
              <a:defRPr sz="1800">
                <a:latin typeface="Tahoma" panose="020B0604030504040204" pitchFamily="34" charset="0"/>
                <a:ea typeface="Tahoma" panose="020B0604030504040204" pitchFamily="34" charset="0"/>
                <a:cs typeface="Tahoma" panose="020B0604030504040204" pitchFamily="34" charset="0"/>
              </a:defRPr>
            </a:lvl4pPr>
            <a:lvl5pPr>
              <a:spcBef>
                <a:spcPts val="0"/>
              </a:spcBef>
              <a:spcAft>
                <a:spcPts val="1800"/>
              </a:spcAft>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E1AAD-21D1-40D7-A279-F16F7086018D}" type="slidenum">
              <a:rPr lang="en-US" smtClean="0"/>
              <a:pPr/>
              <a:t>‹#›</a:t>
            </a:fld>
            <a:endParaRPr lang="en-US"/>
          </a:p>
        </p:txBody>
      </p:sp>
      <p:pic>
        <p:nvPicPr>
          <p:cNvPr id="9" name="Picture 8">
            <a:extLst>
              <a:ext uri="{FF2B5EF4-FFF2-40B4-BE49-F238E27FC236}">
                <a16:creationId xmlns:a16="http://schemas.microsoft.com/office/drawing/2014/main" id="{2355BEAF-5D9A-483E-921D-ED4F0D665C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8742" y="4876152"/>
            <a:ext cx="1329911" cy="1329911"/>
          </a:xfrm>
          <a:prstGeom prst="rect">
            <a:avLst/>
          </a:prstGeom>
        </p:spPr>
      </p:pic>
    </p:spTree>
    <p:extLst>
      <p:ext uri="{BB962C8B-B14F-4D97-AF65-F5344CB8AC3E}">
        <p14:creationId xmlns:p14="http://schemas.microsoft.com/office/powerpoint/2010/main" val="186627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E1AAD-21D1-40D7-A279-F16F7086018D}"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71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E1AAD-21D1-40D7-A279-F16F7086018D}" type="slidenum">
              <a:rPr lang="en-US" smtClean="0"/>
              <a:pPr/>
              <a:t>‹#›</a:t>
            </a:fld>
            <a:endParaRPr lang="en-US"/>
          </a:p>
        </p:txBody>
      </p:sp>
    </p:spTree>
    <p:extLst>
      <p:ext uri="{BB962C8B-B14F-4D97-AF65-F5344CB8AC3E}">
        <p14:creationId xmlns:p14="http://schemas.microsoft.com/office/powerpoint/2010/main" val="2912741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4E1AAD-21D1-40D7-A279-F16F7086018D}"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32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4E1AAD-21D1-40D7-A279-F16F7086018D}"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63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4E1AAD-21D1-40D7-A279-F16F7086018D}" type="slidenum">
              <a:rPr lang="en-US" smtClean="0"/>
              <a:pPr/>
              <a:t>‹#›</a:t>
            </a:fld>
            <a:endParaRPr lang="en-US"/>
          </a:p>
        </p:txBody>
      </p:sp>
    </p:spTree>
    <p:extLst>
      <p:ext uri="{BB962C8B-B14F-4D97-AF65-F5344CB8AC3E}">
        <p14:creationId xmlns:p14="http://schemas.microsoft.com/office/powerpoint/2010/main" val="289407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92DEB5-85D4-4C73-803E-73AA0B9BF458}"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E1AAD-21D1-40D7-A279-F16F7086018D}"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777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cstate="print">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1" cstate="print">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92DEB5-85D4-4C73-803E-73AA0B9BF458}" type="datetimeFigureOut">
              <a:rPr lang="en-US" smtClean="0"/>
              <a:pPr/>
              <a:t>10/21/2020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4E1AAD-21D1-40D7-A279-F16F7086018D}" type="slidenum">
              <a:rPr lang="en-US" smtClean="0"/>
              <a:pPr/>
              <a:t>‹#›</a:t>
            </a:fld>
            <a:endParaRPr lang="en-US"/>
          </a:p>
        </p:txBody>
      </p:sp>
    </p:spTree>
    <p:extLst>
      <p:ext uri="{BB962C8B-B14F-4D97-AF65-F5344CB8AC3E}">
        <p14:creationId xmlns:p14="http://schemas.microsoft.com/office/powerpoint/2010/main" val="654789270"/>
      </p:ext>
    </p:extLst>
  </p:cSld>
  <p:clrMap bg1="lt1" tx1="dk1" bg2="lt2" tx2="dk2" accent1="accent1" accent2="accent2" accent3="accent3" accent4="accent4" accent5="accent5" accent6="accent6" hlink="hlink" folHlink="folHlink"/>
  <p:sldLayoutIdLst>
    <p:sldLayoutId id="2147483781" r:id="rId1"/>
    <p:sldLayoutId id="2147483798"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1EC2E08D-5E90-4012-9C6A-EB67A4495E91}"/>
              </a:ext>
            </a:extLst>
          </p:cNvPr>
          <p:cNvSpPr>
            <a:spLocks noGrp="1"/>
          </p:cNvSpPr>
          <p:nvPr>
            <p:ph type="subTitle" idx="1"/>
          </p:nvPr>
        </p:nvSpPr>
        <p:spPr>
          <a:xfrm>
            <a:off x="4666891" y="1854679"/>
            <a:ext cx="2794958" cy="3121299"/>
          </a:xfrm>
        </p:spPr>
        <p:txBody>
          <a:bodyPr anchor="ctr" anchorCtr="0">
            <a:normAutofit/>
          </a:bodyPr>
          <a:lstStyle/>
          <a:p>
            <a:r>
              <a:rPr lang="en-US" sz="2800" b="1" u="sng" dirty="0">
                <a:solidFill>
                  <a:srgbClr val="0082D6"/>
                </a:solidFill>
                <a:latin typeface="ChunkFive Roman" panose="00000500000000000000" pitchFamily="50" charset="0"/>
              </a:rPr>
              <a:t>LESSON TWO:</a:t>
            </a:r>
          </a:p>
          <a:p>
            <a:pPr>
              <a:spcBef>
                <a:spcPts val="0"/>
              </a:spcBef>
              <a:spcAft>
                <a:spcPts val="1200"/>
              </a:spcAft>
            </a:pPr>
            <a:r>
              <a:rPr lang="en-US" sz="2800" dirty="0">
                <a:latin typeface="ChunkFive Roman" panose="00000500000000000000" pitchFamily="50" charset="0"/>
              </a:rPr>
              <a:t>Joyous Victory Over </a:t>
            </a:r>
            <a:br>
              <a:rPr lang="en-US" sz="2800" dirty="0">
                <a:latin typeface="ChunkFive Roman" panose="00000500000000000000" pitchFamily="50" charset="0"/>
              </a:rPr>
            </a:br>
            <a:r>
              <a:rPr lang="en-US" sz="2800" dirty="0">
                <a:latin typeface="ChunkFive Roman" panose="00000500000000000000" pitchFamily="50" charset="0"/>
              </a:rPr>
              <a:t>WORLDLY THINGS</a:t>
            </a:r>
          </a:p>
          <a:p>
            <a:pPr>
              <a:spcBef>
                <a:spcPts val="0"/>
              </a:spcBef>
              <a:spcAft>
                <a:spcPts val="1200"/>
              </a:spcAft>
            </a:pPr>
            <a:r>
              <a:rPr lang="en-US" sz="1800" b="1" dirty="0">
                <a:latin typeface="Tahoma" panose="020B0604030504040204" pitchFamily="34" charset="0"/>
                <a:ea typeface="Tahoma" panose="020B0604030504040204" pitchFamily="34" charset="0"/>
                <a:cs typeface="Tahoma" panose="020B0604030504040204" pitchFamily="34" charset="0"/>
              </a:rPr>
              <a:t>(Philippians 3)</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B39AD9E7-C618-469F-AB8E-25BFFD4CB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6998" y="1792830"/>
            <a:ext cx="3183148" cy="3183148"/>
          </a:xfrm>
          <a:prstGeom prst="rect">
            <a:avLst/>
          </a:prstGeom>
        </p:spPr>
      </p:pic>
    </p:spTree>
    <p:extLst>
      <p:ext uri="{BB962C8B-B14F-4D97-AF65-F5344CB8AC3E}">
        <p14:creationId xmlns:p14="http://schemas.microsoft.com/office/powerpoint/2010/main" val="2510728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a:bodyPr>
          <a:lstStyle/>
          <a:p>
            <a:r>
              <a:rPr lang="en-US" dirty="0"/>
              <a:t>Three CRITICAL Decisions</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a:bodyPr>
          <a:lstStyle/>
          <a:p>
            <a:r>
              <a:rPr lang="en-US" dirty="0"/>
              <a:t>Decide about PRIORITIES (verse 13)</a:t>
            </a:r>
          </a:p>
          <a:p>
            <a:r>
              <a:rPr lang="en-US" dirty="0"/>
              <a:t>Decide to FORGET (verse 13)</a:t>
            </a:r>
          </a:p>
          <a:p>
            <a:r>
              <a:rPr lang="en-US" dirty="0"/>
              <a:t>Decide to STRETCH FORWARD (verse 13)</a:t>
            </a:r>
          </a:p>
        </p:txBody>
      </p:sp>
    </p:spTree>
    <p:extLst>
      <p:ext uri="{BB962C8B-B14F-4D97-AF65-F5344CB8AC3E}">
        <p14:creationId xmlns:p14="http://schemas.microsoft.com/office/powerpoint/2010/main" val="173484159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fontScale="90000"/>
          </a:bodyPr>
          <a:lstStyle/>
          <a:p>
            <a:r>
              <a:rPr lang="en-US" dirty="0"/>
              <a:t>The right way</a:t>
            </a:r>
            <a:br>
              <a:rPr lang="en-US" dirty="0"/>
            </a:br>
            <a:r>
              <a:rPr lang="en-US" dirty="0"/>
              <a:t>(Philippians 3:12-16)</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a:bodyPr>
          <a:lstStyle/>
          <a:p>
            <a:r>
              <a:rPr lang="en-US" dirty="0"/>
              <a:t>The RIGHT GOAL (verse 12, 14)</a:t>
            </a:r>
          </a:p>
          <a:p>
            <a:r>
              <a:rPr lang="en-US" dirty="0"/>
              <a:t>Three REALIZATIONS (verses 12, 13)</a:t>
            </a:r>
          </a:p>
          <a:p>
            <a:r>
              <a:rPr lang="en-US" dirty="0"/>
              <a:t>Making THREE DECISIONS (verse 13)</a:t>
            </a:r>
          </a:p>
          <a:p>
            <a:r>
              <a:rPr lang="en-US" dirty="0"/>
              <a:t>Proper ATTITUDES (verses 14-16)</a:t>
            </a:r>
          </a:p>
        </p:txBody>
      </p:sp>
    </p:spTree>
    <p:extLst>
      <p:ext uri="{BB962C8B-B14F-4D97-AF65-F5344CB8AC3E}">
        <p14:creationId xmlns:p14="http://schemas.microsoft.com/office/powerpoint/2010/main" val="282799885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right)">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a:bodyPr>
          <a:lstStyle/>
          <a:p>
            <a:r>
              <a:rPr lang="en-US" dirty="0"/>
              <a:t>Attitudes Bringing Joy</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a:bodyPr>
          <a:lstStyle/>
          <a:p>
            <a:r>
              <a:rPr lang="en-US" dirty="0"/>
              <a:t>A resolve (verse 14)</a:t>
            </a:r>
          </a:p>
          <a:p>
            <a:r>
              <a:rPr lang="en-US" dirty="0"/>
              <a:t>A determined effort (verse 15)</a:t>
            </a:r>
          </a:p>
          <a:p>
            <a:r>
              <a:rPr lang="en-US" dirty="0"/>
              <a:t>A desire to obey and change (verse 15)</a:t>
            </a:r>
          </a:p>
          <a:p>
            <a:r>
              <a:rPr lang="en-US" dirty="0"/>
              <a:t>A steadfastness in living (verse 16)</a:t>
            </a:r>
          </a:p>
        </p:txBody>
      </p:sp>
    </p:spTree>
    <p:extLst>
      <p:ext uri="{BB962C8B-B14F-4D97-AF65-F5344CB8AC3E}">
        <p14:creationId xmlns:p14="http://schemas.microsoft.com/office/powerpoint/2010/main" val="28429888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righ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fontScale="90000"/>
          </a:bodyPr>
          <a:lstStyle/>
          <a:p>
            <a:r>
              <a:rPr lang="en-US" dirty="0"/>
              <a:t>The WRONG way</a:t>
            </a:r>
            <a:br>
              <a:rPr lang="en-US" dirty="0"/>
            </a:br>
            <a:r>
              <a:rPr lang="en-US" dirty="0"/>
              <a:t>(Philippians 3:17-19)</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a:bodyPr>
          <a:lstStyle/>
          <a:p>
            <a:r>
              <a:rPr lang="en-US" dirty="0"/>
              <a:t>Belly a god (verse 19; Romans 16:18)</a:t>
            </a:r>
          </a:p>
          <a:p>
            <a:r>
              <a:rPr lang="en-US" dirty="0"/>
              <a:t>Glories in their shame (v. 19)</a:t>
            </a:r>
          </a:p>
          <a:p>
            <a:r>
              <a:rPr lang="en-US" dirty="0"/>
              <a:t>Earthly attitudes and goals (v. 19)</a:t>
            </a:r>
          </a:p>
        </p:txBody>
      </p:sp>
    </p:spTree>
    <p:extLst>
      <p:ext uri="{BB962C8B-B14F-4D97-AF65-F5344CB8AC3E}">
        <p14:creationId xmlns:p14="http://schemas.microsoft.com/office/powerpoint/2010/main" val="120950652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fontScale="90000"/>
          </a:bodyPr>
          <a:lstStyle/>
          <a:p>
            <a:r>
              <a:rPr lang="en-US" dirty="0"/>
              <a:t>The TRAGIC RESULTS </a:t>
            </a:r>
            <a:br>
              <a:rPr lang="en-US" dirty="0"/>
            </a:br>
            <a:r>
              <a:rPr lang="en-US" dirty="0"/>
              <a:t>of the wrong way</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a:bodyPr>
          <a:lstStyle/>
          <a:p>
            <a:r>
              <a:rPr lang="en-US" dirty="0"/>
              <a:t>Sorrow (verse 18)</a:t>
            </a:r>
          </a:p>
          <a:p>
            <a:r>
              <a:rPr lang="en-US" dirty="0"/>
              <a:t>Becomes an enemy of the cross (verse 18)</a:t>
            </a:r>
          </a:p>
          <a:p>
            <a:r>
              <a:rPr lang="en-US" dirty="0"/>
              <a:t>Faces destruction (verse 19)</a:t>
            </a:r>
          </a:p>
          <a:p>
            <a:r>
              <a:rPr lang="en-US" dirty="0"/>
              <a:t>Must be "marked" (verse 18)</a:t>
            </a:r>
          </a:p>
        </p:txBody>
      </p:sp>
    </p:spTree>
    <p:extLst>
      <p:ext uri="{BB962C8B-B14F-4D97-AF65-F5344CB8AC3E}">
        <p14:creationId xmlns:p14="http://schemas.microsoft.com/office/powerpoint/2010/main" val="129222189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righ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fontScale="90000"/>
          </a:bodyPr>
          <a:lstStyle/>
          <a:p>
            <a:r>
              <a:rPr lang="en-US" dirty="0"/>
              <a:t>The PLEA</a:t>
            </a:r>
            <a:br>
              <a:rPr lang="en-US" dirty="0"/>
            </a:br>
            <a:r>
              <a:rPr lang="en-US" dirty="0"/>
              <a:t>(Philippians 4:1)</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a:bodyPr>
          <a:lstStyle/>
          <a:p>
            <a:r>
              <a:rPr lang="en-US" dirty="0"/>
              <a:t>Do not allow yourself to be swept away by the world's things.</a:t>
            </a:r>
          </a:p>
          <a:p>
            <a:r>
              <a:rPr lang="en-US" dirty="0"/>
              <a:t>The right way is found only "in the Lord."</a:t>
            </a:r>
          </a:p>
        </p:txBody>
      </p:sp>
    </p:spTree>
    <p:extLst>
      <p:ext uri="{BB962C8B-B14F-4D97-AF65-F5344CB8AC3E}">
        <p14:creationId xmlns:p14="http://schemas.microsoft.com/office/powerpoint/2010/main" val="23779124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right)">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a:bodyPr>
          <a:lstStyle/>
          <a:p>
            <a:r>
              <a:rPr lang="en-US" dirty="0"/>
              <a:t>Concluding Thoughts…</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a:bodyPr>
          <a:lstStyle/>
          <a:p>
            <a:r>
              <a:rPr lang="en-US" dirty="0"/>
              <a:t>A great thief of joy in your life is love of the things of THIS world!</a:t>
            </a:r>
          </a:p>
          <a:p>
            <a:r>
              <a:rPr lang="en-US" dirty="0"/>
              <a:t>1 John 2:15-17; Luke 10:40; Mark 4:17-19</a:t>
            </a:r>
          </a:p>
        </p:txBody>
      </p:sp>
    </p:spTree>
    <p:extLst>
      <p:ext uri="{BB962C8B-B14F-4D97-AF65-F5344CB8AC3E}">
        <p14:creationId xmlns:p14="http://schemas.microsoft.com/office/powerpoint/2010/main" val="348379993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right)">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a:bodyPr>
          <a:lstStyle/>
          <a:p>
            <a:r>
              <a:rPr lang="en-US" dirty="0"/>
              <a:t>“WHO is master in your life?”</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a:bodyPr>
          <a:lstStyle/>
          <a:p>
            <a:r>
              <a:rPr lang="en-US" dirty="0"/>
              <a:t>Do you possess your possessions </a:t>
            </a:r>
            <a:r>
              <a:rPr lang="en-US" i="1" u="sng" dirty="0"/>
              <a:t>OR</a:t>
            </a:r>
            <a:r>
              <a:rPr lang="en-US" dirty="0"/>
              <a:t> do they possess you?</a:t>
            </a:r>
          </a:p>
          <a:p>
            <a:r>
              <a:rPr lang="en-US" dirty="0"/>
              <a:t>Mark 8:33, 36-37; 3 John 2</a:t>
            </a:r>
          </a:p>
        </p:txBody>
      </p:sp>
    </p:spTree>
    <p:extLst>
      <p:ext uri="{BB962C8B-B14F-4D97-AF65-F5344CB8AC3E}">
        <p14:creationId xmlns:p14="http://schemas.microsoft.com/office/powerpoint/2010/main" val="1617202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right)">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fontScale="90000"/>
          </a:bodyPr>
          <a:lstStyle/>
          <a:p>
            <a:r>
              <a:rPr lang="en-US" dirty="0"/>
              <a:t>Luke 18 and 19 </a:t>
            </a:r>
            <a:br>
              <a:rPr lang="en-US" dirty="0"/>
            </a:br>
            <a:r>
              <a:rPr lang="en-US" dirty="0"/>
              <a:t>A Shocking Contrast!</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a:bodyPr>
          <a:lstStyle/>
          <a:p>
            <a:r>
              <a:rPr lang="en-US" dirty="0"/>
              <a:t>The Rich Young Ruler (Luke 18:18-25)</a:t>
            </a:r>
          </a:p>
          <a:p>
            <a:r>
              <a:rPr lang="en-US" dirty="0"/>
              <a:t>Zaccheus (Luke 19:1-9)</a:t>
            </a:r>
          </a:p>
        </p:txBody>
      </p:sp>
    </p:spTree>
    <p:extLst>
      <p:ext uri="{BB962C8B-B14F-4D97-AF65-F5344CB8AC3E}">
        <p14:creationId xmlns:p14="http://schemas.microsoft.com/office/powerpoint/2010/main" val="220391534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AC1CA8-3B1A-4E97-BBB6-3A236742B41F}"/>
              </a:ext>
            </a:extLst>
          </p:cNvPr>
          <p:cNvSpPr txBox="1"/>
          <p:nvPr/>
        </p:nvSpPr>
        <p:spPr>
          <a:xfrm>
            <a:off x="4472608" y="542553"/>
            <a:ext cx="4030411" cy="6021905"/>
          </a:xfrm>
          <a:prstGeom prst="rect">
            <a:avLst/>
          </a:prstGeom>
          <a:noFill/>
        </p:spPr>
        <p:txBody>
          <a:bodyPr wrap="square" rtlCol="0">
            <a:spAutoFit/>
          </a:bodyPr>
          <a:lstStyle/>
          <a:p>
            <a:pPr algn="ctr">
              <a:lnSpc>
                <a:spcPct val="120000"/>
              </a:lnSpc>
            </a:pPr>
            <a:r>
              <a:rPr lang="en-US" sz="2700" b="1" dirty="0"/>
              <a:t>"I am doing a man's back—little else but his back—to explain, 'He went away sorrowful; for he had great possessions.' </a:t>
            </a:r>
            <a:r>
              <a:rPr lang="en-US" sz="2700" b="1" u="sng" dirty="0"/>
              <a:t>Fancy a man turning his back on Christ</a:t>
            </a:r>
            <a:r>
              <a:rPr lang="en-US" sz="2700" b="1" dirty="0"/>
              <a:t> rather than give away his goods. They say his back looks sorry. </a:t>
            </a:r>
            <a:br>
              <a:rPr lang="en-US" sz="2700" b="1" dirty="0"/>
            </a:br>
            <a:r>
              <a:rPr lang="en-US" sz="2700" b="1" dirty="0"/>
              <a:t>It is what I meant </a:t>
            </a:r>
            <a:br>
              <a:rPr lang="en-US" sz="2700" b="1" dirty="0"/>
            </a:br>
            <a:r>
              <a:rPr lang="en-US" sz="2700" b="1" dirty="0"/>
              <a:t>to express."</a:t>
            </a:r>
          </a:p>
          <a:p>
            <a:pPr algn="ctr">
              <a:lnSpc>
                <a:spcPct val="120000"/>
              </a:lnSpc>
            </a:pPr>
            <a:endParaRPr lang="en-US" sz="2700" b="1" i="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For he had great possessions' | Art UK">
            <a:extLst>
              <a:ext uri="{FF2B5EF4-FFF2-40B4-BE49-F238E27FC236}">
                <a16:creationId xmlns:a16="http://schemas.microsoft.com/office/drawing/2014/main" id="{499E7421-C273-4414-A11E-D6F181FB57D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980" y="705679"/>
            <a:ext cx="3672602" cy="5446642"/>
          </a:xfrm>
          <a:prstGeom prst="rect">
            <a:avLst/>
          </a:prstGeom>
          <a:noFill/>
          <a:ln>
            <a:noFill/>
          </a:ln>
        </p:spPr>
      </p:pic>
    </p:spTree>
    <p:extLst>
      <p:ext uri="{BB962C8B-B14F-4D97-AF65-F5344CB8AC3E}">
        <p14:creationId xmlns:p14="http://schemas.microsoft.com/office/powerpoint/2010/main" val="149150484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CEB8-76D1-4DD9-B4E9-354A6CBBBE52}"/>
              </a:ext>
            </a:extLst>
          </p:cNvPr>
          <p:cNvSpPr>
            <a:spLocks noGrp="1"/>
          </p:cNvSpPr>
          <p:nvPr>
            <p:ph type="title" idx="4294967295"/>
          </p:nvPr>
        </p:nvSpPr>
        <p:spPr>
          <a:xfrm>
            <a:off x="1395485" y="1528113"/>
            <a:ext cx="6353030" cy="3801774"/>
          </a:xfrm>
          <a:prstGeom prst="rect">
            <a:avLst/>
          </a:prstGeom>
        </p:spPr>
        <p:txBody>
          <a:bodyPr>
            <a:normAutofit/>
          </a:bodyPr>
          <a:lstStyle/>
          <a:p>
            <a:r>
              <a:rPr lang="en-US" sz="4800" b="1" i="1" dirty="0">
                <a:latin typeface="Tahoma" panose="020B0604030504040204" pitchFamily="34" charset="0"/>
                <a:ea typeface="Calibri" panose="020F0502020204030204" pitchFamily="34" charset="0"/>
              </a:rPr>
              <a:t>IF only</a:t>
            </a:r>
            <a:r>
              <a:rPr lang="en-US" sz="4800" b="1" dirty="0">
                <a:latin typeface="Tahoma" panose="020B0604030504040204" pitchFamily="34" charset="0"/>
                <a:ea typeface="Calibri" panose="020F0502020204030204" pitchFamily="34" charset="0"/>
              </a:rPr>
              <a:t>…</a:t>
            </a:r>
            <a:br>
              <a:rPr lang="en-US" sz="3600" dirty="0">
                <a:latin typeface="Tahoma" panose="020B0604030504040204" pitchFamily="34" charset="0"/>
                <a:ea typeface="Calibri" panose="020F0502020204030204" pitchFamily="34" charset="0"/>
              </a:rPr>
            </a:br>
            <a:r>
              <a:rPr lang="en-US" sz="3600" dirty="0">
                <a:latin typeface="Tahoma" panose="020B0604030504040204" pitchFamily="34" charset="0"/>
                <a:ea typeface="Calibri" panose="020F0502020204030204" pitchFamily="34" charset="0"/>
              </a:rPr>
              <a:t>less wrinkles, a newer car…a larger house…a better paying job…a position in society </a:t>
            </a:r>
            <a:br>
              <a:rPr lang="en-US" sz="3600" dirty="0">
                <a:latin typeface="Tahoma" panose="020B0604030504040204" pitchFamily="34" charset="0"/>
                <a:ea typeface="Calibri" panose="020F0502020204030204" pitchFamily="34" charset="0"/>
              </a:rPr>
            </a:br>
            <a:r>
              <a:rPr lang="en-US" sz="3600" dirty="0">
                <a:latin typeface="Tahoma" panose="020B0604030504040204" pitchFamily="34" charset="0"/>
                <a:ea typeface="Calibri" panose="020F0502020204030204" pitchFamily="34" charset="0"/>
              </a:rPr>
              <a:t>with more acclaim…</a:t>
            </a:r>
            <a:br>
              <a:rPr lang="en-US" sz="3600" dirty="0">
                <a:latin typeface="Tahoma" panose="020B0604030504040204" pitchFamily="34" charset="0"/>
                <a:ea typeface="Calibri" panose="020F0502020204030204" pitchFamily="34" charset="0"/>
              </a:rPr>
            </a:br>
            <a:r>
              <a:rPr lang="en-US" sz="3600" dirty="0">
                <a:latin typeface="Tahoma" panose="020B0604030504040204" pitchFamily="34" charset="0"/>
                <a:ea typeface="Calibri" panose="020F0502020204030204" pitchFamily="34" charset="0"/>
              </a:rPr>
              <a:t>more stylish clothing…</a:t>
            </a:r>
            <a:endParaRPr lang="en-US" sz="2800" i="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0B02B78F-D339-4A25-AFA7-5A83C9ACA436}"/>
              </a:ext>
            </a:extLst>
          </p:cNvPr>
          <p:cNvSpPr txBox="1"/>
          <p:nvPr/>
        </p:nvSpPr>
        <p:spPr>
          <a:xfrm>
            <a:off x="762620" y="1948477"/>
            <a:ext cx="943997" cy="1206034"/>
          </a:xfrm>
          <a:prstGeom prst="rect">
            <a:avLst/>
          </a:prstGeom>
        </p:spPr>
        <p:txBody>
          <a:bodyPr vert="horz" lIns="91440" tIns="45720" rIns="91440" bIns="45720" rtlCol="0" anchor="ctr">
            <a:noAutofit/>
          </a:bodyPr>
          <a:lstStyle/>
          <a:p>
            <a:pPr lvl="0"/>
            <a:r>
              <a:rPr lang="en-US" sz="13800" dirty="0">
                <a:solidFill>
                  <a:schemeClr val="tx1"/>
                </a:solidFill>
                <a:effectLst/>
              </a:rPr>
              <a:t>“</a:t>
            </a:r>
          </a:p>
        </p:txBody>
      </p:sp>
      <p:sp>
        <p:nvSpPr>
          <p:cNvPr id="6" name="TextBox 5">
            <a:extLst>
              <a:ext uri="{FF2B5EF4-FFF2-40B4-BE49-F238E27FC236}">
                <a16:creationId xmlns:a16="http://schemas.microsoft.com/office/drawing/2014/main" id="{42C30538-032C-4400-969E-C92B617637D0}"/>
              </a:ext>
            </a:extLst>
          </p:cNvPr>
          <p:cNvSpPr txBox="1"/>
          <p:nvPr/>
        </p:nvSpPr>
        <p:spPr>
          <a:xfrm>
            <a:off x="7254523" y="4269311"/>
            <a:ext cx="987983" cy="1225719"/>
          </a:xfrm>
          <a:prstGeom prst="rect">
            <a:avLst/>
          </a:prstGeom>
        </p:spPr>
        <p:txBody>
          <a:bodyPr vert="horz" lIns="91440" tIns="45720" rIns="91440" bIns="45720" rtlCol="0" anchor="ctr">
            <a:noAutofit/>
          </a:bodyPr>
          <a:lstStyle/>
          <a:p>
            <a:pPr lvl="0" algn="r"/>
            <a:r>
              <a:rPr lang="en-US" sz="13800" dirty="0">
                <a:solidFill>
                  <a:schemeClr val="tx1"/>
                </a:solidFill>
                <a:effectLst/>
              </a:rPr>
              <a:t>”</a:t>
            </a:r>
          </a:p>
        </p:txBody>
      </p:sp>
    </p:spTree>
    <p:extLst>
      <p:ext uri="{BB962C8B-B14F-4D97-AF65-F5344CB8AC3E}">
        <p14:creationId xmlns:p14="http://schemas.microsoft.com/office/powerpoint/2010/main" val="29077218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BD3E-531C-4DE2-996E-48FB0A271D58}"/>
              </a:ext>
            </a:extLst>
          </p:cNvPr>
          <p:cNvSpPr>
            <a:spLocks noGrp="1"/>
          </p:cNvSpPr>
          <p:nvPr>
            <p:ph type="title"/>
          </p:nvPr>
        </p:nvSpPr>
        <p:spPr/>
        <p:txBody>
          <a:bodyPr/>
          <a:lstStyle/>
          <a:p>
            <a:r>
              <a:rPr lang="en-US" dirty="0"/>
              <a:t>Next Lesson…</a:t>
            </a:r>
          </a:p>
        </p:txBody>
      </p:sp>
      <p:sp>
        <p:nvSpPr>
          <p:cNvPr id="3" name="Content Placeholder 2">
            <a:extLst>
              <a:ext uri="{FF2B5EF4-FFF2-40B4-BE49-F238E27FC236}">
                <a16:creationId xmlns:a16="http://schemas.microsoft.com/office/drawing/2014/main" id="{CFF70A5E-71AA-40BF-BE1D-5893D5158AF7}"/>
              </a:ext>
            </a:extLst>
          </p:cNvPr>
          <p:cNvSpPr>
            <a:spLocks noGrp="1"/>
          </p:cNvSpPr>
          <p:nvPr>
            <p:ph idx="1"/>
          </p:nvPr>
        </p:nvSpPr>
        <p:spPr/>
        <p:txBody>
          <a:bodyPr>
            <a:normAutofit/>
          </a:bodyPr>
          <a:lstStyle/>
          <a:p>
            <a:pPr marL="0" indent="0" algn="ctr">
              <a:buNone/>
            </a:pPr>
            <a:r>
              <a:rPr lang="en-US" b="1" dirty="0">
                <a:effectLst/>
                <a:latin typeface="Tahoma" panose="020B0604030504040204" pitchFamily="34" charset="0"/>
                <a:ea typeface="Calibri" panose="020F0502020204030204" pitchFamily="34" charset="0"/>
              </a:rPr>
              <a:t>The Christian has a Joyous Victory</a:t>
            </a:r>
            <a:br>
              <a:rPr lang="en-US" b="1" dirty="0">
                <a:effectLst/>
                <a:latin typeface="Tahoma" panose="020B0604030504040204" pitchFamily="34" charset="0"/>
                <a:ea typeface="Calibri" panose="020F0502020204030204" pitchFamily="34" charset="0"/>
              </a:rPr>
            </a:br>
            <a:r>
              <a:rPr lang="en-US" b="1" dirty="0">
                <a:effectLst/>
                <a:latin typeface="Tahoma" panose="020B0604030504040204" pitchFamily="34" charset="0"/>
                <a:ea typeface="Calibri" panose="020F0502020204030204" pitchFamily="34" charset="0"/>
              </a:rPr>
              <a:t>over WORRY!</a:t>
            </a:r>
            <a:br>
              <a:rPr lang="en-US" b="1" dirty="0">
                <a:effectLst/>
                <a:latin typeface="Tahoma" panose="020B0604030504040204" pitchFamily="34" charset="0"/>
                <a:ea typeface="Calibri" panose="020F0502020204030204" pitchFamily="34" charset="0"/>
              </a:rPr>
            </a:br>
            <a:r>
              <a:rPr lang="en-US" dirty="0">
                <a:effectLst/>
                <a:latin typeface="Tahoma" panose="020B0604030504040204" pitchFamily="34" charset="0"/>
                <a:ea typeface="Calibri" panose="020F0502020204030204" pitchFamily="34" charset="0"/>
              </a:rPr>
              <a:t>(Philippians 4)</a:t>
            </a:r>
            <a:endParaRPr lang="en-US" dirty="0"/>
          </a:p>
        </p:txBody>
      </p:sp>
    </p:spTree>
    <p:extLst>
      <p:ext uri="{BB962C8B-B14F-4D97-AF65-F5344CB8AC3E}">
        <p14:creationId xmlns:p14="http://schemas.microsoft.com/office/powerpoint/2010/main" val="27344510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CEB8-76D1-4DD9-B4E9-354A6CBBBE52}"/>
              </a:ext>
            </a:extLst>
          </p:cNvPr>
          <p:cNvSpPr>
            <a:spLocks noGrp="1"/>
          </p:cNvSpPr>
          <p:nvPr>
            <p:ph type="title" idx="4294967295"/>
          </p:nvPr>
        </p:nvSpPr>
        <p:spPr>
          <a:xfrm>
            <a:off x="1296095" y="1528113"/>
            <a:ext cx="6353030" cy="3801774"/>
          </a:xfrm>
          <a:prstGeom prst="rect">
            <a:avLst/>
          </a:prstGeom>
        </p:spPr>
        <p:txBody>
          <a:bodyPr>
            <a:normAutofit/>
          </a:bodyPr>
          <a:lstStyle/>
          <a:p>
            <a:r>
              <a:rPr lang="en-US" dirty="0"/>
              <a:t>Ecclesiastes 5:10, He who loves money will not be satisfied with money, nor he who loves abundance with its income. This too is vanity.</a:t>
            </a:r>
            <a:endParaRPr lang="en-US" sz="2800" i="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0B02B78F-D339-4A25-AFA7-5A83C9ACA436}"/>
              </a:ext>
            </a:extLst>
          </p:cNvPr>
          <p:cNvSpPr txBox="1"/>
          <p:nvPr/>
        </p:nvSpPr>
        <p:spPr>
          <a:xfrm>
            <a:off x="762620" y="1948477"/>
            <a:ext cx="943997" cy="1206034"/>
          </a:xfrm>
          <a:prstGeom prst="rect">
            <a:avLst/>
          </a:prstGeom>
        </p:spPr>
        <p:txBody>
          <a:bodyPr vert="horz" lIns="91440" tIns="45720" rIns="91440" bIns="45720" rtlCol="0" anchor="ctr">
            <a:noAutofit/>
          </a:bodyPr>
          <a:lstStyle/>
          <a:p>
            <a:pPr lvl="0"/>
            <a:r>
              <a:rPr lang="en-US" sz="13800" dirty="0">
                <a:solidFill>
                  <a:schemeClr val="tx1"/>
                </a:solidFill>
                <a:effectLst/>
              </a:rPr>
              <a:t>“</a:t>
            </a:r>
          </a:p>
        </p:txBody>
      </p:sp>
      <p:sp>
        <p:nvSpPr>
          <p:cNvPr id="6" name="TextBox 5">
            <a:extLst>
              <a:ext uri="{FF2B5EF4-FFF2-40B4-BE49-F238E27FC236}">
                <a16:creationId xmlns:a16="http://schemas.microsoft.com/office/drawing/2014/main" id="{42C30538-032C-4400-969E-C92B617637D0}"/>
              </a:ext>
            </a:extLst>
          </p:cNvPr>
          <p:cNvSpPr txBox="1"/>
          <p:nvPr/>
        </p:nvSpPr>
        <p:spPr>
          <a:xfrm>
            <a:off x="7393397" y="4279250"/>
            <a:ext cx="987983" cy="1225719"/>
          </a:xfrm>
          <a:prstGeom prst="rect">
            <a:avLst/>
          </a:prstGeom>
        </p:spPr>
        <p:txBody>
          <a:bodyPr vert="horz" lIns="91440" tIns="45720" rIns="91440" bIns="45720" rtlCol="0" anchor="ctr">
            <a:noAutofit/>
          </a:bodyPr>
          <a:lstStyle/>
          <a:p>
            <a:pPr lvl="0" algn="r"/>
            <a:r>
              <a:rPr lang="en-US" sz="13800" dirty="0">
                <a:solidFill>
                  <a:schemeClr val="tx1"/>
                </a:solidFill>
                <a:effectLst/>
              </a:rPr>
              <a:t>”</a:t>
            </a:r>
          </a:p>
        </p:txBody>
      </p:sp>
    </p:spTree>
    <p:extLst>
      <p:ext uri="{BB962C8B-B14F-4D97-AF65-F5344CB8AC3E}">
        <p14:creationId xmlns:p14="http://schemas.microsoft.com/office/powerpoint/2010/main" val="29975275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B99A66-5E32-4E05-B345-1A1C2723CD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89" y="1024489"/>
            <a:ext cx="3683828" cy="4809021"/>
          </a:xfrm>
          <a:prstGeom prst="rect">
            <a:avLst/>
          </a:prstGeom>
          <a:noFill/>
          <a:ln>
            <a:noFill/>
          </a:ln>
        </p:spPr>
      </p:pic>
      <p:sp>
        <p:nvSpPr>
          <p:cNvPr id="5" name="TextBox 4">
            <a:extLst>
              <a:ext uri="{FF2B5EF4-FFF2-40B4-BE49-F238E27FC236}">
                <a16:creationId xmlns:a16="http://schemas.microsoft.com/office/drawing/2014/main" id="{1277B18F-15C8-45B9-8553-1EB1726E8157}"/>
              </a:ext>
            </a:extLst>
          </p:cNvPr>
          <p:cNvSpPr txBox="1"/>
          <p:nvPr/>
        </p:nvSpPr>
        <p:spPr>
          <a:xfrm>
            <a:off x="4572000" y="765313"/>
            <a:ext cx="3882611" cy="954107"/>
          </a:xfrm>
          <a:prstGeom prst="rect">
            <a:avLst/>
          </a:prstGeom>
          <a:noFill/>
        </p:spPr>
        <p:txBody>
          <a:bodyPr wrap="square" rtlCol="0">
            <a:spAutoFit/>
          </a:bodyPr>
          <a:lstStyle/>
          <a:p>
            <a:pPr algn="ctr"/>
            <a:r>
              <a:rPr lang="en-US" sz="2800" b="1" dirty="0">
                <a:effectLst/>
                <a:latin typeface="Tahoma" panose="020B0604030504040204" pitchFamily="34" charset="0"/>
                <a:ea typeface="Calibri" panose="020F0502020204030204" pitchFamily="34" charset="0"/>
              </a:rPr>
              <a:t>Empress Elizabeth of Austria</a:t>
            </a:r>
            <a:endParaRPr lang="en-US" sz="2800" dirty="0"/>
          </a:p>
        </p:txBody>
      </p:sp>
      <p:sp>
        <p:nvSpPr>
          <p:cNvPr id="6" name="TextBox 5">
            <a:extLst>
              <a:ext uri="{FF2B5EF4-FFF2-40B4-BE49-F238E27FC236}">
                <a16:creationId xmlns:a16="http://schemas.microsoft.com/office/drawing/2014/main" id="{507302CC-4F74-4E55-AFC5-207368BF5F62}"/>
              </a:ext>
            </a:extLst>
          </p:cNvPr>
          <p:cNvSpPr txBox="1"/>
          <p:nvPr/>
        </p:nvSpPr>
        <p:spPr>
          <a:xfrm>
            <a:off x="4571999" y="1639908"/>
            <a:ext cx="3882611" cy="4832092"/>
          </a:xfrm>
          <a:prstGeom prst="rect">
            <a:avLst/>
          </a:prstGeom>
          <a:noFill/>
        </p:spPr>
        <p:txBody>
          <a:bodyPr wrap="square" rtlCol="0">
            <a:spAutoFit/>
          </a:bodyPr>
          <a:lstStyle/>
          <a:p>
            <a:pPr algn="ctr"/>
            <a:r>
              <a:rPr lang="en-US" sz="2700" i="1" dirty="0">
                <a:effectLst/>
                <a:latin typeface="Tahoma" panose="020B0604030504040204" pitchFamily="34" charset="0"/>
                <a:ea typeface="Calibri" panose="020F0502020204030204" pitchFamily="34" charset="0"/>
              </a:rPr>
              <a:t>“Ah, the horror of growing old, to feel the hand of Time laid upon one’s body, to watch the skin wrinkling, to awake and fear the morning light, and to know that one is no longer desirable! Life without beauty would be worthless to me.”</a:t>
            </a:r>
            <a:endParaRPr lang="en-US" sz="2700" dirty="0">
              <a:effectLst/>
              <a:latin typeface="Tahoma" panose="020B0604030504040204" pitchFamily="34" charset="0"/>
              <a:ea typeface="Calibri" panose="020F0502020204030204" pitchFamily="34" charset="0"/>
            </a:endParaRPr>
          </a:p>
        </p:txBody>
      </p:sp>
    </p:spTree>
    <p:extLst>
      <p:ext uri="{BB962C8B-B14F-4D97-AF65-F5344CB8AC3E}">
        <p14:creationId xmlns:p14="http://schemas.microsoft.com/office/powerpoint/2010/main" val="381281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4C08F-C43F-4800-A1CF-53C5018453E2}"/>
              </a:ext>
            </a:extLst>
          </p:cNvPr>
          <p:cNvSpPr>
            <a:spLocks noGrp="1"/>
          </p:cNvSpPr>
          <p:nvPr>
            <p:ph idx="1"/>
          </p:nvPr>
        </p:nvSpPr>
        <p:spPr>
          <a:xfrm>
            <a:off x="745436" y="2490135"/>
            <a:ext cx="7712764" cy="3444997"/>
          </a:xfrm>
        </p:spPr>
        <p:txBody>
          <a:bodyPr>
            <a:noAutofit/>
          </a:bodyPr>
          <a:lstStyle/>
          <a:p>
            <a:r>
              <a:rPr lang="en-US" dirty="0"/>
              <a:t>Eleven times Paul refers to "things."</a:t>
            </a:r>
          </a:p>
          <a:p>
            <a:r>
              <a:rPr lang="en-US" dirty="0"/>
              <a:t>The quest for "things" robs many of true joy.</a:t>
            </a:r>
          </a:p>
          <a:p>
            <a:r>
              <a:rPr lang="en-US" dirty="0"/>
              <a:t>The key concept is "count."</a:t>
            </a:r>
          </a:p>
          <a:p>
            <a:r>
              <a:rPr lang="en-US" dirty="0"/>
              <a:t>Stop and look at the commanding motive for obtaining the “thing.”</a:t>
            </a:r>
          </a:p>
        </p:txBody>
      </p:sp>
      <p:sp>
        <p:nvSpPr>
          <p:cNvPr id="6" name="TextBox 5">
            <a:extLst>
              <a:ext uri="{FF2B5EF4-FFF2-40B4-BE49-F238E27FC236}">
                <a16:creationId xmlns:a16="http://schemas.microsoft.com/office/drawing/2014/main" id="{5B7AB38C-1144-4C3B-BC2F-8A2A3B018AB0}"/>
              </a:ext>
            </a:extLst>
          </p:cNvPr>
          <p:cNvSpPr txBox="1"/>
          <p:nvPr/>
        </p:nvSpPr>
        <p:spPr>
          <a:xfrm>
            <a:off x="1321903" y="1381539"/>
            <a:ext cx="6653697" cy="707886"/>
          </a:xfrm>
          <a:prstGeom prst="rect">
            <a:avLst/>
          </a:prstGeom>
          <a:noFill/>
        </p:spPr>
        <p:txBody>
          <a:bodyPr wrap="square" rtlCol="0">
            <a:spAutoFit/>
          </a:bodyPr>
          <a:lstStyle/>
          <a:p>
            <a:pPr algn="ctr"/>
            <a:r>
              <a:rPr lang="en-US" sz="4000" b="1" dirty="0">
                <a:effectLst/>
                <a:latin typeface="Garamond" panose="02020404030301010803" pitchFamily="18" charset="0"/>
                <a:ea typeface="Calibri" panose="020F0502020204030204" pitchFamily="34" charset="0"/>
              </a:rPr>
              <a:t>Inspiration’s counsel</a:t>
            </a:r>
            <a:endParaRPr lang="en-US" sz="7200" b="1" dirty="0">
              <a:latin typeface="Garamond" panose="02020404030301010803" pitchFamily="18" charset="0"/>
            </a:endParaRPr>
          </a:p>
        </p:txBody>
      </p:sp>
    </p:spTree>
    <p:extLst>
      <p:ext uri="{BB962C8B-B14F-4D97-AF65-F5344CB8AC3E}">
        <p14:creationId xmlns:p14="http://schemas.microsoft.com/office/powerpoint/2010/main" val="26775494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fontScale="90000"/>
          </a:bodyPr>
          <a:lstStyle/>
          <a:p>
            <a:r>
              <a:rPr lang="en-US" dirty="0"/>
              <a:t>You must DECIDE to be Joyful! (Philippians 3:1-11)</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a:bodyPr>
          <a:lstStyle/>
          <a:p>
            <a:r>
              <a:rPr lang="en-US" i="1" dirty="0"/>
              <a:t>What</a:t>
            </a:r>
            <a:r>
              <a:rPr lang="en-US" dirty="0"/>
              <a:t> is most valuable to you? </a:t>
            </a:r>
          </a:p>
          <a:p>
            <a:r>
              <a:rPr lang="en-US" i="1" dirty="0"/>
              <a:t>What</a:t>
            </a:r>
            <a:r>
              <a:rPr lang="en-US" dirty="0"/>
              <a:t> consumes your priorities of time and energy?</a:t>
            </a:r>
          </a:p>
          <a:p>
            <a:r>
              <a:rPr lang="en-US" i="1" dirty="0"/>
              <a:t>What</a:t>
            </a:r>
            <a:r>
              <a:rPr lang="en-US" dirty="0"/>
              <a:t> are you doing with the limited time God has given you on earth?</a:t>
            </a:r>
          </a:p>
        </p:txBody>
      </p:sp>
    </p:spTree>
    <p:extLst>
      <p:ext uri="{BB962C8B-B14F-4D97-AF65-F5344CB8AC3E}">
        <p14:creationId xmlns:p14="http://schemas.microsoft.com/office/powerpoint/2010/main" val="67921877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fontScale="90000"/>
          </a:bodyPr>
          <a:lstStyle/>
          <a:p>
            <a:r>
              <a:rPr lang="en-US" dirty="0"/>
              <a:t>Decide what things give the appearance of joy (verses 1-6)</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fontScale="77500" lnSpcReduction="20000"/>
          </a:bodyPr>
          <a:lstStyle/>
          <a:p>
            <a:r>
              <a:rPr lang="en-US" dirty="0"/>
              <a:t>Associations (verse 2)</a:t>
            </a:r>
          </a:p>
          <a:p>
            <a:r>
              <a:rPr lang="en-US" dirty="0"/>
              <a:t>Confidence in the "flesh" (verse 3)</a:t>
            </a:r>
          </a:p>
          <a:p>
            <a:r>
              <a:rPr lang="en-US" dirty="0"/>
              <a:t>Racial and regional heritage (verse 5)</a:t>
            </a:r>
          </a:p>
          <a:p>
            <a:r>
              <a:rPr lang="en-US" dirty="0"/>
              <a:t>Mechanical religion (v. 5)</a:t>
            </a:r>
          </a:p>
          <a:p>
            <a:r>
              <a:rPr lang="en-US" dirty="0"/>
              <a:t>Education (verse 5)</a:t>
            </a:r>
          </a:p>
          <a:p>
            <a:r>
              <a:rPr lang="en-US" dirty="0"/>
              <a:t>Morality (verse 6)</a:t>
            </a:r>
          </a:p>
          <a:p>
            <a:r>
              <a:rPr lang="en-US" dirty="0"/>
              <a:t>Zeal (verse 6)</a:t>
            </a:r>
          </a:p>
        </p:txBody>
      </p:sp>
    </p:spTree>
    <p:extLst>
      <p:ext uri="{BB962C8B-B14F-4D97-AF65-F5344CB8AC3E}">
        <p14:creationId xmlns:p14="http://schemas.microsoft.com/office/powerpoint/2010/main" val="424685093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righ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righ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righ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right)">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fontScale="90000"/>
          </a:bodyPr>
          <a:lstStyle/>
          <a:p>
            <a:r>
              <a:rPr lang="en-US" dirty="0"/>
              <a:t>Decide what will result in true joy (verses 7-11)</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a:bodyPr>
          <a:lstStyle/>
          <a:p>
            <a:r>
              <a:rPr lang="en-US" dirty="0"/>
              <a:t>The superiority of Christ Jesus (verse 8)</a:t>
            </a:r>
          </a:p>
          <a:p>
            <a:r>
              <a:rPr lang="en-US" dirty="0"/>
              <a:t>True righteousness (verse 9)</a:t>
            </a:r>
          </a:p>
          <a:p>
            <a:r>
              <a:rPr lang="en-US" dirty="0"/>
              <a:t>Fellowship with Christ (verses 10-11)</a:t>
            </a:r>
          </a:p>
        </p:txBody>
      </p:sp>
    </p:spTree>
    <p:extLst>
      <p:ext uri="{BB962C8B-B14F-4D97-AF65-F5344CB8AC3E}">
        <p14:creationId xmlns:p14="http://schemas.microsoft.com/office/powerpoint/2010/main" val="421170502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F926-BDD3-4914-AC72-344643E28AA2}"/>
              </a:ext>
            </a:extLst>
          </p:cNvPr>
          <p:cNvSpPr>
            <a:spLocks noGrp="1"/>
          </p:cNvSpPr>
          <p:nvPr>
            <p:ph type="title"/>
          </p:nvPr>
        </p:nvSpPr>
        <p:spPr/>
        <p:txBody>
          <a:bodyPr>
            <a:normAutofit fontScale="90000"/>
          </a:bodyPr>
          <a:lstStyle/>
          <a:p>
            <a:r>
              <a:rPr lang="en-US" dirty="0"/>
              <a:t>You must RUN the race with joy! (Philippians 3:12-16)</a:t>
            </a:r>
          </a:p>
        </p:txBody>
      </p:sp>
      <p:sp>
        <p:nvSpPr>
          <p:cNvPr id="3" name="Content Placeholder 2">
            <a:extLst>
              <a:ext uri="{FF2B5EF4-FFF2-40B4-BE49-F238E27FC236}">
                <a16:creationId xmlns:a16="http://schemas.microsoft.com/office/drawing/2014/main" id="{9C6AA45C-BEED-45A5-8146-23F54AAF79B4}"/>
              </a:ext>
            </a:extLst>
          </p:cNvPr>
          <p:cNvSpPr>
            <a:spLocks noGrp="1"/>
          </p:cNvSpPr>
          <p:nvPr>
            <p:ph idx="1"/>
          </p:nvPr>
        </p:nvSpPr>
        <p:spPr>
          <a:xfrm>
            <a:off x="976795" y="2497666"/>
            <a:ext cx="7190410" cy="3444997"/>
          </a:xfrm>
        </p:spPr>
        <p:txBody>
          <a:bodyPr>
            <a:normAutofit/>
          </a:bodyPr>
          <a:lstStyle/>
          <a:p>
            <a:r>
              <a:rPr lang="en-US" dirty="0"/>
              <a:t>Toward the RIGHT GOAL (verse 12, 14)</a:t>
            </a:r>
          </a:p>
          <a:p>
            <a:r>
              <a:rPr lang="en-US" dirty="0"/>
              <a:t>With three REALIZATIONS (verses 12, 13)</a:t>
            </a:r>
          </a:p>
          <a:p>
            <a:r>
              <a:rPr lang="en-US" dirty="0"/>
              <a:t>Making THREE DECISIONS (verse 13)</a:t>
            </a:r>
          </a:p>
        </p:txBody>
      </p:sp>
    </p:spTree>
    <p:extLst>
      <p:ext uri="{BB962C8B-B14F-4D97-AF65-F5344CB8AC3E}">
        <p14:creationId xmlns:p14="http://schemas.microsoft.com/office/powerpoint/2010/main" val="125972474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TotalTime>
  <Words>706</Words>
  <Application>Microsoft Office PowerPoint</Application>
  <PresentationFormat>On-screen Show (4:3)</PresentationFormat>
  <Paragraphs>74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ChunkFive Roman</vt:lpstr>
      <vt:lpstr>Garamond</vt:lpstr>
      <vt:lpstr>Tahoma</vt:lpstr>
      <vt:lpstr>1_Organic</vt:lpstr>
      <vt:lpstr>PowerPoint Presentation</vt:lpstr>
      <vt:lpstr>IF only… less wrinkles, a newer car…a larger house…a better paying job…a position in society  with more acclaim… more stylish clothing…</vt:lpstr>
      <vt:lpstr>Ecclesiastes 5:10, He who loves money will not be satisfied with money, nor he who loves abundance with its income. This too is vanity.</vt:lpstr>
      <vt:lpstr>PowerPoint Presentation</vt:lpstr>
      <vt:lpstr>PowerPoint Presentation</vt:lpstr>
      <vt:lpstr>You must DECIDE to be Joyful! (Philippians 3:1-11)</vt:lpstr>
      <vt:lpstr>Decide what things give the appearance of joy (verses 1-6)</vt:lpstr>
      <vt:lpstr>Decide what will result in true joy (verses 7-11)</vt:lpstr>
      <vt:lpstr>You must RUN the race with joy! (Philippians 3:12-16)</vt:lpstr>
      <vt:lpstr>Three CRITICAL Decisions</vt:lpstr>
      <vt:lpstr>The right way (Philippians 3:12-16)</vt:lpstr>
      <vt:lpstr>Attitudes Bringing Joy</vt:lpstr>
      <vt:lpstr>The WRONG way (Philippians 3:17-19)</vt:lpstr>
      <vt:lpstr>The TRAGIC RESULTS  of the wrong way</vt:lpstr>
      <vt:lpstr>The PLEA (Philippians 4:1)</vt:lpstr>
      <vt:lpstr>Concluding Thoughts…</vt:lpstr>
      <vt:lpstr>“WHO is master in your life?”</vt:lpstr>
      <vt:lpstr>Luke 18 and 19  A Shocking Contrast!</vt:lpstr>
      <vt:lpstr>PowerPoint Presentation</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Kachelman III</dc:creator>
  <cp:lastModifiedBy>John Kachelman Jr</cp:lastModifiedBy>
  <cp:revision>37</cp:revision>
  <dcterms:created xsi:type="dcterms:W3CDTF">2020-10-07T01:41:33Z</dcterms:created>
  <dcterms:modified xsi:type="dcterms:W3CDTF">2020-10-22T02:41:32Z</dcterms:modified>
</cp:coreProperties>
</file>