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handoutMasterIdLst>
    <p:handoutMasterId r:id="rId24"/>
  </p:handoutMasterIdLst>
  <p:sldIdLst>
    <p:sldId id="256" r:id="rId2"/>
    <p:sldId id="257" r:id="rId3"/>
    <p:sldId id="259" r:id="rId4"/>
    <p:sldId id="260" r:id="rId5"/>
    <p:sldId id="309" r:id="rId6"/>
    <p:sldId id="303" r:id="rId7"/>
    <p:sldId id="268" r:id="rId8"/>
    <p:sldId id="304" r:id="rId9"/>
    <p:sldId id="305" r:id="rId10"/>
    <p:sldId id="306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02" r:id="rId20"/>
    <p:sldId id="318" r:id="rId21"/>
    <p:sldId id="299" r:id="rId22"/>
    <p:sldId id="30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99FF"/>
    <a:srgbClr val="FFFF99"/>
    <a:srgbClr val="FF9966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668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8F2090-69AA-4E41-991B-D91942A7F2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43C77-1DFF-4D22-9D5B-5A3D8C4A41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8BF5B-F418-46BD-A79C-188F1A6F58D0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39F1E-52B0-49EE-A435-74F1359A5F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2E9A7-DFD1-4967-83F4-DF70DB1B96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EC27C-E9B6-48A3-AFB2-5196F98D6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90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657600"/>
            <a:ext cx="8686800" cy="1371600"/>
          </a:xfrm>
          <a:solidFill>
            <a:srgbClr val="A50021"/>
          </a:solidFill>
        </p:spPr>
        <p:txBody>
          <a:bodyPr/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257800"/>
            <a:ext cx="8686800" cy="762000"/>
          </a:xfrm>
        </p:spPr>
        <p:txBody>
          <a:bodyPr/>
          <a:lstStyle>
            <a:lvl1pPr marL="0" indent="0" algn="ctr">
              <a:buFontTx/>
              <a:buNone/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125768D-6964-4EE3-8C3E-E99FB526C13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90471" name="Group 7"/>
          <p:cNvGrpSpPr>
            <a:grpSpLocks/>
          </p:cNvGrpSpPr>
          <p:nvPr userDrawn="1"/>
        </p:nvGrpSpPr>
        <p:grpSpPr bwMode="auto">
          <a:xfrm>
            <a:off x="517525" y="819150"/>
            <a:ext cx="8169275" cy="2609850"/>
            <a:chOff x="326" y="480"/>
            <a:chExt cx="5146" cy="1644"/>
          </a:xfrm>
        </p:grpSpPr>
        <p:pic>
          <p:nvPicPr>
            <p:cNvPr id="190472" name="Picture 8" descr="scrolls2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</p:spPr>
        </p:pic>
        <p:grpSp>
          <p:nvGrpSpPr>
            <p:cNvPr id="190473" name="Group 9"/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90474" name="WordArt 10"/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ln w="12700">
                      <a:noFill/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Book Antiqua"/>
                  </a:rPr>
                  <a:t>ISAIAH</a:t>
                </a:r>
              </a:p>
            </p:txBody>
          </p:sp>
          <p:sp>
            <p:nvSpPr>
              <p:cNvPr id="190475" name="WordArt 11"/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6350">
                      <a:noFill/>
                      <a:round/>
                      <a:headEnd/>
                      <a:tailEnd/>
                    </a:ln>
                    <a:solidFill>
                      <a:srgbClr val="A50021"/>
                    </a:solidFill>
                    <a:latin typeface="Arial Black"/>
                  </a:rPr>
                  <a:t>The Message of Hope</a:t>
                </a:r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7A1721B-3E79-4489-8BC0-B843AE5C2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CF29D00-BDC2-4164-BC76-91CC08C7D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2BE1E1-0113-41DD-B26B-DAB5741223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E7731EB-7616-4E5A-9F7E-A57EF7ADFE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389BC27-3593-4560-B05E-CC8F94A8CA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FE6EA98-EA1A-49FD-995E-12C1596076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403DB9-A237-4FD8-97AC-282211EA1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D2264D-379B-49A2-A0E4-585B8373E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34A051-5500-4F48-A288-E84A9B9009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8F23ED0-D724-4A55-80F1-4CEF25DF42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868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grpSp>
        <p:nvGrpSpPr>
          <p:cNvPr id="189447" name="Group 7"/>
          <p:cNvGrpSpPr>
            <a:grpSpLocks/>
          </p:cNvGrpSpPr>
          <p:nvPr userDrawn="1"/>
        </p:nvGrpSpPr>
        <p:grpSpPr bwMode="auto">
          <a:xfrm>
            <a:off x="381000" y="6248400"/>
            <a:ext cx="1524000" cy="533400"/>
            <a:chOff x="326" y="480"/>
            <a:chExt cx="5146" cy="1644"/>
          </a:xfrm>
        </p:grpSpPr>
        <p:pic>
          <p:nvPicPr>
            <p:cNvPr id="189448" name="Picture 8" descr="scrolls2"/>
            <p:cNvPicPr>
              <a:picLocks noChangeAspect="1" noChangeArrowheads="1"/>
            </p:cNvPicPr>
            <p:nvPr userDrawn="1"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</p:spPr>
        </p:pic>
        <p:grpSp>
          <p:nvGrpSpPr>
            <p:cNvPr id="189449" name="Group 9"/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89450" name="WordArt 10"/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ln w="12700">
                      <a:noFill/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Book Antiqua"/>
                  </a:rPr>
                  <a:t>ISAIAH</a:t>
                </a:r>
              </a:p>
            </p:txBody>
          </p:sp>
          <p:sp>
            <p:nvSpPr>
              <p:cNvPr id="189451" name="WordArt 11"/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6350">
                      <a:noFill/>
                      <a:round/>
                      <a:headEnd/>
                      <a:tailEnd/>
                    </a:ln>
                    <a:solidFill>
                      <a:srgbClr val="A50021"/>
                    </a:solidFill>
                    <a:latin typeface="Arial Black"/>
                  </a:rPr>
                  <a:t>The Message of Hope</a:t>
                </a:r>
              </a:p>
            </p:txBody>
          </p:sp>
        </p:grpSp>
      </p:grpSp>
      <p:sp>
        <p:nvSpPr>
          <p:cNvPr id="189452" name="WordArt 12"/>
          <p:cNvSpPr>
            <a:spLocks noChangeArrowheads="1" noChangeShapeType="1" noTextEdit="1"/>
          </p:cNvSpPr>
          <p:nvPr userDrawn="1"/>
        </p:nvSpPr>
        <p:spPr bwMode="auto">
          <a:xfrm>
            <a:off x="5257800" y="6553200"/>
            <a:ext cx="36576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A50021"/>
                </a:solidFill>
                <a:latin typeface="Trebuchet MS"/>
              </a:rPr>
              <a:t>Lesson 9: Predictive Prophecy – Substance of Hope!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lraida.org/2019/12/01/isaiah-winter-202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Predictive Prophecy – </a:t>
            </a:r>
            <a:br>
              <a:rPr lang="en-US" sz="4400" dirty="0"/>
            </a:br>
            <a:r>
              <a:rPr lang="en-US" sz="4400" dirty="0"/>
              <a:t>The substance of HOPE!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029200"/>
            <a:ext cx="8686800" cy="762000"/>
          </a:xfrm>
        </p:spPr>
        <p:txBody>
          <a:bodyPr/>
          <a:lstStyle/>
          <a:p>
            <a:r>
              <a:rPr lang="en-US" dirty="0"/>
              <a:t>(Isaiah 2:3; 7:14; 11:1-2)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669F89-93EC-45F2-8651-43153D0FF449}"/>
              </a:ext>
            </a:extLst>
          </p:cNvPr>
          <p:cNvSpPr txBox="1"/>
          <p:nvPr/>
        </p:nvSpPr>
        <p:spPr>
          <a:xfrm>
            <a:off x="800100" y="5812971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https://www.dalraida.org/2019/12/01/isaiah-winter-2020/</a:t>
            </a:r>
            <a:endParaRPr lang="en-US" altLang="en-US" b="1" dirty="0">
              <a:solidFill>
                <a:srgbClr val="0000FF"/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Christ as a Stumbling Stone (Isaiah 8:14; Luke 2:34; Romans 9:33)</a:t>
            </a:r>
            <a:endParaRPr lang="en-US" sz="2400" b="0" i="1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sanctuary would be a source of stumbling (Isaiah 8:14; 28:16)</a:t>
            </a:r>
          </a:p>
          <a:p>
            <a:r>
              <a:rPr lang="en-US" dirty="0"/>
              <a:t>Christ causes many to stumble, falter and leave (John 6:66)</a:t>
            </a:r>
          </a:p>
          <a:p>
            <a:r>
              <a:rPr lang="en-US" dirty="0"/>
              <a:t>Christ divides the faithful from the unfaithful (Matthew 10:34-39)</a:t>
            </a:r>
          </a:p>
          <a:p>
            <a:r>
              <a:rPr lang="en-US" dirty="0"/>
              <a:t>Christ is a “problem” and a hindrance for personal ambitions (Matthew 5:11-12)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 Light In Galilee (Isaiah 9:2, 49:6; Matthew 4:16; Luke 1:79)</a:t>
            </a:r>
            <a:endParaRPr lang="en-US" sz="2400" b="0" i="1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/>
              <a:t>The light would shine on Galilee </a:t>
            </a:r>
            <a:br>
              <a:rPr lang="en-US" dirty="0"/>
            </a:br>
            <a:r>
              <a:rPr lang="en-US" dirty="0"/>
              <a:t>(Isaiah 9:1-2; 49:6; 60:3)</a:t>
            </a:r>
          </a:p>
          <a:p>
            <a:r>
              <a:rPr lang="en-US" dirty="0"/>
              <a:t>“He shall make </a:t>
            </a:r>
            <a:r>
              <a:rPr lang="en-US" i="1" dirty="0"/>
              <a:t>it</a:t>
            </a:r>
            <a:r>
              <a:rPr lang="en-US" dirty="0"/>
              <a:t> glorious, by the way of the sea, on the other side of Jordan, Galilee of the Gentiles” (Isaiah 9:1)</a:t>
            </a:r>
          </a:p>
          <a:p>
            <a:r>
              <a:rPr lang="en-US" dirty="0"/>
              <a:t>Christ’s ministry focused around the Sea of Galilee (Luke 1:79)</a:t>
            </a:r>
          </a:p>
        </p:txBody>
      </p:sp>
    </p:spTree>
    <p:extLst>
      <p:ext uri="{BB962C8B-B14F-4D97-AF65-F5344CB8AC3E}">
        <p14:creationId xmlns:p14="http://schemas.microsoft.com/office/powerpoint/2010/main" val="15000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God’s Spirit with Christ (Isaiah 11:2, 42:1, 48:16; Matthew 3:16)</a:t>
            </a:r>
            <a:endParaRPr lang="en-US" sz="2400" b="0" i="1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Servant would be endowed with His Spirit (Isaiah 11:2)</a:t>
            </a:r>
          </a:p>
          <a:p>
            <a:r>
              <a:rPr lang="en-US" dirty="0"/>
              <a:t>Matthew 3:16 God validated that He was with Christ</a:t>
            </a:r>
          </a:p>
        </p:txBody>
      </p:sp>
    </p:spTree>
    <p:extLst>
      <p:ext uri="{BB962C8B-B14F-4D97-AF65-F5344CB8AC3E}">
        <p14:creationId xmlns:p14="http://schemas.microsoft.com/office/powerpoint/2010/main" val="399806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Descendant of David (Isaiah 11:1, 10; Matthew 1:6-16; Luke 3:23-32)</a:t>
            </a:r>
            <a:endParaRPr lang="en-US" sz="2400" b="0" i="1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Messiah would be from the tribe of Jesse</a:t>
            </a:r>
          </a:p>
          <a:p>
            <a:r>
              <a:rPr lang="en-US" dirty="0"/>
              <a:t>The Messiah would have to be a descendant of David </a:t>
            </a:r>
            <a:br>
              <a:rPr lang="en-US" dirty="0"/>
            </a:br>
            <a:r>
              <a:rPr lang="en-US" dirty="0"/>
              <a:t>(Matthew 1:6-16; Luke 3:23-32)</a:t>
            </a:r>
          </a:p>
        </p:txBody>
      </p:sp>
    </p:spTree>
    <p:extLst>
      <p:ext uri="{BB962C8B-B14F-4D97-AF65-F5344CB8AC3E}">
        <p14:creationId xmlns:p14="http://schemas.microsoft.com/office/powerpoint/2010/main" val="84848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Suffering of Christ (Isaiah 50:11, 53:4-12; John 19:1-30)  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“The Lord’s back would be given to those who strike” (Isaiah 50:11)</a:t>
            </a:r>
          </a:p>
          <a:p>
            <a:r>
              <a:rPr lang="en-US" dirty="0"/>
              <a:t>Isaiah prophesied that God’s Servant would be shamefully treated </a:t>
            </a:r>
            <a:br>
              <a:rPr lang="en-US" dirty="0"/>
            </a:br>
            <a:r>
              <a:rPr lang="en-US" dirty="0"/>
              <a:t>(Isaiah 53:4-12)</a:t>
            </a:r>
          </a:p>
          <a:p>
            <a:r>
              <a:rPr lang="en-US" dirty="0"/>
              <a:t>Christ was flogged, chastised, insulted, and ultimately killed on the cross.</a:t>
            </a:r>
          </a:p>
        </p:txBody>
      </p:sp>
    </p:spTree>
    <p:extLst>
      <p:ext uri="{BB962C8B-B14F-4D97-AF65-F5344CB8AC3E}">
        <p14:creationId xmlns:p14="http://schemas.microsoft.com/office/powerpoint/2010/main" val="359523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 Few Other Prophecies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334000"/>
          </a:xfrm>
        </p:spPr>
        <p:txBody>
          <a:bodyPr/>
          <a:lstStyle/>
          <a:p>
            <a:r>
              <a:rPr lang="en-US" dirty="0"/>
              <a:t>Head of the Kingdom </a:t>
            </a:r>
            <a:br>
              <a:rPr lang="en-US" dirty="0"/>
            </a:br>
            <a:r>
              <a:rPr lang="en-US" dirty="0"/>
              <a:t>(Isaiah 28:16; Acts 4:11)</a:t>
            </a:r>
          </a:p>
          <a:p>
            <a:r>
              <a:rPr lang="en-US" dirty="0"/>
              <a:t>Miraculous Wonders </a:t>
            </a:r>
            <a:br>
              <a:rPr lang="en-US" dirty="0"/>
            </a:br>
            <a:r>
              <a:rPr lang="en-US" dirty="0"/>
              <a:t>(Isaiah 35:5-6; Matthew 11:5; John 20:30)</a:t>
            </a:r>
          </a:p>
          <a:p>
            <a:r>
              <a:rPr lang="en-US" dirty="0"/>
              <a:t>Preparation by John the Baptist </a:t>
            </a:r>
            <a:br>
              <a:rPr lang="en-US" dirty="0"/>
            </a:br>
            <a:r>
              <a:rPr lang="en-US" dirty="0"/>
              <a:t>(Isaiah 40:3; John 1:23)</a:t>
            </a:r>
          </a:p>
          <a:p>
            <a:r>
              <a:rPr lang="en-US" dirty="0"/>
              <a:t>Jesus the Shepherd </a:t>
            </a:r>
            <a:br>
              <a:rPr lang="en-US" dirty="0"/>
            </a:br>
            <a:r>
              <a:rPr lang="en-US" dirty="0"/>
              <a:t>(Isaiah 40:11; John 10:11-16).</a:t>
            </a:r>
          </a:p>
          <a:p>
            <a:r>
              <a:rPr lang="en-US" dirty="0"/>
              <a:t>His Preexistence (Isaiah 9:6-7; 41:4; 44:6)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5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Amazing Absurdities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82000" cy="4754563"/>
          </a:xfrm>
        </p:spPr>
        <p:txBody>
          <a:bodyPr/>
          <a:lstStyle/>
          <a:p>
            <a:r>
              <a:rPr lang="en-US" dirty="0"/>
              <a:t>The absurdity of the denial</a:t>
            </a:r>
          </a:p>
        </p:txBody>
      </p:sp>
    </p:spTree>
    <p:extLst>
      <p:ext uri="{BB962C8B-B14F-4D97-AF65-F5344CB8AC3E}">
        <p14:creationId xmlns:p14="http://schemas.microsoft.com/office/powerpoint/2010/main" val="263323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Amazing Absurdities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35563"/>
          </a:xfrm>
        </p:spPr>
        <p:txBody>
          <a:bodyPr/>
          <a:lstStyle/>
          <a:p>
            <a:r>
              <a:rPr lang="en-US" dirty="0"/>
              <a:t>The place of birth (Micah 5:2).</a:t>
            </a:r>
          </a:p>
          <a:p>
            <a:r>
              <a:rPr lang="en-US" dirty="0"/>
              <a:t>The time of His birth (Daniel 2:44; 9:25).</a:t>
            </a:r>
          </a:p>
          <a:p>
            <a:r>
              <a:rPr lang="en-US" dirty="0"/>
              <a:t>The manner of His birth (Isaiah 7:14).</a:t>
            </a:r>
          </a:p>
          <a:p>
            <a:r>
              <a:rPr lang="en-US" dirty="0"/>
              <a:t>The betrayal by Judas (Zechariah 11:12).</a:t>
            </a:r>
          </a:p>
          <a:p>
            <a:r>
              <a:rPr lang="en-US" dirty="0"/>
              <a:t>The manner of death (Psalm 22:16).</a:t>
            </a:r>
          </a:p>
          <a:p>
            <a:r>
              <a:rPr lang="en-US" dirty="0"/>
              <a:t>The people’s reactions (Isaiah 53:7)</a:t>
            </a:r>
          </a:p>
          <a:p>
            <a:r>
              <a:rPr lang="en-US" dirty="0"/>
              <a:t>The piercing (Isaiah 53:5)</a:t>
            </a:r>
          </a:p>
          <a:p>
            <a:r>
              <a:rPr lang="en-US" dirty="0"/>
              <a:t>The burial place (Isaiah 53:9)</a:t>
            </a:r>
          </a:p>
        </p:txBody>
      </p:sp>
    </p:spTree>
    <p:extLst>
      <p:ext uri="{BB962C8B-B14F-4D97-AF65-F5344CB8AC3E}">
        <p14:creationId xmlns:p14="http://schemas.microsoft.com/office/powerpoint/2010/main" val="100797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5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Amazing Absurdities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1718"/>
            <a:ext cx="8686800" cy="4754563"/>
          </a:xfrm>
        </p:spPr>
        <p:txBody>
          <a:bodyPr/>
          <a:lstStyle/>
          <a:p>
            <a:r>
              <a:rPr lang="en-US" dirty="0"/>
              <a:t>The absurdity of the denial</a:t>
            </a:r>
          </a:p>
          <a:p>
            <a:r>
              <a:rPr lang="en-US" dirty="0"/>
              <a:t>The improbability of the denial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 prophecies were given by the inspiration of the Almighty God </a:t>
            </a:r>
            <a:r>
              <a:rPr lang="en-US" u="sng" dirty="0"/>
              <a:t>OR</a:t>
            </a:r>
            <a:r>
              <a:rPr lang="en-US" dirty="0"/>
              <a:t> they were dreamed up by the prophets </a:t>
            </a:r>
            <a:br>
              <a:rPr lang="en-US" dirty="0"/>
            </a:br>
            <a:r>
              <a:rPr lang="en-US" dirty="0"/>
              <a:t>(1 Peter 1:21).</a:t>
            </a:r>
          </a:p>
        </p:txBody>
      </p:sp>
    </p:spTree>
    <p:extLst>
      <p:ext uri="{BB962C8B-B14F-4D97-AF65-F5344CB8AC3E}">
        <p14:creationId xmlns:p14="http://schemas.microsoft.com/office/powerpoint/2010/main" val="266620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4678363"/>
          </a:xfrm>
        </p:spPr>
        <p:txBody>
          <a:bodyPr/>
          <a:lstStyle/>
          <a:p>
            <a:r>
              <a:rPr lang="en-US" dirty="0"/>
              <a:t>When your heart needs hope…</a:t>
            </a:r>
          </a:p>
          <a:p>
            <a:pPr marL="457200" indent="0">
              <a:buNone/>
            </a:pPr>
            <a:r>
              <a:rPr lang="en-US" dirty="0"/>
              <a:t>…remember the greatness of Isaiah’s message!</a:t>
            </a:r>
          </a:p>
          <a:p>
            <a:r>
              <a:rPr lang="en-US" dirty="0"/>
              <a:t>If you want to find absolute confidence…</a:t>
            </a:r>
          </a:p>
          <a:p>
            <a:pPr marL="457200" indent="0">
              <a:buNone/>
            </a:pPr>
            <a:r>
              <a:rPr lang="en-US" dirty="0"/>
              <a:t>…study Isaiah’s prophecy and follow Inspiration’s counsel.</a:t>
            </a:r>
          </a:p>
          <a:p>
            <a:pPr marL="45720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8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8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8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8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test of prophecy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051718"/>
            <a:ext cx="8686800" cy="4754563"/>
          </a:xfrm>
        </p:spPr>
        <p:txBody>
          <a:bodyPr/>
          <a:lstStyle/>
          <a:p>
            <a:pPr marL="0" indent="0" algn="ctr">
              <a:lnSpc>
                <a:spcPct val="130000"/>
              </a:lnSpc>
              <a:buNone/>
            </a:pPr>
            <a:r>
              <a:rPr lang="en-US" dirty="0"/>
              <a:t>“When a prophet speaks in the name of the Lord, if the thing does not come about or come true, that is the thing which the </a:t>
            </a:r>
            <a:br>
              <a:rPr lang="en-US" dirty="0"/>
            </a:br>
            <a:r>
              <a:rPr lang="en-US" dirty="0"/>
              <a:t>Lord has not spoken. The prophet has spoken it presumptively; you </a:t>
            </a:r>
            <a:br>
              <a:rPr lang="en-US" dirty="0"/>
            </a:br>
            <a:r>
              <a:rPr lang="en-US" dirty="0"/>
              <a:t>shall not be afraid of him” </a:t>
            </a:r>
            <a:br>
              <a:rPr lang="en-US" dirty="0"/>
            </a:br>
            <a:r>
              <a:rPr lang="en-US" dirty="0"/>
              <a:t>(</a:t>
            </a:r>
            <a:r>
              <a:rPr lang="en-US" u="sng" dirty="0"/>
              <a:t>Deuteronomy 18:22</a:t>
            </a:r>
            <a:r>
              <a:rPr lang="en-US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8BD9F-7459-4DCC-AFC9-5B4498868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Prophetic Hope!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E4AEA-2821-45E3-B5B0-F3E1F8C8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51718"/>
            <a:ext cx="8686800" cy="4754563"/>
          </a:xfrm>
        </p:spPr>
        <p:txBody>
          <a:bodyPr/>
          <a:lstStyle/>
          <a:p>
            <a:pPr marL="0" indent="0" algn="ctr">
              <a:lnSpc>
                <a:spcPct val="130000"/>
              </a:lnSpc>
              <a:buNone/>
            </a:pPr>
            <a:r>
              <a:rPr lang="en-US" dirty="0"/>
              <a:t>“All of these prophecies were written more than 500 years before the death of Christ. They constitute a storehouse of information to strengthen our faith and to convict the gainsayer. They cannot be the result of fortunate guessing or blind chance” (</a:t>
            </a:r>
            <a:r>
              <a:rPr lang="en-US" dirty="0" err="1"/>
              <a:t>DeHoff</a:t>
            </a:r>
            <a:r>
              <a:rPr lang="en-US" dirty="0"/>
              <a:t>, 84).</a:t>
            </a:r>
          </a:p>
        </p:txBody>
      </p:sp>
    </p:spTree>
    <p:extLst>
      <p:ext uri="{BB962C8B-B14F-4D97-AF65-F5344CB8AC3E}">
        <p14:creationId xmlns:p14="http://schemas.microsoft.com/office/powerpoint/2010/main" val="386752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Predictive prophecies emphasize...</a:t>
            </a:r>
            <a:endParaRPr lang="en-US" sz="3200" b="0" i="1" dirty="0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924800" cy="4983163"/>
          </a:xfrm>
        </p:spPr>
        <p:txBody>
          <a:bodyPr/>
          <a:lstStyle/>
          <a:p>
            <a:r>
              <a:rPr lang="en-US" cap="all" dirty="0"/>
              <a:t>God’s</a:t>
            </a:r>
            <a:r>
              <a:rPr lang="en-US" dirty="0"/>
              <a:t> </a:t>
            </a:r>
            <a:r>
              <a:rPr lang="en-US" cap="all" dirty="0"/>
              <a:t>sovereignty</a:t>
            </a:r>
            <a:r>
              <a:rPr lang="en-US" dirty="0"/>
              <a:t> is universal! </a:t>
            </a:r>
            <a:br>
              <a:rPr lang="en-US" dirty="0"/>
            </a:br>
            <a:r>
              <a:rPr lang="en-US" dirty="0"/>
              <a:t>(Isaiah 46:9, 10; Acts 3:18)</a:t>
            </a:r>
          </a:p>
          <a:p>
            <a:r>
              <a:rPr lang="en-US" cap="all" dirty="0"/>
              <a:t>God’s</a:t>
            </a:r>
            <a:r>
              <a:rPr lang="en-US" dirty="0"/>
              <a:t> </a:t>
            </a:r>
            <a:r>
              <a:rPr lang="en-US" cap="all" dirty="0"/>
              <a:t>Scripture</a:t>
            </a:r>
            <a:r>
              <a:rPr lang="en-US" dirty="0"/>
              <a:t> has integrity! </a:t>
            </a:r>
            <a:br>
              <a:rPr lang="en-US" dirty="0"/>
            </a:br>
            <a:r>
              <a:rPr lang="en-US" dirty="0"/>
              <a:t>(Numbers 23:19; Isaiah 40:6-8)</a:t>
            </a:r>
          </a:p>
          <a:p>
            <a:r>
              <a:rPr lang="en-US" dirty="0"/>
              <a:t>GOD’S BLESSINGS are offered! (Isaiah 48:3, 5; Romans 1:2-4)</a:t>
            </a:r>
          </a:p>
          <a:p>
            <a:r>
              <a:rPr lang="en-US" cap="all" dirty="0"/>
              <a:t>God’s</a:t>
            </a:r>
            <a:r>
              <a:rPr lang="en-US" dirty="0"/>
              <a:t> </a:t>
            </a:r>
            <a:r>
              <a:rPr lang="en-US" cap="all" dirty="0"/>
              <a:t>Son</a:t>
            </a:r>
            <a:r>
              <a:rPr lang="en-US" dirty="0"/>
              <a:t> is the Messiah! </a:t>
            </a:r>
            <a:br>
              <a:rPr lang="en-US" dirty="0"/>
            </a:br>
            <a:r>
              <a:rPr lang="en-US" dirty="0"/>
              <a:t>(Matthew 5:17; John 5:39, 40, 46, 47; </a:t>
            </a:r>
            <a:br>
              <a:rPr lang="en-US" dirty="0"/>
            </a:br>
            <a:r>
              <a:rPr lang="en-US" dirty="0"/>
              <a:t>Luke 22:37)</a:t>
            </a:r>
            <a:endParaRPr lang="en-US" sz="2400" b="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754563"/>
          </a:xfrm>
        </p:spPr>
        <p:txBody>
          <a:bodyPr/>
          <a:lstStyle/>
          <a:p>
            <a:pPr marL="0" indent="0" algn="ctr">
              <a:lnSpc>
                <a:spcPct val="130000"/>
              </a:lnSpc>
              <a:spcAft>
                <a:spcPct val="40000"/>
              </a:spcAft>
              <a:buNone/>
            </a:pPr>
            <a:r>
              <a:rPr lang="en-US" dirty="0"/>
              <a:t>The sovereign control of history, the integrity of Scripture, and the blessings available to mankind, lead to </a:t>
            </a:r>
            <a:br>
              <a:rPr lang="en-US" dirty="0"/>
            </a:br>
            <a:r>
              <a:rPr lang="en-US" dirty="0"/>
              <a:t>only one conclusion—</a:t>
            </a:r>
            <a:br>
              <a:rPr lang="en-US" dirty="0"/>
            </a:br>
            <a:r>
              <a:rPr lang="en-US" dirty="0"/>
              <a:t>Jesus was indeed the Christ!</a:t>
            </a:r>
            <a:endParaRPr lang="en-US" sz="2400" b="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Points</a:t>
            </a:r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4754563"/>
          </a:xfrm>
        </p:spPr>
        <p:txBody>
          <a:bodyPr/>
          <a:lstStyle/>
          <a:p>
            <a:r>
              <a:rPr lang="en-US" dirty="0"/>
              <a:t>Credibility of the Prophet</a:t>
            </a:r>
          </a:p>
          <a:p>
            <a:r>
              <a:rPr lang="en-US" dirty="0"/>
              <a:t>Confirmation of the Word of God</a:t>
            </a:r>
          </a:p>
          <a:p>
            <a:r>
              <a:rPr lang="en-US" dirty="0"/>
              <a:t>Confidence in Christ’s Deity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0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0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Predictive Prophecy</a:t>
            </a:r>
            <a:endParaRPr lang="en-US" sz="2400" b="0" i="1" dirty="0"/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059363"/>
          </a:xfrm>
        </p:spPr>
        <p:txBody>
          <a:bodyPr/>
          <a:lstStyle/>
          <a:p>
            <a:r>
              <a:rPr lang="en-US" dirty="0"/>
              <a:t>Unfolds amazing details and minuscule descriptions</a:t>
            </a:r>
          </a:p>
          <a:p>
            <a:r>
              <a:rPr lang="en-US" dirty="0"/>
              <a:t>332 distinct prophetic predictions</a:t>
            </a:r>
          </a:p>
          <a:p>
            <a:r>
              <a:rPr lang="en-US" dirty="0"/>
              <a:t>Confirms that Jesus was the Christ </a:t>
            </a:r>
            <a:br>
              <a:rPr lang="en-US" dirty="0"/>
            </a:br>
            <a:r>
              <a:rPr lang="en-US" dirty="0"/>
              <a:t>(Acts 2:36)</a:t>
            </a:r>
          </a:p>
          <a:p>
            <a:r>
              <a:rPr lang="en-US" dirty="0"/>
              <a:t>The entire ministry of our Lord was written centuries BEFORE He lived on earth!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1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1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1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Prophecy Fulfilled</a:t>
            </a:r>
            <a:endParaRPr lang="en-US" sz="2400" b="0" i="1" dirty="0"/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830763"/>
          </a:xfrm>
        </p:spPr>
        <p:txBody>
          <a:bodyPr/>
          <a:lstStyle/>
          <a:p>
            <a:r>
              <a:rPr lang="en-US" dirty="0"/>
              <a:t>Not a “leap of blind faith”</a:t>
            </a:r>
          </a:p>
          <a:p>
            <a:r>
              <a:rPr lang="en-US" dirty="0"/>
              <a:t>332 predictive prophecies—61 specific</a:t>
            </a:r>
          </a:p>
          <a:p>
            <a:r>
              <a:rPr lang="en-US" dirty="0"/>
              <a:t>These provide the basis for eternal hope!</a:t>
            </a:r>
          </a:p>
          <a:p>
            <a:r>
              <a:rPr lang="en-US" dirty="0"/>
              <a:t>The predictive prophesies in the book of Isaiah make it the most referenced Old Testament book in the New Testament.</a:t>
            </a:r>
          </a:p>
          <a:p>
            <a:r>
              <a:rPr lang="en-US" dirty="0"/>
              <a:t>Isaiah strengthens our faith and encourages hope for our Christian lives.</a:t>
            </a:r>
          </a:p>
        </p:txBody>
      </p:sp>
    </p:spTree>
    <p:extLst>
      <p:ext uri="{BB962C8B-B14F-4D97-AF65-F5344CB8AC3E}">
        <p14:creationId xmlns:p14="http://schemas.microsoft.com/office/powerpoint/2010/main" val="315189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1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1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1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1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Beginning of the Church </a:t>
            </a:r>
            <a:br>
              <a:rPr lang="en-US" sz="3600" dirty="0"/>
            </a:br>
            <a:r>
              <a:rPr lang="en-US" sz="3600" dirty="0"/>
              <a:t>(Isaiah 2:3; Luke 24:47; Acts 1:8)</a:t>
            </a:r>
            <a:endParaRPr lang="en-US" sz="3600" b="0" i="1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“Zion”—commonly used in reference to Jerusalem (Isaiah 1:8, 2:3; Psalm 87:1-7; Joel 2:1).</a:t>
            </a:r>
          </a:p>
          <a:p>
            <a:r>
              <a:rPr lang="en-US" dirty="0"/>
              <a:t>“The Law was to go forth from Zion and the word of the Lord from Jerusalem” (Isaiah 2:3).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5364163"/>
          </a:xfrm>
        </p:spPr>
        <p:txBody>
          <a:bodyPr/>
          <a:lstStyle/>
          <a:p>
            <a:r>
              <a:rPr lang="en-US" dirty="0"/>
              <a:t>Isaiah pinpointed the origin of the kingdom of God and His universal reign (Isaiah 2:2).</a:t>
            </a:r>
          </a:p>
          <a:p>
            <a:r>
              <a:rPr lang="en-US" dirty="0"/>
              <a:t>A reference point to determine when and where the true Kingdom of God would begin.</a:t>
            </a:r>
          </a:p>
          <a:p>
            <a:r>
              <a:rPr lang="en-US" dirty="0"/>
              <a:t>Acts 2 documents the fulfillment of this prophecy.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9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9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430042"/>
          </a:xfrm>
        </p:spPr>
        <p:txBody>
          <a:bodyPr/>
          <a:lstStyle/>
          <a:p>
            <a:r>
              <a:rPr lang="en-US" dirty="0"/>
              <a:t>It Takes More than Ears </a:t>
            </a:r>
            <a:br>
              <a:rPr lang="en-US" dirty="0"/>
            </a:br>
            <a:r>
              <a:rPr lang="en-US" dirty="0"/>
              <a:t>(Isaiah  6:9-10; 29:13)</a:t>
            </a:r>
            <a:endParaRPr lang="en-US" sz="2400" b="0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76400"/>
            <a:ext cx="8001000" cy="3992563"/>
          </a:xfrm>
        </p:spPr>
        <p:txBody>
          <a:bodyPr/>
          <a:lstStyle/>
          <a:p>
            <a:r>
              <a:rPr lang="en-US" dirty="0"/>
              <a:t>Isaiah would not be understood</a:t>
            </a:r>
          </a:p>
          <a:p>
            <a:r>
              <a:rPr lang="en-US" dirty="0"/>
              <a:t>Those who “heard” Christ would not “hear” Him</a:t>
            </a:r>
          </a:p>
          <a:p>
            <a:r>
              <a:rPr lang="en-US" dirty="0"/>
              <a:t>Today there are those who “have ears but hear not”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Virgin Birth </a:t>
            </a:r>
            <a:br>
              <a:rPr lang="en-US" sz="3600" dirty="0"/>
            </a:br>
            <a:r>
              <a:rPr lang="en-US" sz="3600" dirty="0"/>
              <a:t>(Isaiah 7:14; Matthew 1:23; Luke 1:34)</a:t>
            </a:r>
            <a:endParaRPr lang="en-US" sz="2400" b="0" i="1" dirty="0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sign is the greatest proof of Christ’s deity (Matthew 1:23; Luke 1:34).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uiExpand="1" build="p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2039</TotalTime>
  <Words>1009</Words>
  <Application>Microsoft Office PowerPoint</Application>
  <PresentationFormat>On-screen Show (4:3)</PresentationFormat>
  <Paragraphs>85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Book Antiqua</vt:lpstr>
      <vt:lpstr>Trebuchet MS</vt:lpstr>
      <vt:lpstr>1_Default Design</vt:lpstr>
      <vt:lpstr>Predictive Prophecy –  The substance of HOPE!</vt:lpstr>
      <vt:lpstr>The test of prophecy</vt:lpstr>
      <vt:lpstr>Critical Points</vt:lpstr>
      <vt:lpstr>Predictive Prophecy</vt:lpstr>
      <vt:lpstr>Prophecy Fulfilled</vt:lpstr>
      <vt:lpstr>The Beginning of the Church  (Isaiah 2:3; Luke 24:47; Acts 1:8)</vt:lpstr>
      <vt:lpstr>PowerPoint Presentation</vt:lpstr>
      <vt:lpstr>It Takes More than Ears  (Isaiah  6:9-10; 29:13)</vt:lpstr>
      <vt:lpstr>The Virgin Birth  (Isaiah 7:14; Matthew 1:23; Luke 1:34)</vt:lpstr>
      <vt:lpstr>Christ as a Stumbling Stone (Isaiah 8:14; Luke 2:34; Romans 9:33)</vt:lpstr>
      <vt:lpstr>A Light In Galilee (Isaiah 9:2, 49:6; Matthew 4:16; Luke 1:79)</vt:lpstr>
      <vt:lpstr>God’s Spirit with Christ (Isaiah 11:2, 42:1, 48:16; Matthew 3:16)</vt:lpstr>
      <vt:lpstr>Descendant of David (Isaiah 11:1, 10; Matthew 1:6-16; Luke 3:23-32)</vt:lpstr>
      <vt:lpstr>The Suffering of Christ (Isaiah 50:11, 53:4-12; John 19:1-30)  </vt:lpstr>
      <vt:lpstr>A Few Other Prophecies</vt:lpstr>
      <vt:lpstr>Amazing Absurdities</vt:lpstr>
      <vt:lpstr>Amazing Absurdities</vt:lpstr>
      <vt:lpstr>Amazing Absurdities</vt:lpstr>
      <vt:lpstr>PowerPoint Presentation</vt:lpstr>
      <vt:lpstr>Prophetic Hope!</vt:lpstr>
      <vt:lpstr>Predictive prophecies emphasize...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Kachelman</dc:creator>
  <cp:lastModifiedBy>John Kachelman Jr</cp:lastModifiedBy>
  <cp:revision>74</cp:revision>
  <dcterms:created xsi:type="dcterms:W3CDTF">2003-11-19T00:58:32Z</dcterms:created>
  <dcterms:modified xsi:type="dcterms:W3CDTF">2020-01-26T12:59:58Z</dcterms:modified>
</cp:coreProperties>
</file>