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0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99FF"/>
    <a:srgbClr val="FFFF99"/>
    <a:srgbClr val="FF9966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0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88FC3D-9B88-4A95-959B-AA61B83CF958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1A5CB-51E6-4AC9-9DA7-98A5726DC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45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EAEBD8E6-E5D7-4F61-8456-7E06C9D4F6C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3657600"/>
            <a:ext cx="8686800" cy="1371600"/>
          </a:xfrm>
          <a:solidFill>
            <a:srgbClr val="A50021"/>
          </a:solidFill>
        </p:spPr>
        <p:txBody>
          <a:bodyPr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30A1EE04-0483-4247-A3D0-B6F7DD443B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5257800"/>
            <a:ext cx="8686800" cy="762000"/>
          </a:xfrm>
        </p:spPr>
        <p:txBody>
          <a:bodyPr/>
          <a:lstStyle>
            <a:lvl1pPr marL="0" indent="0" algn="ctr">
              <a:buFontTx/>
              <a:buNone/>
              <a:defRPr b="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90468" name="Rectangle 4">
            <a:extLst>
              <a:ext uri="{FF2B5EF4-FFF2-40B4-BE49-F238E27FC236}">
                <a16:creationId xmlns:a16="http://schemas.microsoft.com/office/drawing/2014/main" id="{2F684D6A-9E2A-4231-9496-02E9CA9BF87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90469" name="Rectangle 5">
            <a:extLst>
              <a:ext uri="{FF2B5EF4-FFF2-40B4-BE49-F238E27FC236}">
                <a16:creationId xmlns:a16="http://schemas.microsoft.com/office/drawing/2014/main" id="{03D28DDE-3198-46CC-B56A-22F3B67A0DC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90470" name="Rectangle 6">
            <a:extLst>
              <a:ext uri="{FF2B5EF4-FFF2-40B4-BE49-F238E27FC236}">
                <a16:creationId xmlns:a16="http://schemas.microsoft.com/office/drawing/2014/main" id="{FFCC4C64-E9CB-4BD9-B102-E5B1D792B6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1F00A74-7D51-488B-B422-6B3444E76E0E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90471" name="Group 7">
            <a:extLst>
              <a:ext uri="{FF2B5EF4-FFF2-40B4-BE49-F238E27FC236}">
                <a16:creationId xmlns:a16="http://schemas.microsoft.com/office/drawing/2014/main" id="{DFB720B7-7897-4231-958D-24B4491DD6C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517525" y="819150"/>
            <a:ext cx="8169275" cy="2609850"/>
            <a:chOff x="326" y="480"/>
            <a:chExt cx="5146" cy="1644"/>
          </a:xfrm>
        </p:grpSpPr>
        <p:pic>
          <p:nvPicPr>
            <p:cNvPr id="190472" name="Picture 8" descr="scrolls2">
              <a:extLst>
                <a:ext uri="{FF2B5EF4-FFF2-40B4-BE49-F238E27FC236}">
                  <a16:creationId xmlns:a16="http://schemas.microsoft.com/office/drawing/2014/main" id="{5B560ABA-18EB-4CFC-A0DF-14B8DEE9774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90473" name="Group 9">
              <a:extLst>
                <a:ext uri="{FF2B5EF4-FFF2-40B4-BE49-F238E27FC236}">
                  <a16:creationId xmlns:a16="http://schemas.microsoft.com/office/drawing/2014/main" id="{C7A17AC8-8F8C-4BC2-AEA0-BEE7C10C8EE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90474" name="WordArt 10">
                <a:extLst>
                  <a:ext uri="{FF2B5EF4-FFF2-40B4-BE49-F238E27FC236}">
                    <a16:creationId xmlns:a16="http://schemas.microsoft.com/office/drawing/2014/main" id="{23925654-D767-427E-9013-5878CD1C68D7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90475" name="WordArt 11">
                <a:extLst>
                  <a:ext uri="{FF2B5EF4-FFF2-40B4-BE49-F238E27FC236}">
                    <a16:creationId xmlns:a16="http://schemas.microsoft.com/office/drawing/2014/main" id="{7FC9AD53-96E5-45C3-92A4-80CF7F51F956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ACE4-56D4-4F76-B133-563347D72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403E85-78F1-4B52-A8D8-FC869DE117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37F55-76E5-447D-83F6-1DAAFFC452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294F-1C94-4ADD-88C6-7CDE66294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CB8C-6396-49C2-9C4C-5C5166A53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4E7E06-D82A-400E-9005-0D89E05B7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72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B2361F-6897-4A08-98A6-4AF4619A3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81800" y="152400"/>
            <a:ext cx="2209800" cy="5973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FE0087-E360-489D-96D8-24A015732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477000" cy="5973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BA533-AD53-4B41-A65C-750E3A8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2EB5-84F5-46C4-9A36-160E0C46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EE637-51B2-44D4-8EC6-57D22F5DF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E8313F7-964B-4FBD-97D7-3DCDCD140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6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5D0B2-9884-49F7-BBAE-718B04EAF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64426-7A5D-4638-82D7-83868305D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737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69C3-5A44-4004-B193-CA5140AF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23B34-4FF6-4439-816A-B057C581B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7BF92-80F5-426C-8E7A-1C22A161C1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56F8-F663-4ADC-99D7-B1F9375B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1FC0D-3988-4416-B739-DBBE127D1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2525399-84FE-4C8E-8AFA-7B24D0BDDB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91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14A-7371-4104-BD22-52C6F1083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5CE11-3EF6-44C1-B7CD-7841ECDDA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38E1A8-3BBB-4788-881D-A45114999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754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1A190-88AC-4380-8249-137AE81F8B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90AB93-3113-4E44-A52C-DD6DB3EF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D08BF-8780-487E-9ABF-12A5181B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5C6278-F135-447F-B617-470BCC0B5C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15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FD75A-93CF-4E91-BC7D-0606C5B6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267D18-9B15-4452-B665-79AB956D5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99120-F520-48AC-AD69-7B8DEA9E31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1DF75-279A-4741-BD25-E0DAB5AEB8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6011CE-202D-4CB2-8161-F29058F594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47E21E-D113-48AA-BCED-233C1EA63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24A78A-73C0-4F45-8A3C-341FBCE22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1C623-A011-4CB0-995F-1930FD40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1595701-C688-4564-924D-0694FA7A6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89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C7C9-2D67-4F82-969A-587179D8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360B18-F5F8-4547-9BBB-01267C46A0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34DB54-5C8D-439A-80B5-C33F763E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15B5A-C096-4E4D-AF83-615933A88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07CFD1-14E8-4B57-ABFB-4F7D139146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42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D549F-91DB-42EE-9F80-6E9E612C58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958CA3-9C41-461B-81E6-29F02524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04D3FA-317D-4FA8-90B4-080D6F6D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E85F61E-F050-4556-BE7F-EDDD51F298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04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EA03-F980-4FBA-A415-DBEF3BBE7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2C2B4-0CC5-4874-9CED-ECE0AC5A0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79A76A-AB4F-4C8E-BBC0-FF013D4B6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3ED2D-E4FA-418D-90BB-BE022F9C77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B2B96-535F-4820-95B9-BCAA73FB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DE7C1E-2676-4DCC-A47F-985CD59B3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8BF9CC0-BB09-4B39-B7F1-F648AAB00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06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6CBB6-6F9E-429B-A190-7EDD74AC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769DF6-EC81-487B-A8D0-1CB147C7EB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0A6262-9F4E-4E8B-BADF-F146235FE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DD2F36-3041-4EF6-B62E-8B7C1379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EFA75-4633-4A53-901C-3EC056E95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FEB1E7-F19D-495F-8794-8423AE193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003D1DC-7F33-439A-8DC4-3DC362D33B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667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5AE9A4C5-D213-441E-B66F-E98379A07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839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99528129-617B-4F99-9EBE-B984B0C5F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grpSp>
        <p:nvGrpSpPr>
          <p:cNvPr id="189447" name="Group 7">
            <a:extLst>
              <a:ext uri="{FF2B5EF4-FFF2-40B4-BE49-F238E27FC236}">
                <a16:creationId xmlns:a16="http://schemas.microsoft.com/office/drawing/2014/main" id="{A9174BEA-5931-4D9C-8519-F8F3FA8A364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1000" y="6248400"/>
            <a:ext cx="1524000" cy="533400"/>
            <a:chOff x="326" y="480"/>
            <a:chExt cx="5146" cy="1644"/>
          </a:xfrm>
        </p:grpSpPr>
        <p:pic>
          <p:nvPicPr>
            <p:cNvPr id="189448" name="Picture 8" descr="scrolls2">
              <a:extLst>
                <a:ext uri="{FF2B5EF4-FFF2-40B4-BE49-F238E27FC236}">
                  <a16:creationId xmlns:a16="http://schemas.microsoft.com/office/drawing/2014/main" id="{35993EC1-855B-486E-A318-12185F59240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" y="480"/>
              <a:ext cx="1594" cy="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89449" name="Group 9">
              <a:extLst>
                <a:ext uri="{FF2B5EF4-FFF2-40B4-BE49-F238E27FC236}">
                  <a16:creationId xmlns:a16="http://schemas.microsoft.com/office/drawing/2014/main" id="{B2F0FB5B-D0A5-4B5F-885A-AB8005EE40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920" y="624"/>
              <a:ext cx="3552" cy="1344"/>
              <a:chOff x="2352" y="576"/>
              <a:chExt cx="2802" cy="960"/>
            </a:xfrm>
          </p:grpSpPr>
          <p:sp>
            <p:nvSpPr>
              <p:cNvPr id="189450" name="WordArt 10">
                <a:extLst>
                  <a:ext uri="{FF2B5EF4-FFF2-40B4-BE49-F238E27FC236}">
                    <a16:creationId xmlns:a16="http://schemas.microsoft.com/office/drawing/2014/main" id="{B60C50AE-D951-4634-9D79-598598734214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576"/>
                <a:ext cx="2784" cy="720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b="1" kern="10">
                    <a:solidFill>
                      <a:srgbClr val="000000"/>
                    </a:solidFill>
                    <a:latin typeface="Book Antiqua" panose="02040602050305030304" pitchFamily="18" charset="0"/>
                  </a:rPr>
                  <a:t>ISAIAH</a:t>
                </a:r>
              </a:p>
            </p:txBody>
          </p:sp>
          <p:sp>
            <p:nvSpPr>
              <p:cNvPr id="189451" name="WordArt 11">
                <a:extLst>
                  <a:ext uri="{FF2B5EF4-FFF2-40B4-BE49-F238E27FC236}">
                    <a16:creationId xmlns:a16="http://schemas.microsoft.com/office/drawing/2014/main" id="{D1D15CAB-AF35-404A-BA26-0DAE9155D92D}"/>
                  </a:ext>
                </a:extLst>
              </p:cNvPr>
              <p:cNvSpPr>
                <a:spLocks noChangeArrowheads="1" noChangeShapeType="1" noTextEdit="1"/>
              </p:cNvSpPr>
              <p:nvPr userDrawn="1"/>
            </p:nvSpPr>
            <p:spPr bwMode="auto">
              <a:xfrm>
                <a:off x="2352" y="1344"/>
                <a:ext cx="2802" cy="192"/>
              </a:xfrm>
              <a:prstGeom prst="rect">
                <a:avLst/>
              </a:prstGeom>
              <a:extLs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3600" kern="10">
                    <a:solidFill>
                      <a:srgbClr val="A50021"/>
                    </a:solidFill>
                    <a:latin typeface="Arial Black" panose="020B0A04020102020204" pitchFamily="34" charset="0"/>
                  </a:rPr>
                  <a:t>The Message of Hope</a:t>
                </a:r>
              </a:p>
            </p:txBody>
          </p:sp>
        </p:grpSp>
      </p:grpSp>
      <p:sp>
        <p:nvSpPr>
          <p:cNvPr id="189452" name="WordArt 12">
            <a:extLst>
              <a:ext uri="{FF2B5EF4-FFF2-40B4-BE49-F238E27FC236}">
                <a16:creationId xmlns:a16="http://schemas.microsoft.com/office/drawing/2014/main" id="{B690797E-6B63-443A-A1DB-EC18BFEFBE55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auto">
          <a:xfrm>
            <a:off x="5257800" y="6553200"/>
            <a:ext cx="3657600" cy="152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solidFill>
                  <a:srgbClr val="A50021"/>
                </a:solidFill>
                <a:latin typeface="Trebuchet MS" panose="020B0603020202020204" pitchFamily="34" charset="0"/>
              </a:rPr>
              <a:t>Lesson 8: A Prophetic Song -- God is Majestic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A5002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A5002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lraida.org/2019/12/01/isaiah-winter-20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>
            <a:extLst>
              <a:ext uri="{FF2B5EF4-FFF2-40B4-BE49-F238E27FC236}">
                <a16:creationId xmlns:a16="http://schemas.microsoft.com/office/drawing/2014/main" id="{B28B5137-9847-4346-9F43-C7728C5BE1C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400" b="1" u="sng" dirty="0"/>
              <a:t>Lesson 8</a:t>
            </a:r>
            <a:r>
              <a:rPr lang="en-US" altLang="en-US" sz="4400" dirty="0"/>
              <a:t>:  A Prophetic Song – </a:t>
            </a:r>
            <a:br>
              <a:rPr lang="en-US" altLang="en-US" sz="4400" dirty="0"/>
            </a:br>
            <a:r>
              <a:rPr lang="en-US" altLang="en-US" sz="4400" dirty="0"/>
              <a:t>God is Majestic!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13359D30-0337-4A1A-AAE3-83DE4BA4A22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(Isaiah 52:13 - 53:12)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0BD030-711F-491D-8BFC-37ABFDBC28BC}"/>
              </a:ext>
            </a:extLst>
          </p:cNvPr>
          <p:cNvSpPr txBox="1"/>
          <p:nvPr/>
        </p:nvSpPr>
        <p:spPr>
          <a:xfrm>
            <a:off x="800100" y="5812971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https://www.dalraida.org/2019/12/01/isaiah-winter-2020/</a:t>
            </a:r>
            <a:endParaRPr lang="en-US" altLang="en-US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0A662-F099-47CA-8CF9-45BD2CA45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Atonement!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13E14-A9F3-4DC7-91D8-AE6EA5AB2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51718"/>
            <a:ext cx="7696200" cy="47545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Action—“sprinkle” </a:t>
            </a:r>
            <a:br>
              <a:rPr lang="en-US" dirty="0"/>
            </a:br>
            <a:r>
              <a:rPr lang="en-US" dirty="0"/>
              <a:t>(1 Peter 1:1-2; Hebrews 10:22: 12:24)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Application—“many nations”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Awe—“Kings will shut their mouths”</a:t>
            </a:r>
          </a:p>
        </p:txBody>
      </p:sp>
    </p:spTree>
    <p:extLst>
      <p:ext uri="{BB962C8B-B14F-4D97-AF65-F5344CB8AC3E}">
        <p14:creationId xmlns:p14="http://schemas.microsoft.com/office/powerpoint/2010/main" val="93411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E8E62-AFEC-43CC-AAEA-B0A9D4EAC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5668963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4000" dirty="0"/>
              <a:t>The Gospel’s AWE</a:t>
            </a:r>
          </a:p>
          <a:p>
            <a:pPr>
              <a:spcBef>
                <a:spcPts val="1200"/>
              </a:spcBef>
            </a:pPr>
            <a:r>
              <a:rPr lang="en-US" dirty="0"/>
              <a:t>One who thought himself too “dirty” or “sinful” to approach the Creator can now enjoy fellowship with the Holy God! (Ephesians 2:1-11).</a:t>
            </a:r>
          </a:p>
          <a:p>
            <a:pPr>
              <a:spcBef>
                <a:spcPts val="1200"/>
              </a:spcBef>
            </a:pPr>
            <a:r>
              <a:rPr lang="en-US" dirty="0"/>
              <a:t>Some will hear but will not be moved (Acts 26:24-29).</a:t>
            </a:r>
          </a:p>
          <a:p>
            <a:pPr>
              <a:spcBef>
                <a:spcPts val="1200"/>
              </a:spcBef>
            </a:pPr>
            <a:r>
              <a:rPr lang="en-US" dirty="0"/>
              <a:t>Some obey and enjoy cleansing but then turn away with contempt </a:t>
            </a:r>
            <a:br>
              <a:rPr lang="en-US" dirty="0"/>
            </a:br>
            <a:r>
              <a:rPr lang="en-US" dirty="0"/>
              <a:t>(Hebrews 10:26ff).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A089-2530-448C-B5EB-52990EFC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Atonement!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64C54-6F76-4392-B47C-547D80E62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545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Action—“sprinkle” </a:t>
            </a:r>
            <a:br>
              <a:rPr lang="en-US" dirty="0"/>
            </a:br>
            <a:r>
              <a:rPr lang="en-US" dirty="0"/>
              <a:t>(1 Peter 1:1-2; Hebrews 10:22: 12:24)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Application—“many nations”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Awe—“Kings will shut their mouths”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Acceptance—“see” and “understand” (Isaiah 55:1-13)</a:t>
            </a:r>
          </a:p>
        </p:txBody>
      </p:sp>
    </p:spTree>
    <p:extLst>
      <p:ext uri="{BB962C8B-B14F-4D97-AF65-F5344CB8AC3E}">
        <p14:creationId xmlns:p14="http://schemas.microsoft.com/office/powerpoint/2010/main" val="166352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284E-24C6-49FB-8447-72413994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Accepting Submission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216F6-781F-47C8-B8D4-F8463FC5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69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Many will obey if they are told.</a:t>
            </a:r>
          </a:p>
          <a:p>
            <a:pPr>
              <a:spcBef>
                <a:spcPts val="1200"/>
              </a:spcBef>
            </a:pPr>
            <a:r>
              <a:rPr lang="en-US" dirty="0"/>
              <a:t>Many who have never understood, will understand if they are taught.</a:t>
            </a:r>
          </a:p>
          <a:p>
            <a:pPr>
              <a:spcBef>
                <a:spcPts val="1200"/>
              </a:spcBef>
            </a:pPr>
            <a:r>
              <a:rPr lang="en-US" dirty="0"/>
              <a:t>Many will stand in Judgment and hear their souls condemned to Hell’s eternity </a:t>
            </a:r>
            <a:r>
              <a:rPr lang="en-US" u="sng" dirty="0"/>
              <a:t>because</a:t>
            </a:r>
            <a:r>
              <a:rPr lang="en-US" dirty="0"/>
              <a:t> someone did not tell them the Truth so they could understand, believe, and obey!</a:t>
            </a:r>
          </a:p>
        </p:txBody>
      </p:sp>
    </p:spTree>
    <p:extLst>
      <p:ext uri="{BB962C8B-B14F-4D97-AF65-F5344CB8AC3E}">
        <p14:creationId xmlns:p14="http://schemas.microsoft.com/office/powerpoint/2010/main" val="236687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11C6F-E5A3-45E3-B48E-F5561145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CAREER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6AF96-65E9-48A7-928D-B2565539B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545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Isaiah announced that this powerful </a:t>
            </a:r>
            <a:br>
              <a:rPr lang="en-US" dirty="0"/>
            </a:br>
            <a:r>
              <a:rPr lang="en-US" dirty="0"/>
              <a:t>Regent would utilize His power in </a:t>
            </a:r>
            <a:br>
              <a:rPr lang="en-US" dirty="0"/>
            </a:br>
            <a:r>
              <a:rPr lang="en-US" dirty="0"/>
              <a:t>a most unusual manner </a:t>
            </a:r>
            <a:br>
              <a:rPr lang="en-US" dirty="0"/>
            </a:br>
            <a:r>
              <a:rPr lang="en-US" dirty="0"/>
              <a:t>(Mark 10:45; Luke 22:27a).</a:t>
            </a:r>
          </a:p>
        </p:txBody>
      </p:sp>
    </p:spTree>
    <p:extLst>
      <p:ext uri="{BB962C8B-B14F-4D97-AF65-F5344CB8AC3E}">
        <p14:creationId xmlns:p14="http://schemas.microsoft.com/office/powerpoint/2010/main" val="229045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51BDF-6A94-488E-A1DA-1103BC5E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CAREER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2ACA-48D3-4BFB-A3E9-385C4B722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7545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Isaiah 53:1 – His rule was an incredible message.</a:t>
            </a:r>
          </a:p>
          <a:p>
            <a:pPr>
              <a:spcBef>
                <a:spcPts val="1200"/>
              </a:spcBef>
            </a:pPr>
            <a:r>
              <a:rPr lang="en-US" dirty="0"/>
              <a:t>Isaiah 53:3 – His career would be despised, rejected, and forsaken</a:t>
            </a:r>
          </a:p>
          <a:p>
            <a:pPr>
              <a:spcBef>
                <a:spcPts val="1200"/>
              </a:spcBef>
            </a:pPr>
            <a:r>
              <a:rPr lang="en-US" dirty="0"/>
              <a:t>Isaiah 53:5 – His power would be “crushed” </a:t>
            </a:r>
          </a:p>
          <a:p>
            <a:pPr>
              <a:spcBef>
                <a:spcPts val="1200"/>
              </a:spcBef>
            </a:pPr>
            <a:r>
              <a:rPr lang="en-US" dirty="0"/>
              <a:t>Isaiah 53:9 – He will be numbered with the “transgressors”</a:t>
            </a:r>
          </a:p>
        </p:txBody>
      </p:sp>
    </p:spTree>
    <p:extLst>
      <p:ext uri="{BB962C8B-B14F-4D97-AF65-F5344CB8AC3E}">
        <p14:creationId xmlns:p14="http://schemas.microsoft.com/office/powerpoint/2010/main" val="103020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44A7F-8869-45B1-9C1A-23C04CC26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DF70A-0673-4A3E-BB2E-F5C6767AB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545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Isaiah 53:10-11a – The sufferings were of no ordinary manner</a:t>
            </a:r>
          </a:p>
          <a:p>
            <a:pPr>
              <a:spcBef>
                <a:spcPts val="1200"/>
              </a:spcBef>
            </a:pPr>
            <a:r>
              <a:rPr lang="en-US" dirty="0"/>
              <a:t>Isaiah 53:11b-12 – This Servant was to revive, prolong His days, erect a spiritual Kingdom, sprinkle many nations, and advance above all other Kings</a:t>
            </a:r>
          </a:p>
        </p:txBody>
      </p:sp>
    </p:spTree>
    <p:extLst>
      <p:ext uri="{BB962C8B-B14F-4D97-AF65-F5344CB8AC3E}">
        <p14:creationId xmlns:p14="http://schemas.microsoft.com/office/powerpoint/2010/main" val="134007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10F8F-643C-489C-AB05-5A4D2A14D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DA2AD-A8DE-41BC-8545-AE168D1A5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51718"/>
            <a:ext cx="8077200" cy="47545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An incredible lesson — </a:t>
            </a:r>
            <a:br>
              <a:rPr lang="en-US" dirty="0"/>
            </a:br>
            <a:r>
              <a:rPr lang="en-US" dirty="0"/>
              <a:t>blessings ONLY because of </a:t>
            </a:r>
            <a:br>
              <a:rPr lang="en-US" dirty="0"/>
            </a:br>
            <a:r>
              <a:rPr lang="en-US" dirty="0"/>
              <a:t>the Servant’s willing attitude and submission (Isaiah 53:12).</a:t>
            </a:r>
          </a:p>
        </p:txBody>
      </p:sp>
    </p:spTree>
    <p:extLst>
      <p:ext uri="{BB962C8B-B14F-4D97-AF65-F5344CB8AC3E}">
        <p14:creationId xmlns:p14="http://schemas.microsoft.com/office/powerpoint/2010/main" val="3602728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01E2A-7E53-4427-B1FD-80D35D50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SUFFERING</a:t>
            </a:r>
            <a:r>
              <a:rPr lang="en-US" i="1" cap="all" dirty="0"/>
              <a:t> (53:4-6)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8080B-250C-4174-9918-C8E18B7D7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Incredulity (Mark 6:3; Matthew 27:40-43)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Despised (Luke 7:36-50)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Forsaken (John 6:66; Matthew 26:56)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Burdened with sorrow (Luke 19:41-42)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Accepted sin’s penalty (Isaiah 53:5, 11).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Served without fault (Isaiah 53:9b)</a:t>
            </a:r>
          </a:p>
        </p:txBody>
      </p:sp>
    </p:spTree>
    <p:extLst>
      <p:ext uri="{BB962C8B-B14F-4D97-AF65-F5344CB8AC3E}">
        <p14:creationId xmlns:p14="http://schemas.microsoft.com/office/powerpoint/2010/main" val="244415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8DF03-6051-4BDD-9C4B-B8561EB50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SUFFERING</a:t>
            </a:r>
            <a:r>
              <a:rPr lang="en-US" i="1" cap="all" dirty="0"/>
              <a:t> (53:4-6)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5C9D0-3E15-40F8-ABE5-461B816DB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78363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The suffering of the Servant did not diminish His power—it magnified it!</a:t>
            </a:r>
          </a:p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Philippians 2:1-11</a:t>
            </a:r>
          </a:p>
        </p:txBody>
      </p:sp>
    </p:spTree>
    <p:extLst>
      <p:ext uri="{BB962C8B-B14F-4D97-AF65-F5344CB8AC3E}">
        <p14:creationId xmlns:p14="http://schemas.microsoft.com/office/powerpoint/2010/main" val="314550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>
            <a:extLst>
              <a:ext uri="{FF2B5EF4-FFF2-40B4-BE49-F238E27FC236}">
                <a16:creationId xmlns:a16="http://schemas.microsoft.com/office/drawing/2014/main" id="{E4E1E30D-0F1F-4072-B810-F368A09BE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Ethiopian Eunuch</a:t>
            </a:r>
          </a:p>
        </p:txBody>
      </p:sp>
      <p:sp>
        <p:nvSpPr>
          <p:cNvPr id="138245" name="Rectangle 5">
            <a:extLst>
              <a:ext uri="{FF2B5EF4-FFF2-40B4-BE49-F238E27FC236}">
                <a16:creationId xmlns:a16="http://schemas.microsoft.com/office/drawing/2014/main" id="{1FBA0172-BDD7-4654-A3B2-36228FA1A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Reading from a passage in Isaiah 53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“Who is this speaking about?”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best-known passage in Isaiah’s prophecy (Isaiah 53)</a:t>
            </a:r>
            <a:endParaRPr lang="en-US" altLang="en-US" sz="2800" b="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8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6EC1E-7640-4B04-AB79-12FF54E58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REWARD </a:t>
            </a:r>
            <a:br>
              <a:rPr lang="en-US" i="1" dirty="0"/>
            </a:br>
            <a:r>
              <a:rPr lang="en-US" i="1" cap="all" dirty="0"/>
              <a:t>(</a:t>
            </a:r>
            <a:r>
              <a:rPr lang="en-US" i="1" dirty="0"/>
              <a:t>Isaiah </a:t>
            </a:r>
            <a:r>
              <a:rPr lang="en-US" i="1" cap="all" dirty="0"/>
              <a:t>53:10-12)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AC55B-5AA9-4E4F-BA3C-EA7732A6E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The eternal King and Prince of Peace </a:t>
            </a:r>
            <a:br>
              <a:rPr lang="en-US" dirty="0"/>
            </a:br>
            <a:r>
              <a:rPr lang="en-US" dirty="0"/>
              <a:t>would be a…</a:t>
            </a:r>
            <a:br>
              <a:rPr lang="en-US" dirty="0"/>
            </a:br>
            <a:r>
              <a:rPr lang="en-US" dirty="0"/>
              <a:t>Servant-King and… </a:t>
            </a:r>
            <a:br>
              <a:rPr lang="en-US" dirty="0"/>
            </a:br>
            <a:r>
              <a:rPr lang="en-US" dirty="0"/>
              <a:t>reign as Lord over a…</a:t>
            </a:r>
            <a:br>
              <a:rPr lang="en-US" dirty="0"/>
            </a:br>
            <a:r>
              <a:rPr lang="en-US" dirty="0"/>
              <a:t>Kingdom of Servants!</a:t>
            </a:r>
          </a:p>
        </p:txBody>
      </p:sp>
    </p:spTree>
    <p:extLst>
      <p:ext uri="{BB962C8B-B14F-4D97-AF65-F5344CB8AC3E}">
        <p14:creationId xmlns:p14="http://schemas.microsoft.com/office/powerpoint/2010/main" val="243853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5E72F-B49A-4CC1-8185-0BF6D1785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Servant-King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5D65-5261-416B-9F5A-230E42747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Christ demands the attitude of servants (Luke 9:23; John 13:12-16).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Christ’s anger burns against those who have rejected the servant’s humility (Matthew 23).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emblems of Christ’s Kingdom are atypical</a:t>
            </a:r>
          </a:p>
        </p:txBody>
      </p:sp>
    </p:spTree>
    <p:extLst>
      <p:ext uri="{BB962C8B-B14F-4D97-AF65-F5344CB8AC3E}">
        <p14:creationId xmlns:p14="http://schemas.microsoft.com/office/powerpoint/2010/main" val="128168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1C2F9-6572-475E-847C-494E7FCE6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Most Visible…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AD47C-01C1-46FA-8A2C-6E8D26265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40465"/>
            <a:ext cx="8686800" cy="47545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Required to be the most serving…</a:t>
            </a:r>
          </a:p>
          <a:p>
            <a:pPr marL="796925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“minister”—literally “servant; one who waits on tables”</a:t>
            </a:r>
          </a:p>
          <a:p>
            <a:pPr marL="796925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“elders”—shepherds serving the flock’s best interests</a:t>
            </a:r>
          </a:p>
          <a:p>
            <a:pPr marL="796925"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The “deacons”—special servants</a:t>
            </a:r>
          </a:p>
        </p:txBody>
      </p:sp>
    </p:spTree>
    <p:extLst>
      <p:ext uri="{BB962C8B-B14F-4D97-AF65-F5344CB8AC3E}">
        <p14:creationId xmlns:p14="http://schemas.microsoft.com/office/powerpoint/2010/main" val="263816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0015A-5D46-4105-8B61-0ABCA3722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1"/>
            <a:ext cx="8686800" cy="2819400"/>
          </a:xfrm>
        </p:spPr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/>
              <a:t>Jesus Christ sits in the position today as the Servant-King who is ruling </a:t>
            </a:r>
            <a:br>
              <a:rPr lang="en-US" dirty="0"/>
            </a:br>
            <a:r>
              <a:rPr lang="en-US" dirty="0"/>
              <a:t>a Kingdom of servants!</a:t>
            </a:r>
          </a:p>
        </p:txBody>
      </p:sp>
    </p:spTree>
    <p:extLst>
      <p:ext uri="{BB962C8B-B14F-4D97-AF65-F5344CB8AC3E}">
        <p14:creationId xmlns:p14="http://schemas.microsoft.com/office/powerpoint/2010/main" val="40440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E1638-8773-48D3-B393-AB4166E77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The Servant’s IMPACT </a:t>
            </a:r>
            <a:br>
              <a:rPr lang="en-US" i="1" dirty="0"/>
            </a:br>
            <a:r>
              <a:rPr lang="en-US" i="1" dirty="0"/>
              <a:t>(53:10-12)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F2A67-0442-4547-BC21-5E06763F7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601"/>
            <a:ext cx="7772400" cy="38100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Many continue to disbelieve.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Many submit but fail to live as one of His “servants.”</a:t>
            </a:r>
          </a:p>
        </p:txBody>
      </p:sp>
    </p:spTree>
    <p:extLst>
      <p:ext uri="{BB962C8B-B14F-4D97-AF65-F5344CB8AC3E}">
        <p14:creationId xmlns:p14="http://schemas.microsoft.com/office/powerpoint/2010/main" val="189918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0A383-8847-4712-B60F-D26317B38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609600"/>
            <a:ext cx="8686800" cy="5516563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I’ll go where you want me to go dear Lord,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Real service is what I desire…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…don’t ask me to sing with the crowd.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…don’t ask me to teach boys and girls,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…please do not ask for any more.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i="1" dirty="0"/>
              <a:t>I’m busy just now with myself dear Lord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i="1" dirty="0"/>
              <a:t>So…I’ll help you some other day.</a:t>
            </a:r>
          </a:p>
        </p:txBody>
      </p:sp>
    </p:spTree>
    <p:extLst>
      <p:ext uri="{BB962C8B-B14F-4D97-AF65-F5344CB8AC3E}">
        <p14:creationId xmlns:p14="http://schemas.microsoft.com/office/powerpoint/2010/main" val="231854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E35D4-F156-444B-9158-220D4174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IMPACT</a:t>
            </a:r>
            <a:br>
              <a:rPr lang="en-US" dirty="0"/>
            </a:br>
            <a:r>
              <a:rPr lang="en-US" dirty="0"/>
              <a:t>(53:10-12)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68728-4978-474A-A42D-926DB3EE3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602163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God will SHOW  (Isaiah 53:10).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God will SUSTAIN (Isaiah 53:10).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God will SATISFY (Isaiah 53:11).</a:t>
            </a:r>
          </a:p>
          <a:p>
            <a:pPr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dirty="0"/>
              <a:t>God will SHARE (Isaiah 53:11-12).</a:t>
            </a:r>
          </a:p>
        </p:txBody>
      </p:sp>
    </p:spTree>
    <p:extLst>
      <p:ext uri="{BB962C8B-B14F-4D97-AF65-F5344CB8AC3E}">
        <p14:creationId xmlns:p14="http://schemas.microsoft.com/office/powerpoint/2010/main" val="2183980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8795-C76E-4BEA-898D-26F2B573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8…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1B540-7F4A-4595-A92B-2D80CF73F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059363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“Beginning from this Scripture he preached Jesus to him…they came to some water the eunuch said, “Look! Water! What </a:t>
            </a:r>
            <a:br>
              <a:rPr lang="en-US" dirty="0"/>
            </a:br>
            <a:r>
              <a:rPr lang="en-US" dirty="0"/>
              <a:t>prevents me from being baptized?”</a:t>
            </a:r>
            <a:br>
              <a:rPr lang="en-US" dirty="0"/>
            </a:br>
            <a:r>
              <a:rPr lang="en-US" dirty="0"/>
              <a:t>…they both went down into the water </a:t>
            </a:r>
            <a:br>
              <a:rPr lang="en-US" dirty="0"/>
            </a:br>
            <a:r>
              <a:rPr lang="en-US" dirty="0"/>
              <a:t>and he baptized him…the eunuch</a:t>
            </a:r>
            <a:br>
              <a:rPr lang="en-US" dirty="0"/>
            </a:br>
            <a:r>
              <a:rPr lang="en-US" dirty="0"/>
              <a:t>went on his way rejoicing.”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dirty="0"/>
              <a:t>Understanding the Suffering Servant compels a response!</a:t>
            </a:r>
          </a:p>
        </p:txBody>
      </p:sp>
    </p:spTree>
    <p:extLst>
      <p:ext uri="{BB962C8B-B14F-4D97-AF65-F5344CB8AC3E}">
        <p14:creationId xmlns:p14="http://schemas.microsoft.com/office/powerpoint/2010/main" val="378058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AE18E-A04C-4D0D-B2A9-25BCD4A9E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28:25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A346B-ACD5-438F-96AA-F32A97E94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30000"/>
              </a:lnSpc>
              <a:buNone/>
            </a:pP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“The Holy Spirit rightly spoke through Isaiah the prophet </a:t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to your fathers.”</a:t>
            </a:r>
          </a:p>
        </p:txBody>
      </p:sp>
    </p:spTree>
    <p:extLst>
      <p:ext uri="{BB962C8B-B14F-4D97-AF65-F5344CB8AC3E}">
        <p14:creationId xmlns:p14="http://schemas.microsoft.com/office/powerpoint/2010/main" val="318667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B44BD-6860-4E5E-B8E9-28C59729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Suffering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8FE08-CC6E-406D-84BB-9B9BC6541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600"/>
            <a:ext cx="76200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Elements regarding this song…</a:t>
            </a:r>
          </a:p>
          <a:p>
            <a:r>
              <a:rPr lang="en-US" dirty="0"/>
              <a:t>A message of cheer</a:t>
            </a:r>
          </a:p>
          <a:p>
            <a:r>
              <a:rPr lang="en-US" dirty="0"/>
              <a:t>The catalyst for evangelism</a:t>
            </a:r>
          </a:p>
        </p:txBody>
      </p:sp>
    </p:spTree>
    <p:extLst>
      <p:ext uri="{BB962C8B-B14F-4D97-AF65-F5344CB8AC3E}">
        <p14:creationId xmlns:p14="http://schemas.microsoft.com/office/powerpoint/2010/main" val="259789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066A6-5779-45CF-84F4-C2BDBF8A8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EXALTATION </a:t>
            </a:r>
            <a:r>
              <a:rPr lang="en-US" cap="all" dirty="0"/>
              <a:t>(52:1315)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54CBD-2C50-4559-963B-5800190E5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96808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u="sng" dirty="0"/>
              <a:t>There is WISDOM </a:t>
            </a:r>
            <a:r>
              <a:rPr lang="en-US" dirty="0"/>
              <a:t>(Isaiah 52:13).</a:t>
            </a:r>
          </a:p>
          <a:p>
            <a:pPr marL="796925">
              <a:spcBef>
                <a:spcPts val="1200"/>
              </a:spcBef>
            </a:pPr>
            <a:r>
              <a:rPr lang="en-US" dirty="0"/>
              <a:t>Different than the world’s wisdom </a:t>
            </a:r>
            <a:br>
              <a:rPr lang="en-US" dirty="0"/>
            </a:br>
            <a:r>
              <a:rPr lang="en-US" dirty="0"/>
              <a:t>(1 Corinthians 1:18-31)</a:t>
            </a:r>
          </a:p>
          <a:p>
            <a:pPr marL="796925">
              <a:spcBef>
                <a:spcPts val="1200"/>
              </a:spcBef>
            </a:pPr>
            <a:r>
              <a:rPr lang="en-US" dirty="0"/>
              <a:t>Evidenced by the Church</a:t>
            </a:r>
            <a:br>
              <a:rPr lang="en-US" dirty="0"/>
            </a:br>
            <a:r>
              <a:rPr lang="en-US" dirty="0"/>
              <a:t>(Ephesians 3:10)</a:t>
            </a:r>
          </a:p>
          <a:p>
            <a:pPr marL="796925">
              <a:spcBef>
                <a:spcPts val="1200"/>
              </a:spcBef>
            </a:pPr>
            <a:r>
              <a:rPr lang="en-US" dirty="0"/>
              <a:t>Evident in those saved by the Servant’s sacrifice (Ephesians 5:7-17)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3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E957B-B01D-41FB-B5DC-899ABF396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consequences (verse 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EC6AE-5BB3-4F46-BD91-2D865C3C5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He will “</a:t>
            </a:r>
            <a:r>
              <a:rPr lang="en-US" u="sng" dirty="0"/>
              <a:t>rise</a:t>
            </a:r>
            <a:r>
              <a:rPr lang="en-US" dirty="0"/>
              <a:t>”</a:t>
            </a:r>
          </a:p>
          <a:p>
            <a:pPr>
              <a:spcBef>
                <a:spcPts val="1200"/>
              </a:spcBef>
            </a:pPr>
            <a:r>
              <a:rPr lang="en-US" dirty="0"/>
              <a:t>He will “</a:t>
            </a:r>
            <a:r>
              <a:rPr lang="en-US" u="sng" dirty="0"/>
              <a:t>stand out</a:t>
            </a:r>
            <a:r>
              <a:rPr lang="en-US" dirty="0"/>
              <a:t>”</a:t>
            </a:r>
          </a:p>
          <a:p>
            <a:pPr>
              <a:spcBef>
                <a:spcPts val="1200"/>
              </a:spcBef>
            </a:pPr>
            <a:r>
              <a:rPr lang="en-US" dirty="0"/>
              <a:t>He will “</a:t>
            </a:r>
            <a:r>
              <a:rPr lang="en-US" u="sng" dirty="0"/>
              <a:t>be high exceedingly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734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36561-63B7-42F5-8ADB-5198ED5D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EXALTATION</a:t>
            </a:r>
            <a:br>
              <a:rPr lang="en-US" dirty="0"/>
            </a:br>
            <a:r>
              <a:rPr lang="en-US" cap="all" dirty="0"/>
              <a:t>(52:13-15)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6C265-44D2-4542-B940-C1CBE8CD8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24001"/>
            <a:ext cx="8686800" cy="3886200"/>
          </a:xfrm>
        </p:spPr>
        <p:txBody>
          <a:bodyPr/>
          <a:lstStyle/>
          <a:p>
            <a:r>
              <a:rPr lang="en-US" u="sng" dirty="0"/>
              <a:t>There is WISDOM </a:t>
            </a:r>
            <a:r>
              <a:rPr lang="en-US" dirty="0"/>
              <a:t>(Isaiah 52:13).</a:t>
            </a:r>
          </a:p>
          <a:p>
            <a:r>
              <a:rPr lang="en-US" u="sng" dirty="0"/>
              <a:t>There is ASTONISHMENT</a:t>
            </a:r>
            <a:r>
              <a:rPr lang="en-US" dirty="0"/>
              <a:t> (Isaiah 52:14).</a:t>
            </a:r>
          </a:p>
          <a:p>
            <a:pPr marL="457200" indent="0">
              <a:spcBef>
                <a:spcPts val="1200"/>
              </a:spcBef>
              <a:buNone/>
            </a:pPr>
            <a:r>
              <a:rPr lang="en-US" dirty="0"/>
              <a:t>Do we fully contemplate this Truth? Do we truthfully understand our damned condition and realize our hopeless future?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3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A8FC7-5E39-4063-B484-6205FD62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Astonishing 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6991C-7971-4452-BAD2-B8F2A3193C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8305800" cy="475456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Many…</a:t>
            </a:r>
          </a:p>
          <a:p>
            <a:pPr lvl="0">
              <a:spcBef>
                <a:spcPts val="1200"/>
              </a:spcBef>
            </a:pPr>
            <a:r>
              <a:rPr lang="en-US" dirty="0"/>
              <a:t>Become a “Christian” without the “pricked heart” of conviction.</a:t>
            </a:r>
          </a:p>
          <a:p>
            <a:pPr lvl="0">
              <a:spcBef>
                <a:spcPts val="1200"/>
              </a:spcBef>
            </a:pPr>
            <a:r>
              <a:rPr lang="en-US" dirty="0"/>
              <a:t>Never comprehend the pain of the sinner condemned to die.</a:t>
            </a:r>
          </a:p>
          <a:p>
            <a:pPr lvl="0">
              <a:spcBef>
                <a:spcPts val="1200"/>
              </a:spcBef>
            </a:pPr>
            <a:r>
              <a:rPr lang="en-US" dirty="0"/>
              <a:t>Fail to appreciate the struggle to become righteous (Luke 18:9-14).</a:t>
            </a:r>
          </a:p>
          <a:p>
            <a:pPr>
              <a:spcBef>
                <a:spcPts val="12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3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689C9-02E4-47BD-9089-9A289284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Astonishing Reactions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9B6C-C1DE-479C-AEFB-EE74A654B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75456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How many sing hymns of conviction yet never comprehend their true situation before God?</a:t>
            </a:r>
          </a:p>
          <a:p>
            <a:pPr>
              <a:spcBef>
                <a:spcPts val="1200"/>
              </a:spcBef>
            </a:pPr>
            <a:r>
              <a:rPr lang="en-US" dirty="0"/>
              <a:t>How many identify with Paul’s confession </a:t>
            </a:r>
            <a:br>
              <a:rPr lang="en-US" dirty="0"/>
            </a:br>
            <a:r>
              <a:rPr lang="en-US" dirty="0"/>
              <a:t>(1 Corinthians 15:10).</a:t>
            </a:r>
          </a:p>
          <a:p>
            <a:pPr>
              <a:spcBef>
                <a:spcPts val="1200"/>
              </a:spcBef>
            </a:pPr>
            <a:r>
              <a:rPr lang="en-US" dirty="0"/>
              <a:t>Have you “seen” the grace of God in another’s life? (Acts 11:23).</a:t>
            </a:r>
          </a:p>
        </p:txBody>
      </p:sp>
    </p:spTree>
    <p:extLst>
      <p:ext uri="{BB962C8B-B14F-4D97-AF65-F5344CB8AC3E}">
        <p14:creationId xmlns:p14="http://schemas.microsoft.com/office/powerpoint/2010/main" val="386954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1A6E-BB22-4B4F-B99B-325BFA132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Servant’s EXALTATION</a:t>
            </a:r>
            <a:br>
              <a:rPr lang="en-US" dirty="0"/>
            </a:br>
            <a:r>
              <a:rPr lang="en-US" dirty="0"/>
              <a:t>(52:13-15)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568F-73D6-4846-B10A-AAD2FB7D1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09" y="1524000"/>
            <a:ext cx="8686800" cy="4495800"/>
          </a:xfrm>
        </p:spPr>
        <p:txBody>
          <a:bodyPr/>
          <a:lstStyle/>
          <a:p>
            <a:r>
              <a:rPr lang="en-US" u="sng" dirty="0"/>
              <a:t>There is WISDOM </a:t>
            </a:r>
            <a:r>
              <a:rPr lang="en-US" dirty="0"/>
              <a:t>(Isaiah 52:13).</a:t>
            </a:r>
          </a:p>
          <a:p>
            <a:r>
              <a:rPr lang="en-US" u="sng" dirty="0"/>
              <a:t>There is ASTONISHMENT</a:t>
            </a:r>
            <a:r>
              <a:rPr lang="en-US" dirty="0"/>
              <a:t> (Isaiah 52:14).</a:t>
            </a:r>
          </a:p>
          <a:p>
            <a:pPr>
              <a:spcAft>
                <a:spcPts val="1200"/>
              </a:spcAft>
            </a:pPr>
            <a:r>
              <a:rPr lang="en-US" u="sng" dirty="0"/>
              <a:t>There is ATONEMENT</a:t>
            </a:r>
            <a:r>
              <a:rPr lang="en-US" dirty="0"/>
              <a:t> (Isaiah 52:15).</a:t>
            </a:r>
          </a:p>
          <a:p>
            <a:pPr marL="457200" indent="0">
              <a:buNone/>
            </a:pPr>
            <a:r>
              <a:rPr lang="en-US" dirty="0"/>
              <a:t>He was willing to suffer because He had one objective in mind—the cleansing of man’s soul!</a:t>
            </a:r>
          </a:p>
        </p:txBody>
      </p:sp>
    </p:spTree>
    <p:extLst>
      <p:ext uri="{BB962C8B-B14F-4D97-AF65-F5344CB8AC3E}">
        <p14:creationId xmlns:p14="http://schemas.microsoft.com/office/powerpoint/2010/main" val="409499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1065</Words>
  <Application>Microsoft Office PowerPoint</Application>
  <PresentationFormat>On-screen Show (4:3)</PresentationFormat>
  <Paragraphs>109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Black</vt:lpstr>
      <vt:lpstr>Book Antiqua</vt:lpstr>
      <vt:lpstr>Calibri</vt:lpstr>
      <vt:lpstr>Trebuchet MS</vt:lpstr>
      <vt:lpstr>Verdana</vt:lpstr>
      <vt:lpstr>1_Default Design</vt:lpstr>
      <vt:lpstr>Lesson 8:  A Prophetic Song –  God is Majestic!</vt:lpstr>
      <vt:lpstr>The Ethiopian Eunuch</vt:lpstr>
      <vt:lpstr>The Suffering Servant</vt:lpstr>
      <vt:lpstr>The Servant’s EXALTATION (52:1315)</vt:lpstr>
      <vt:lpstr>Three consequences (verse 13)</vt:lpstr>
      <vt:lpstr>The Servant’s EXALTATION (52:13-15)</vt:lpstr>
      <vt:lpstr>Astonishing Reactions</vt:lpstr>
      <vt:lpstr>Astonishing Reactions</vt:lpstr>
      <vt:lpstr>The Servant’s EXALTATION (52:13-15)</vt:lpstr>
      <vt:lpstr>Atonement!</vt:lpstr>
      <vt:lpstr>PowerPoint Presentation</vt:lpstr>
      <vt:lpstr>Atonement!</vt:lpstr>
      <vt:lpstr>Accepting Submission</vt:lpstr>
      <vt:lpstr>The Servant’s CAREER</vt:lpstr>
      <vt:lpstr>The Servant’s CAREER</vt:lpstr>
      <vt:lpstr>The Servant’s CAREER</vt:lpstr>
      <vt:lpstr>The Servant’s CAREER</vt:lpstr>
      <vt:lpstr>The Servant’s SUFFERING (53:4-6)</vt:lpstr>
      <vt:lpstr>The Servant’s SUFFERING (53:4-6)</vt:lpstr>
      <vt:lpstr>The Servant’s REWARD  (Isaiah 53:10-12)</vt:lpstr>
      <vt:lpstr>The Servant-King</vt:lpstr>
      <vt:lpstr>The Most Visible…</vt:lpstr>
      <vt:lpstr>PowerPoint Presentation</vt:lpstr>
      <vt:lpstr>The Servant’s IMPACT  (53:10-12)</vt:lpstr>
      <vt:lpstr>PowerPoint Presentation</vt:lpstr>
      <vt:lpstr>The Servant’s IMPACT (53:10-12)</vt:lpstr>
      <vt:lpstr>Acts 8…</vt:lpstr>
      <vt:lpstr>Acts 28:25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Kachelman</dc:creator>
  <cp:lastModifiedBy>John Kachelman Jr</cp:lastModifiedBy>
  <cp:revision>74</cp:revision>
  <dcterms:created xsi:type="dcterms:W3CDTF">2003-11-19T00:58:32Z</dcterms:created>
  <dcterms:modified xsi:type="dcterms:W3CDTF">2020-01-19T12:35:27Z</dcterms:modified>
</cp:coreProperties>
</file>