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  <p:sldId id="257" r:id="rId3"/>
    <p:sldId id="258" r:id="rId4"/>
    <p:sldId id="259" r:id="rId5"/>
    <p:sldId id="260" r:id="rId6"/>
    <p:sldId id="309" r:id="rId7"/>
    <p:sldId id="303" r:id="rId8"/>
    <p:sldId id="268" r:id="rId9"/>
    <p:sldId id="304" r:id="rId10"/>
    <p:sldId id="270" r:id="rId11"/>
    <p:sldId id="305" r:id="rId12"/>
    <p:sldId id="275" r:id="rId13"/>
    <p:sldId id="306" r:id="rId14"/>
    <p:sldId id="290" r:id="rId15"/>
    <p:sldId id="307" r:id="rId16"/>
    <p:sldId id="299" r:id="rId17"/>
    <p:sldId id="308" r:id="rId18"/>
    <p:sldId id="302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6699FF"/>
    <a:srgbClr val="FFFF99"/>
    <a:srgbClr val="FF9966"/>
    <a:srgbClr val="FF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3657600"/>
            <a:ext cx="8686800" cy="1371600"/>
          </a:xfrm>
          <a:solidFill>
            <a:srgbClr val="A50021"/>
          </a:solidFill>
        </p:spPr>
        <p:txBody>
          <a:bodyPr/>
          <a:lstStyle>
            <a:lvl1pPr>
              <a:defRPr sz="4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5257800"/>
            <a:ext cx="8686800" cy="762000"/>
          </a:xfrm>
        </p:spPr>
        <p:txBody>
          <a:bodyPr/>
          <a:lstStyle>
            <a:lvl1pPr marL="0" indent="0" algn="ctr">
              <a:buFontTx/>
              <a:buNone/>
              <a:defRPr b="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046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9047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125768D-6964-4EE3-8C3E-E99FB526C139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90471" name="Group 7"/>
          <p:cNvGrpSpPr>
            <a:grpSpLocks/>
          </p:cNvGrpSpPr>
          <p:nvPr userDrawn="1"/>
        </p:nvGrpSpPr>
        <p:grpSpPr bwMode="auto">
          <a:xfrm>
            <a:off x="517525" y="819150"/>
            <a:ext cx="8169275" cy="2609850"/>
            <a:chOff x="326" y="480"/>
            <a:chExt cx="5146" cy="1644"/>
          </a:xfrm>
        </p:grpSpPr>
        <p:pic>
          <p:nvPicPr>
            <p:cNvPr id="190472" name="Picture 8" descr="scrolls2"/>
            <p:cNvPicPr>
              <a:picLocks noChangeAspect="1" noChangeArrowheads="1"/>
            </p:cNvPicPr>
            <p:nvPr userDrawn="1"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6" y="480"/>
              <a:ext cx="1594" cy="1644"/>
            </a:xfrm>
            <a:prstGeom prst="rect">
              <a:avLst/>
            </a:prstGeom>
            <a:noFill/>
          </p:spPr>
        </p:pic>
        <p:grpSp>
          <p:nvGrpSpPr>
            <p:cNvPr id="190473" name="Group 9"/>
            <p:cNvGrpSpPr>
              <a:grpSpLocks/>
            </p:cNvGrpSpPr>
            <p:nvPr userDrawn="1"/>
          </p:nvGrpSpPr>
          <p:grpSpPr bwMode="auto">
            <a:xfrm>
              <a:off x="1920" y="624"/>
              <a:ext cx="3552" cy="1344"/>
              <a:chOff x="2352" y="576"/>
              <a:chExt cx="2802" cy="960"/>
            </a:xfrm>
          </p:grpSpPr>
          <p:sp>
            <p:nvSpPr>
              <p:cNvPr id="190474" name="WordArt 10"/>
              <p:cNvSpPr>
                <a:spLocks noChangeArrowheads="1" noChangeShapeType="1" noTextEdit="1"/>
              </p:cNvSpPr>
              <p:nvPr userDrawn="1"/>
            </p:nvSpPr>
            <p:spPr bwMode="auto">
              <a:xfrm>
                <a:off x="2352" y="576"/>
                <a:ext cx="2784" cy="720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b="1" kern="10">
                    <a:ln w="12700">
                      <a:noFill/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Book Antiqua"/>
                  </a:rPr>
                  <a:t>ISAIAH</a:t>
                </a:r>
              </a:p>
            </p:txBody>
          </p:sp>
          <p:sp>
            <p:nvSpPr>
              <p:cNvPr id="190475" name="WordArt 11"/>
              <p:cNvSpPr>
                <a:spLocks noChangeArrowheads="1" noChangeShapeType="1" noTextEdit="1"/>
              </p:cNvSpPr>
              <p:nvPr userDrawn="1"/>
            </p:nvSpPr>
            <p:spPr bwMode="auto">
              <a:xfrm>
                <a:off x="2352" y="1344"/>
                <a:ext cx="2802" cy="19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ln w="6350">
                      <a:noFill/>
                      <a:round/>
                      <a:headEnd/>
                      <a:tailEnd/>
                    </a:ln>
                    <a:solidFill>
                      <a:srgbClr val="A50021"/>
                    </a:solidFill>
                    <a:latin typeface="Arial Black"/>
                  </a:rPr>
                  <a:t>The Message of Hope</a:t>
                </a:r>
              </a:p>
            </p:txBody>
          </p:sp>
        </p:grp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A1721B-3E79-4489-8BC0-B843AE5C2D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52400"/>
            <a:ext cx="2209800" cy="5973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6477000" cy="5973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F29D00-BDC2-4164-BC76-91CC08C7D6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2BE1E1-0113-41DD-B26B-DAB5741223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7731EB-7616-4E5A-9F7E-A57EF7ADFE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672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2672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89BC27-3593-4560-B05E-CC8F94A8CA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E6EA98-EA1A-49FD-995E-12C1596076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403DB9-A237-4FD8-97AC-282211EA13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D2264D-379B-49A2-A0E4-585B8373EB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34A051-5500-4F48-A288-E84A9B9009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23ED0-D724-4A55-80F1-4CEF25DF42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868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9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89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89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A22BCDB-72CD-495D-8874-36645EEFCB74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89447" name="Group 7"/>
          <p:cNvGrpSpPr>
            <a:grpSpLocks/>
          </p:cNvGrpSpPr>
          <p:nvPr userDrawn="1"/>
        </p:nvGrpSpPr>
        <p:grpSpPr bwMode="auto">
          <a:xfrm>
            <a:off x="381000" y="6248400"/>
            <a:ext cx="1524000" cy="533400"/>
            <a:chOff x="326" y="480"/>
            <a:chExt cx="5146" cy="1644"/>
          </a:xfrm>
        </p:grpSpPr>
        <p:pic>
          <p:nvPicPr>
            <p:cNvPr id="189448" name="Picture 8" descr="scrolls2"/>
            <p:cNvPicPr>
              <a:picLocks noChangeAspect="1" noChangeArrowheads="1"/>
            </p:cNvPicPr>
            <p:nvPr userDrawn="1"/>
          </p:nvPicPr>
          <p:blipFill>
            <a:blip r:embed="rId1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6" y="480"/>
              <a:ext cx="1594" cy="1644"/>
            </a:xfrm>
            <a:prstGeom prst="rect">
              <a:avLst/>
            </a:prstGeom>
            <a:noFill/>
          </p:spPr>
        </p:pic>
        <p:grpSp>
          <p:nvGrpSpPr>
            <p:cNvPr id="189449" name="Group 9"/>
            <p:cNvGrpSpPr>
              <a:grpSpLocks/>
            </p:cNvGrpSpPr>
            <p:nvPr userDrawn="1"/>
          </p:nvGrpSpPr>
          <p:grpSpPr bwMode="auto">
            <a:xfrm>
              <a:off x="1920" y="624"/>
              <a:ext cx="3552" cy="1344"/>
              <a:chOff x="2352" y="576"/>
              <a:chExt cx="2802" cy="960"/>
            </a:xfrm>
          </p:grpSpPr>
          <p:sp>
            <p:nvSpPr>
              <p:cNvPr id="189450" name="WordArt 10"/>
              <p:cNvSpPr>
                <a:spLocks noChangeArrowheads="1" noChangeShapeType="1" noTextEdit="1"/>
              </p:cNvSpPr>
              <p:nvPr userDrawn="1"/>
            </p:nvSpPr>
            <p:spPr bwMode="auto">
              <a:xfrm>
                <a:off x="2352" y="576"/>
                <a:ext cx="2784" cy="720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b="1" kern="10">
                    <a:ln w="12700">
                      <a:noFill/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Book Antiqua"/>
                  </a:rPr>
                  <a:t>ISAIAH</a:t>
                </a:r>
              </a:p>
            </p:txBody>
          </p:sp>
          <p:sp>
            <p:nvSpPr>
              <p:cNvPr id="189451" name="WordArt 11"/>
              <p:cNvSpPr>
                <a:spLocks noChangeArrowheads="1" noChangeShapeType="1" noTextEdit="1"/>
              </p:cNvSpPr>
              <p:nvPr userDrawn="1"/>
            </p:nvSpPr>
            <p:spPr bwMode="auto">
              <a:xfrm>
                <a:off x="2352" y="1344"/>
                <a:ext cx="2802" cy="19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ln w="6350">
                      <a:noFill/>
                      <a:round/>
                      <a:headEnd/>
                      <a:tailEnd/>
                    </a:ln>
                    <a:solidFill>
                      <a:srgbClr val="A50021"/>
                    </a:solidFill>
                    <a:latin typeface="Arial Black"/>
                  </a:rPr>
                  <a:t>The Message of Hope</a:t>
                </a:r>
              </a:p>
            </p:txBody>
          </p:sp>
        </p:grpSp>
      </p:grpSp>
      <p:sp>
        <p:nvSpPr>
          <p:cNvPr id="189452" name="WordArt 12"/>
          <p:cNvSpPr>
            <a:spLocks noChangeArrowheads="1" noChangeShapeType="1" noTextEdit="1"/>
          </p:cNvSpPr>
          <p:nvPr userDrawn="1"/>
        </p:nvSpPr>
        <p:spPr bwMode="auto">
          <a:xfrm>
            <a:off x="5257800" y="6553200"/>
            <a:ext cx="36576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A50021"/>
                </a:solidFill>
                <a:latin typeface="Trebuchet MS"/>
              </a:rPr>
              <a:t>Lesson 7: A Prophetic Song -- God is Successful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alraida.org/2019/12/01/isaiah-winter-2020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A Prophetic Song – </a:t>
            </a:r>
            <a:br>
              <a:rPr lang="en-US" sz="4400" dirty="0"/>
            </a:br>
            <a:r>
              <a:rPr lang="en-US" sz="4400" dirty="0"/>
              <a:t>God is Successful!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228600" y="5029200"/>
            <a:ext cx="8686800" cy="762000"/>
          </a:xfrm>
        </p:spPr>
        <p:txBody>
          <a:bodyPr/>
          <a:lstStyle/>
          <a:p>
            <a:r>
              <a:rPr lang="en-US" dirty="0"/>
              <a:t>(Isaiah 49:1-13)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669F89-93EC-45F2-8651-43153D0FF449}"/>
              </a:ext>
            </a:extLst>
          </p:cNvPr>
          <p:cNvSpPr txBox="1"/>
          <p:nvPr/>
        </p:nvSpPr>
        <p:spPr>
          <a:xfrm>
            <a:off x="800100" y="5812971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https://www.dalraida.org/2019/12/01/isaiah-winter-2020/</a:t>
            </a:r>
            <a:endParaRPr lang="en-US" altLang="en-US" b="1" dirty="0">
              <a:solidFill>
                <a:srgbClr val="0000FF"/>
              </a:solidFill>
            </a:endParaRP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8600" y="381000"/>
            <a:ext cx="8686800" cy="5745163"/>
          </a:xfrm>
        </p:spPr>
        <p:txBody>
          <a:bodyPr/>
          <a:lstStyle/>
          <a:p>
            <a:pPr marL="0" indent="0" algn="ctr">
              <a:lnSpc>
                <a:spcPct val="110000"/>
              </a:lnSpc>
              <a:spcAft>
                <a:spcPct val="100000"/>
              </a:spcAft>
              <a:buFontTx/>
              <a:buNone/>
            </a:pPr>
            <a:r>
              <a:rPr lang="en-US" sz="3600" i="1"/>
              <a:t>Do you view yourself as one selected by God to speak His Word? </a:t>
            </a:r>
          </a:p>
          <a:p>
            <a:pPr marL="0" indent="0" algn="ctr">
              <a:lnSpc>
                <a:spcPct val="110000"/>
              </a:lnSpc>
              <a:spcAft>
                <a:spcPct val="100000"/>
              </a:spcAft>
              <a:buFontTx/>
              <a:buNone/>
            </a:pPr>
            <a:r>
              <a:rPr lang="en-US" sz="3600" i="1"/>
              <a:t>Do you realize you have the gospel treasure within you? </a:t>
            </a:r>
            <a:r>
              <a:rPr lang="en-US" sz="3600" b="0" i="1"/>
              <a:t>(2 Cor 4:7)</a:t>
            </a:r>
          </a:p>
          <a:p>
            <a:pPr marL="0" indent="0" algn="ctr">
              <a:lnSpc>
                <a:spcPct val="110000"/>
              </a:lnSpc>
              <a:spcAft>
                <a:spcPct val="100000"/>
              </a:spcAft>
              <a:buFontTx/>
              <a:buNone/>
            </a:pPr>
            <a:r>
              <a:rPr lang="en-US" sz="3600" i="1"/>
              <a:t>Do you view yourself as a “channel of blessing” </a:t>
            </a:r>
            <a:r>
              <a:rPr lang="en-US" sz="3600" b="0" i="1"/>
              <a:t>(Mk 5:19-20)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1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1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15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8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The Servant’s CHARACTER Shows Success Planned </a:t>
            </a:r>
            <a:r>
              <a:rPr lang="en-US" sz="2400" b="0" i="1"/>
              <a:t>(Isaiah 49:1-13)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Aft>
                <a:spcPct val="50000"/>
              </a:spcAft>
            </a:pPr>
            <a:r>
              <a:rPr lang="en-US"/>
              <a:t>The Servant Will Appear Unsuccessful (49:4)</a:t>
            </a:r>
          </a:p>
          <a:p>
            <a:pPr lvl="1">
              <a:lnSpc>
                <a:spcPct val="120000"/>
              </a:lnSpc>
              <a:spcAft>
                <a:spcPct val="50000"/>
              </a:spcAft>
            </a:pPr>
            <a:r>
              <a:rPr lang="en-US" sz="3200"/>
              <a:t>The Despondent Judgment – “I have toiled in vain” </a:t>
            </a:r>
            <a:r>
              <a:rPr lang="en-US" sz="2400" i="1"/>
              <a:t>(1 Kings 19:4, 10, 14)</a:t>
            </a:r>
            <a:endParaRPr lang="en-US" sz="1800" i="1"/>
          </a:p>
          <a:p>
            <a:pPr lvl="1">
              <a:lnSpc>
                <a:spcPct val="120000"/>
              </a:lnSpc>
              <a:spcAft>
                <a:spcPct val="50000"/>
              </a:spcAft>
            </a:pPr>
            <a:r>
              <a:rPr lang="en-US" sz="3200"/>
              <a:t>The Discerning Judgment – “Yet surely”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8686800" cy="5592763"/>
          </a:xfrm>
        </p:spPr>
        <p:txBody>
          <a:bodyPr/>
          <a:lstStyle/>
          <a:p>
            <a:pPr marL="0" indent="0" algn="ctr">
              <a:lnSpc>
                <a:spcPct val="110000"/>
              </a:lnSpc>
              <a:buFontTx/>
              <a:buNone/>
            </a:pPr>
            <a:r>
              <a:rPr lang="en-US" sz="4000" dirty="0"/>
              <a:t>Judgment regarding success </a:t>
            </a:r>
            <a:br>
              <a:rPr lang="en-US" sz="4000" dirty="0"/>
            </a:br>
            <a:r>
              <a:rPr lang="en-US" sz="4000" dirty="0"/>
              <a:t>or failure is not man’s to </a:t>
            </a:r>
            <a:br>
              <a:rPr lang="en-US" sz="4000" dirty="0"/>
            </a:br>
            <a:r>
              <a:rPr lang="en-US" sz="4000" dirty="0"/>
              <a:t>make but God’s.</a:t>
            </a:r>
          </a:p>
          <a:p>
            <a:pPr marL="0" indent="0" algn="ctr">
              <a:lnSpc>
                <a:spcPct val="110000"/>
              </a:lnSpc>
              <a:buFontTx/>
              <a:buNone/>
            </a:pPr>
            <a:endParaRPr lang="en-US" sz="4000" dirty="0"/>
          </a:p>
          <a:p>
            <a:pPr marL="0" indent="0" algn="ctr">
              <a:lnSpc>
                <a:spcPct val="110000"/>
              </a:lnSpc>
              <a:buFontTx/>
              <a:buNone/>
            </a:pPr>
            <a:r>
              <a:rPr lang="en-US" sz="4000" dirty="0"/>
              <a:t>“Success” in the Church is measured by God…not man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6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6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The Servant’s CHARACTER Shows Success Planned </a:t>
            </a:r>
            <a:r>
              <a:rPr lang="en-US" sz="2400" b="0" i="1"/>
              <a:t>(Isaiah 49:1-13)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Aft>
                <a:spcPct val="50000"/>
              </a:spcAft>
            </a:pPr>
            <a:r>
              <a:rPr lang="en-US" sz="2800" dirty="0"/>
              <a:t>The Servant Will Demonstrate A Firm Conviction in God’s Purpose (49:5-7)</a:t>
            </a:r>
          </a:p>
          <a:p>
            <a:pPr lvl="1">
              <a:lnSpc>
                <a:spcPct val="120000"/>
              </a:lnSpc>
              <a:spcAft>
                <a:spcPct val="50000"/>
              </a:spcAft>
            </a:pPr>
            <a:r>
              <a:rPr lang="en-US" dirty="0"/>
              <a:t>Christ would follow the divine design </a:t>
            </a:r>
            <a:r>
              <a:rPr lang="en-US" sz="2400" i="1" dirty="0"/>
              <a:t>(vs. 5)</a:t>
            </a:r>
          </a:p>
          <a:p>
            <a:pPr lvl="1">
              <a:lnSpc>
                <a:spcPct val="120000"/>
              </a:lnSpc>
              <a:spcAft>
                <a:spcPct val="50000"/>
              </a:spcAft>
            </a:pPr>
            <a:r>
              <a:rPr lang="en-US" dirty="0"/>
              <a:t>Christ would be God’s Servant </a:t>
            </a:r>
            <a:r>
              <a:rPr lang="en-US" sz="2400" i="1" dirty="0"/>
              <a:t>(6a)</a:t>
            </a:r>
          </a:p>
          <a:p>
            <a:pPr lvl="1">
              <a:lnSpc>
                <a:spcPct val="120000"/>
              </a:lnSpc>
              <a:spcAft>
                <a:spcPct val="50000"/>
              </a:spcAft>
            </a:pPr>
            <a:r>
              <a:rPr lang="en-US" dirty="0"/>
              <a:t>Christ would fulfill promises to Abraham </a:t>
            </a:r>
            <a:r>
              <a:rPr lang="en-US" sz="2400" dirty="0"/>
              <a:t>(vs. 6)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686800" cy="5821363"/>
          </a:xfrm>
        </p:spPr>
        <p:txBody>
          <a:bodyPr/>
          <a:lstStyle/>
          <a:p>
            <a:pPr algn="ctr">
              <a:spcAft>
                <a:spcPct val="50000"/>
              </a:spcAft>
              <a:buFontTx/>
              <a:buNone/>
            </a:pPr>
            <a:r>
              <a:rPr lang="en-US" dirty="0"/>
              <a:t>Task would be accomplished as He:</a:t>
            </a:r>
          </a:p>
          <a:p>
            <a:pPr>
              <a:spcAft>
                <a:spcPct val="50000"/>
              </a:spcAft>
            </a:pPr>
            <a:r>
              <a:rPr lang="en-US" dirty="0"/>
              <a:t>"Raised up the tribes of Jacob” </a:t>
            </a:r>
            <a:r>
              <a:rPr lang="en-US" sz="2800" b="0" i="1" dirty="0"/>
              <a:t>(Mt 16:18; Col 1:13; </a:t>
            </a:r>
            <a:r>
              <a:rPr lang="en-US" sz="2800" b="0" i="1" dirty="0" err="1"/>
              <a:t>Hb</a:t>
            </a:r>
            <a:r>
              <a:rPr lang="en-US" sz="2800" b="0" i="1" dirty="0"/>
              <a:t> 12:28; 1 Pt 2:5-10; </a:t>
            </a:r>
            <a:r>
              <a:rPr lang="en-US" sz="2800" b="0" i="1" dirty="0" err="1"/>
              <a:t>Rv</a:t>
            </a:r>
            <a:r>
              <a:rPr lang="en-US" sz="2800" b="0" i="1" dirty="0"/>
              <a:t> 7:4-9; 14:1-7)</a:t>
            </a:r>
          </a:p>
          <a:p>
            <a:pPr>
              <a:spcAft>
                <a:spcPct val="50000"/>
              </a:spcAft>
            </a:pPr>
            <a:r>
              <a:rPr lang="en-US" dirty="0"/>
              <a:t>"Restore the preserved ones of Israel” </a:t>
            </a:r>
            <a:r>
              <a:rPr lang="en-US" sz="2800" b="0" i="1" dirty="0"/>
              <a:t>(Ephesians 2; Ac 2:40b)</a:t>
            </a:r>
          </a:p>
          <a:p>
            <a:pPr>
              <a:spcAft>
                <a:spcPct val="50000"/>
              </a:spcAft>
            </a:pPr>
            <a:r>
              <a:rPr lang="en-US" dirty="0"/>
              <a:t>Became the "light of the nations” </a:t>
            </a:r>
            <a:r>
              <a:rPr lang="en-US" sz="2800" b="0" i="1" dirty="0"/>
              <a:t>(Eph 5:8-11; 1 Jn 1:5-7; Ac 26:18)</a:t>
            </a:r>
          </a:p>
          <a:p>
            <a:pPr>
              <a:spcAft>
                <a:spcPct val="50000"/>
              </a:spcAft>
            </a:pPr>
            <a:r>
              <a:rPr lang="en-US" dirty="0"/>
              <a:t>Provided "salvation to the end of the earth”  </a:t>
            </a:r>
            <a:r>
              <a:rPr lang="en-US" sz="2800" b="0" i="1" dirty="0"/>
              <a:t>(Galatians 3)</a:t>
            </a:r>
            <a:endParaRPr lang="en-US" sz="2400" b="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2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2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2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20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20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The Servant’s CHARACTER Shows Success Planned </a:t>
            </a:r>
            <a:r>
              <a:rPr lang="en-US" sz="2400" b="0" i="1"/>
              <a:t>(Isaiah 49:1-13)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Aft>
                <a:spcPct val="50000"/>
              </a:spcAft>
            </a:pPr>
            <a:r>
              <a:rPr lang="en-US" sz="2800" dirty="0"/>
              <a:t>The Servant Will Demonstrate A Firm Conviction in God’s Purpose (49:5-7)</a:t>
            </a:r>
          </a:p>
          <a:p>
            <a:pPr lvl="1">
              <a:lnSpc>
                <a:spcPct val="120000"/>
              </a:lnSpc>
              <a:spcAft>
                <a:spcPct val="50000"/>
              </a:spcAft>
            </a:pPr>
            <a:r>
              <a:rPr lang="en-US" dirty="0"/>
              <a:t>Christ would follow the divine design </a:t>
            </a:r>
            <a:r>
              <a:rPr lang="en-US" sz="2400" i="1" dirty="0"/>
              <a:t>(vs. 5)</a:t>
            </a:r>
          </a:p>
          <a:p>
            <a:pPr lvl="1">
              <a:lnSpc>
                <a:spcPct val="120000"/>
              </a:lnSpc>
              <a:spcAft>
                <a:spcPct val="50000"/>
              </a:spcAft>
            </a:pPr>
            <a:r>
              <a:rPr lang="en-US" dirty="0"/>
              <a:t>Christ would be God’s Servant </a:t>
            </a:r>
            <a:r>
              <a:rPr lang="en-US" sz="2400" i="1" dirty="0"/>
              <a:t>(6a)</a:t>
            </a:r>
          </a:p>
          <a:p>
            <a:pPr lvl="1">
              <a:lnSpc>
                <a:spcPct val="120000"/>
              </a:lnSpc>
              <a:spcAft>
                <a:spcPct val="50000"/>
              </a:spcAft>
            </a:pPr>
            <a:r>
              <a:rPr lang="en-US" dirty="0"/>
              <a:t>Christ would fulfill promises to Abraham </a:t>
            </a:r>
            <a:r>
              <a:rPr lang="en-US" sz="2400" dirty="0"/>
              <a:t>(vs. 6)</a:t>
            </a:r>
          </a:p>
          <a:p>
            <a:pPr lvl="1">
              <a:lnSpc>
                <a:spcPct val="120000"/>
              </a:lnSpc>
              <a:spcAft>
                <a:spcPct val="50000"/>
              </a:spcAft>
            </a:pPr>
            <a:r>
              <a:rPr lang="en-US" dirty="0"/>
              <a:t>Christ would be honored by ALL</a:t>
            </a:r>
            <a:r>
              <a:rPr lang="en-US" sz="2400" dirty="0"/>
              <a:t> (vs. 7)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Success is Guaranteed by Assurances </a:t>
            </a:r>
            <a:r>
              <a:rPr lang="en-US" sz="3200" b="0" i="1"/>
              <a:t>(49:7-26)</a:t>
            </a:r>
          </a:p>
        </p:txBody>
      </p:sp>
      <p:sp>
        <p:nvSpPr>
          <p:cNvPr id="1843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ct val="40000"/>
              </a:spcAft>
            </a:pPr>
            <a:r>
              <a:rPr lang="en-US" sz="2800"/>
              <a:t>"I will exalt You as My Chosen One" </a:t>
            </a:r>
            <a:r>
              <a:rPr lang="en-US" sz="2400" b="0" i="1"/>
              <a:t>(49:7)</a:t>
            </a:r>
          </a:p>
          <a:p>
            <a:pPr>
              <a:spcAft>
                <a:spcPct val="40000"/>
              </a:spcAft>
            </a:pPr>
            <a:r>
              <a:rPr lang="en-US" sz="2800"/>
              <a:t>"I will make You My personal covenant" </a:t>
            </a:r>
            <a:r>
              <a:rPr lang="en-US" sz="2400" b="0" i="1"/>
              <a:t>(49:8-9a)</a:t>
            </a:r>
          </a:p>
          <a:p>
            <a:pPr>
              <a:spcAft>
                <a:spcPct val="40000"/>
              </a:spcAft>
            </a:pPr>
            <a:r>
              <a:rPr lang="en-US" sz="2800"/>
              <a:t>"I will go before You” </a:t>
            </a:r>
            <a:r>
              <a:rPr lang="en-US" sz="2400" b="0" i="1"/>
              <a:t>(49:9b-12)</a:t>
            </a:r>
          </a:p>
          <a:p>
            <a:pPr>
              <a:spcAft>
                <a:spcPct val="40000"/>
              </a:spcAft>
            </a:pPr>
            <a:r>
              <a:rPr lang="en-US" sz="2800"/>
              <a:t>"I will lead Creation in praise for Your works" </a:t>
            </a:r>
            <a:r>
              <a:rPr lang="en-US" sz="2400" b="0" i="1"/>
              <a:t>(49:13)</a:t>
            </a:r>
          </a:p>
          <a:p>
            <a:pPr>
              <a:spcAft>
                <a:spcPct val="40000"/>
              </a:spcAft>
            </a:pPr>
            <a:r>
              <a:rPr lang="en-US" sz="2800"/>
              <a:t>"I will not forget you" </a:t>
            </a:r>
            <a:r>
              <a:rPr lang="en-US" sz="2400" b="0" i="1"/>
              <a:t>(49:15b)</a:t>
            </a:r>
          </a:p>
          <a:p>
            <a:pPr>
              <a:spcAft>
                <a:spcPct val="40000"/>
              </a:spcAft>
            </a:pPr>
            <a:r>
              <a:rPr lang="en-US" sz="2800"/>
              <a:t>"I have inscribed you on the palms of My hands" </a:t>
            </a:r>
            <a:r>
              <a:rPr lang="en-US" sz="2400" b="0" i="1"/>
              <a:t>(49:16)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43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43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43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43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43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Success is Guaranteed by Assurances </a:t>
            </a:r>
            <a:r>
              <a:rPr lang="en-US" sz="3200" b="0" i="1"/>
              <a:t>(49:7-26) </a:t>
            </a:r>
            <a:r>
              <a:rPr lang="en-US" sz="2000" b="0" i="1"/>
              <a:t>(continued)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ct val="40000"/>
              </a:spcAft>
            </a:pPr>
            <a:r>
              <a:rPr lang="en-US" sz="2800" dirty="0"/>
              <a:t>"Those who hopefully wait for Me will not be put to shame" </a:t>
            </a:r>
            <a:r>
              <a:rPr lang="en-US" sz="2400" b="0" i="1" dirty="0"/>
              <a:t>(49:23b)</a:t>
            </a:r>
          </a:p>
          <a:p>
            <a:pPr>
              <a:spcAft>
                <a:spcPct val="40000"/>
              </a:spcAft>
            </a:pPr>
            <a:r>
              <a:rPr lang="en-US" sz="2800" dirty="0"/>
              <a:t>"I will contend with the one who contends with you" </a:t>
            </a:r>
            <a:r>
              <a:rPr lang="en-US" sz="2400" b="0" i="1" dirty="0"/>
              <a:t>(49:25b)</a:t>
            </a:r>
          </a:p>
          <a:p>
            <a:pPr>
              <a:spcAft>
                <a:spcPct val="40000"/>
              </a:spcAft>
            </a:pPr>
            <a:r>
              <a:rPr lang="en-US" sz="2800" dirty="0"/>
              <a:t>"I will feed your oppressors with their own flesh" </a:t>
            </a:r>
            <a:r>
              <a:rPr lang="en-US" sz="2400" b="0" i="1" dirty="0"/>
              <a:t>(49:26)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4678363"/>
          </a:xfrm>
        </p:spPr>
        <p:txBody>
          <a:bodyPr/>
          <a:lstStyle/>
          <a:p>
            <a:pPr algn="ctr">
              <a:lnSpc>
                <a:spcPct val="120000"/>
              </a:lnSpc>
              <a:spcAft>
                <a:spcPct val="100000"/>
              </a:spcAft>
              <a:buFontTx/>
              <a:buNone/>
            </a:pPr>
            <a:r>
              <a:rPr lang="en-US" sz="4800" i="1"/>
              <a:t>Seek the success system that </a:t>
            </a:r>
            <a:r>
              <a:rPr lang="en-US" sz="4800" i="1" u="sng"/>
              <a:t>assures</a:t>
            </a:r>
            <a:r>
              <a:rPr lang="en-US" sz="4800" i="1"/>
              <a:t> satisfaction </a:t>
            </a:r>
            <a:r>
              <a:rPr lang="en-US" sz="3600" b="0" i="1"/>
              <a:t>(Isaiah 49:13)</a:t>
            </a:r>
            <a:r>
              <a:rPr lang="en-US" sz="4800" i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8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2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God is Successful!</a:t>
            </a:r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  <a:spcAft>
                <a:spcPct val="50000"/>
              </a:spcAft>
            </a:pPr>
            <a:r>
              <a:rPr lang="en-US" sz="3600"/>
              <a:t>“Success” is a goal of all.</a:t>
            </a:r>
          </a:p>
          <a:p>
            <a:pPr>
              <a:lnSpc>
                <a:spcPct val="110000"/>
              </a:lnSpc>
              <a:spcAft>
                <a:spcPct val="50000"/>
              </a:spcAft>
            </a:pPr>
            <a:r>
              <a:rPr lang="en-US" sz="3600"/>
              <a:t>“Success” is encouraged by the Bible </a:t>
            </a:r>
            <a:r>
              <a:rPr lang="en-US" b="0" i="1"/>
              <a:t>(Ecclesiastes 1:24; 2:12,13,14; 5:19; Genesis 24:12; Joshua 1:8,9; Nehemiah 2:20)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8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8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lnSpc>
                <a:spcPct val="140000"/>
              </a:lnSpc>
              <a:buFontTx/>
              <a:buNone/>
            </a:pPr>
            <a:r>
              <a:rPr lang="en-US" sz="4800" dirty="0"/>
              <a:t>MAN FAILS TO MEASURE “SUCCESS” AS THE ALMIGHTY GOD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True Success</a:t>
            </a:r>
          </a:p>
        </p:txBody>
      </p:sp>
      <p:sp>
        <p:nvSpPr>
          <p:cNvPr id="14029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4754563"/>
          </a:xfrm>
        </p:spPr>
        <p:txBody>
          <a:bodyPr/>
          <a:lstStyle/>
          <a:p>
            <a:pPr>
              <a:spcAft>
                <a:spcPct val="50000"/>
              </a:spcAft>
            </a:pPr>
            <a:r>
              <a:rPr lang="en-US" sz="3400" dirty="0"/>
              <a:t>Hope to the hopeless.</a:t>
            </a:r>
          </a:p>
          <a:p>
            <a:pPr>
              <a:spcAft>
                <a:spcPct val="50000"/>
              </a:spcAft>
            </a:pPr>
            <a:r>
              <a:rPr lang="en-US" sz="3400" dirty="0"/>
              <a:t>The Messianic Kingdom would be successful </a:t>
            </a:r>
            <a:r>
              <a:rPr lang="en-US" sz="3400" b="0" i="1" dirty="0"/>
              <a:t>(Isaiah 45:22-25; 49:5-6, 13-14, 23-26; 51:4-7, 11; 52:6-12; 54:4, 8-17; etc.).</a:t>
            </a:r>
          </a:p>
          <a:p>
            <a:pPr>
              <a:spcAft>
                <a:spcPct val="50000"/>
              </a:spcAft>
            </a:pPr>
            <a:r>
              <a:rPr lang="en-US" sz="3400" dirty="0"/>
              <a:t>Define “success” for the Messianic Kingdom?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0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0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0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The Servant’s CHARACTER Shows Success Planned </a:t>
            </a:r>
            <a:r>
              <a:rPr lang="en-US" sz="2400" b="0" i="1"/>
              <a:t>(Isaiah 49:1-13)</a:t>
            </a:r>
          </a:p>
        </p:txBody>
      </p:sp>
      <p:sp>
        <p:nvSpPr>
          <p:cNvPr id="14131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lnSpc>
                <a:spcPct val="120000"/>
              </a:lnSpc>
              <a:spcAft>
                <a:spcPct val="50000"/>
              </a:spcAft>
              <a:buNone/>
            </a:pPr>
            <a:r>
              <a:rPr lang="en-US" sz="3200" dirty="0"/>
              <a:t>Success from sin was carefully crafted to come through the work of ONE specific Person—the Messiah!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1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9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The Servant’s CHARACTER Shows Success Planned </a:t>
            </a:r>
            <a:r>
              <a:rPr lang="en-US" sz="2400" b="0" i="1"/>
              <a:t>(Isaiah 49:1-13)</a:t>
            </a:r>
          </a:p>
        </p:txBody>
      </p:sp>
      <p:sp>
        <p:nvSpPr>
          <p:cNvPr id="14131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Aft>
                <a:spcPct val="50000"/>
              </a:spcAft>
            </a:pPr>
            <a:r>
              <a:rPr lang="en-US"/>
              <a:t>The Servant Was Called From His Mother’s Womb (49:1, 5)</a:t>
            </a:r>
          </a:p>
          <a:p>
            <a:pPr lvl="1">
              <a:lnSpc>
                <a:spcPct val="120000"/>
              </a:lnSpc>
              <a:spcAft>
                <a:spcPct val="50000"/>
              </a:spcAft>
            </a:pPr>
            <a:r>
              <a:rPr lang="en-US" sz="3200"/>
              <a:t>The verbs are imperative</a:t>
            </a:r>
          </a:p>
          <a:p>
            <a:pPr lvl="1">
              <a:lnSpc>
                <a:spcPct val="120000"/>
              </a:lnSpc>
              <a:spcAft>
                <a:spcPct val="50000"/>
              </a:spcAft>
            </a:pPr>
            <a:r>
              <a:rPr lang="en-US" sz="3200"/>
              <a:t>The audience is universal</a:t>
            </a:r>
          </a:p>
          <a:p>
            <a:pPr lvl="1">
              <a:lnSpc>
                <a:spcPct val="120000"/>
              </a:lnSpc>
              <a:spcAft>
                <a:spcPct val="50000"/>
              </a:spcAft>
            </a:pPr>
            <a:r>
              <a:rPr lang="en-US" sz="3200"/>
              <a:t>The scheme focuses on One individual</a:t>
            </a:r>
          </a:p>
        </p:txBody>
      </p:sp>
    </p:spTree>
    <p:extLst>
      <p:ext uri="{BB962C8B-B14F-4D97-AF65-F5344CB8AC3E}">
        <p14:creationId xmlns:p14="http://schemas.microsoft.com/office/powerpoint/2010/main" val="3151895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1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1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1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13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9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The Servant’s CHARACTER Shows Success Planned </a:t>
            </a:r>
            <a:r>
              <a:rPr lang="en-US" sz="2400" b="0" i="1"/>
              <a:t>(Isaiah 49:1-13)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Aft>
                <a:spcPct val="50000"/>
              </a:spcAft>
            </a:pPr>
            <a:r>
              <a:rPr lang="en-US"/>
              <a:t>The Servant’s Message Will Be A Sharp Sword (49:2)</a:t>
            </a:r>
          </a:p>
          <a:p>
            <a:pPr lvl="1">
              <a:lnSpc>
                <a:spcPct val="120000"/>
              </a:lnSpc>
              <a:spcAft>
                <a:spcPct val="50000"/>
              </a:spcAft>
            </a:pPr>
            <a:r>
              <a:rPr lang="en-US" sz="3200"/>
              <a:t>Like a “Sharp Sword” </a:t>
            </a:r>
            <a:r>
              <a:rPr lang="en-US" sz="2400" i="1"/>
              <a:t>(Heb. 4:12; Acts 2:37; Rev. 1:16, Rev. 19:15; Matt. 12:48)</a:t>
            </a:r>
          </a:p>
          <a:p>
            <a:pPr lvl="1">
              <a:lnSpc>
                <a:spcPct val="120000"/>
              </a:lnSpc>
              <a:spcAft>
                <a:spcPct val="50000"/>
              </a:spcAft>
            </a:pPr>
            <a:r>
              <a:rPr lang="en-US" sz="3200"/>
              <a:t>Spoken by individuals – “My Mouth”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1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686800" cy="536416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/>
              <a:t>How should we speak so we will be acceptable to God?</a:t>
            </a:r>
          </a:p>
          <a:p>
            <a:pPr lvl="1">
              <a:lnSpc>
                <a:spcPct val="120000"/>
              </a:lnSpc>
            </a:pPr>
            <a:r>
              <a:rPr lang="en-US" sz="3200"/>
              <a:t>With boldness </a:t>
            </a:r>
            <a:r>
              <a:rPr lang="en-US" i="1"/>
              <a:t>(Acts 4:19-20; 2 Tim 1:7-8)</a:t>
            </a:r>
          </a:p>
          <a:p>
            <a:pPr lvl="1">
              <a:lnSpc>
                <a:spcPct val="120000"/>
              </a:lnSpc>
            </a:pPr>
            <a:r>
              <a:rPr lang="en-US" sz="3200"/>
              <a:t>With control </a:t>
            </a:r>
            <a:r>
              <a:rPr lang="en-US" i="1"/>
              <a:t>(Col 4:2-6)</a:t>
            </a:r>
          </a:p>
          <a:p>
            <a:pPr lvl="1">
              <a:lnSpc>
                <a:spcPct val="120000"/>
              </a:lnSpc>
            </a:pPr>
            <a:r>
              <a:rPr lang="en-US" sz="3200"/>
              <a:t>With clarity </a:t>
            </a:r>
            <a:r>
              <a:rPr lang="en-US" i="1"/>
              <a:t>(Eph 6:19-20)</a:t>
            </a:r>
          </a:p>
          <a:p>
            <a:pPr lvl="1">
              <a:lnSpc>
                <a:spcPct val="120000"/>
              </a:lnSpc>
            </a:pPr>
            <a:r>
              <a:rPr lang="en-US" sz="3200"/>
              <a:t>With harmony </a:t>
            </a:r>
            <a:r>
              <a:rPr lang="en-US" i="1"/>
              <a:t>(1 Cor 1:10)</a:t>
            </a:r>
          </a:p>
          <a:p>
            <a:pPr lvl="1">
              <a:lnSpc>
                <a:spcPct val="120000"/>
              </a:lnSpc>
            </a:pPr>
            <a:r>
              <a:rPr lang="en-US" sz="3200"/>
              <a:t>With persuasion </a:t>
            </a:r>
            <a:r>
              <a:rPr lang="en-US" i="1"/>
              <a:t>(2 Cor 5:11; Acts 26:18)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9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9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9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95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9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95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10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The Servant’s CHARACTER Shows Success Planned </a:t>
            </a:r>
            <a:r>
              <a:rPr lang="en-US" sz="2400" b="0" i="1"/>
              <a:t>(Isaiah 49:1-13)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Aft>
                <a:spcPct val="50000"/>
              </a:spcAft>
            </a:pPr>
            <a:r>
              <a:rPr lang="en-US" dirty="0"/>
              <a:t>The Servant’s Message Will Be… (49:2)</a:t>
            </a:r>
          </a:p>
          <a:p>
            <a:pPr lvl="1">
              <a:lnSpc>
                <a:spcPct val="120000"/>
              </a:lnSpc>
              <a:spcAft>
                <a:spcPct val="50000"/>
              </a:spcAft>
            </a:pPr>
            <a:r>
              <a:rPr lang="en-US" sz="3200" dirty="0"/>
              <a:t>Like a “Sharp Sword” </a:t>
            </a:r>
            <a:r>
              <a:rPr lang="en-US" sz="2400" i="1" dirty="0"/>
              <a:t>(Heb. 4:12; Acts 2:37; Rev. 1:16, Rev. 19:15; Matt. 12:48)</a:t>
            </a:r>
          </a:p>
          <a:p>
            <a:pPr lvl="1">
              <a:lnSpc>
                <a:spcPct val="120000"/>
              </a:lnSpc>
              <a:spcAft>
                <a:spcPct val="50000"/>
              </a:spcAft>
            </a:pPr>
            <a:r>
              <a:rPr lang="en-US" sz="3200" dirty="0"/>
              <a:t>Spoken by individuals – “My Mouth”</a:t>
            </a:r>
          </a:p>
          <a:p>
            <a:pPr lvl="1">
              <a:lnSpc>
                <a:spcPct val="120000"/>
              </a:lnSpc>
              <a:spcAft>
                <a:spcPct val="50000"/>
              </a:spcAft>
            </a:pPr>
            <a:r>
              <a:rPr lang="en-US" sz="3200" dirty="0"/>
              <a:t>Suitable for Every Christian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9" grpId="0" uiExpand="1" build="p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1342</TotalTime>
  <Words>815</Words>
  <Application>Microsoft Office PowerPoint</Application>
  <PresentationFormat>On-screen Show (4:3)</PresentationFormat>
  <Paragraphs>71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Arial Black</vt:lpstr>
      <vt:lpstr>Book Antiqua</vt:lpstr>
      <vt:lpstr>Trebuchet MS</vt:lpstr>
      <vt:lpstr>1_Default Design</vt:lpstr>
      <vt:lpstr>A Prophetic Song –  God is Successful!</vt:lpstr>
      <vt:lpstr>God is Successful!</vt:lpstr>
      <vt:lpstr>PowerPoint Presentation</vt:lpstr>
      <vt:lpstr>True Success</vt:lpstr>
      <vt:lpstr>The Servant’s CHARACTER Shows Success Planned (Isaiah 49:1-13)</vt:lpstr>
      <vt:lpstr>The Servant’s CHARACTER Shows Success Planned (Isaiah 49:1-13)</vt:lpstr>
      <vt:lpstr>The Servant’s CHARACTER Shows Success Planned (Isaiah 49:1-13)</vt:lpstr>
      <vt:lpstr>PowerPoint Presentation</vt:lpstr>
      <vt:lpstr>The Servant’s CHARACTER Shows Success Planned (Isaiah 49:1-13)</vt:lpstr>
      <vt:lpstr>PowerPoint Presentation</vt:lpstr>
      <vt:lpstr>The Servant’s CHARACTER Shows Success Planned (Isaiah 49:1-13)</vt:lpstr>
      <vt:lpstr>PowerPoint Presentation</vt:lpstr>
      <vt:lpstr>The Servant’s CHARACTER Shows Success Planned (Isaiah 49:1-13)</vt:lpstr>
      <vt:lpstr>PowerPoint Presentation</vt:lpstr>
      <vt:lpstr>The Servant’s CHARACTER Shows Success Planned (Isaiah 49:1-13)</vt:lpstr>
      <vt:lpstr>Success is Guaranteed by Assurances (49:7-26)</vt:lpstr>
      <vt:lpstr>Success is Guaranteed by Assurances (49:7-26) (continued)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Kachelman</dc:creator>
  <cp:lastModifiedBy>John Kachelman Jr</cp:lastModifiedBy>
  <cp:revision>63</cp:revision>
  <dcterms:created xsi:type="dcterms:W3CDTF">2003-11-19T00:58:32Z</dcterms:created>
  <dcterms:modified xsi:type="dcterms:W3CDTF">2020-01-12T12:57:30Z</dcterms:modified>
</cp:coreProperties>
</file>