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71" r:id="rId3"/>
    <p:sldId id="264" r:id="rId4"/>
    <p:sldId id="275" r:id="rId5"/>
    <p:sldId id="265" r:id="rId6"/>
    <p:sldId id="274" r:id="rId7"/>
    <p:sldId id="273" r:id="rId8"/>
    <p:sldId id="266" r:id="rId9"/>
    <p:sldId id="267" r:id="rId10"/>
    <p:sldId id="268" r:id="rId11"/>
    <p:sldId id="269" r:id="rId12"/>
    <p:sldId id="270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A50021"/>
    <a:srgbClr val="FF3300"/>
    <a:srgbClr val="6699FF"/>
    <a:srgbClr val="FFFF99"/>
    <a:srgbClr val="FF9966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3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646AB4AD-1556-4AEF-844A-421A0FEC5D0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3657600"/>
            <a:ext cx="8686800" cy="1371600"/>
          </a:xfrm>
          <a:solidFill>
            <a:srgbClr val="A50021"/>
          </a:solidFill>
        </p:spPr>
        <p:txBody>
          <a:bodyPr/>
          <a:lstStyle>
            <a:lvl1pPr>
              <a:defRPr sz="4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1C521C60-E938-4B74-84F6-786E6DF2CC2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" y="5257800"/>
            <a:ext cx="8686800" cy="762000"/>
          </a:xfrm>
        </p:spPr>
        <p:txBody>
          <a:bodyPr/>
          <a:lstStyle>
            <a:lvl1pPr marL="0" indent="0" algn="ctr">
              <a:buFontTx/>
              <a:buNone/>
              <a:defRPr b="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39268" name="Rectangle 4">
            <a:extLst>
              <a:ext uri="{FF2B5EF4-FFF2-40B4-BE49-F238E27FC236}">
                <a16:creationId xmlns:a16="http://schemas.microsoft.com/office/drawing/2014/main" id="{4C148914-E0D4-473D-BF3B-CC7909804E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9269" name="Rectangle 5">
            <a:extLst>
              <a:ext uri="{FF2B5EF4-FFF2-40B4-BE49-F238E27FC236}">
                <a16:creationId xmlns:a16="http://schemas.microsoft.com/office/drawing/2014/main" id="{6F38D70E-9111-4EB1-8B28-8752EBBB3D6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39270" name="Rectangle 6">
            <a:extLst>
              <a:ext uri="{FF2B5EF4-FFF2-40B4-BE49-F238E27FC236}">
                <a16:creationId xmlns:a16="http://schemas.microsoft.com/office/drawing/2014/main" id="{B8DDC9E3-E13E-4EC5-81BA-23ACA76AAB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E8767AD-88C6-4459-9475-85938B51911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39271" name="Group 7">
            <a:extLst>
              <a:ext uri="{FF2B5EF4-FFF2-40B4-BE49-F238E27FC236}">
                <a16:creationId xmlns:a16="http://schemas.microsoft.com/office/drawing/2014/main" id="{87DFC266-AE27-4893-854A-54811661D5F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517525" y="819150"/>
            <a:ext cx="8169275" cy="2609850"/>
            <a:chOff x="326" y="480"/>
            <a:chExt cx="5146" cy="1644"/>
          </a:xfrm>
        </p:grpSpPr>
        <p:pic>
          <p:nvPicPr>
            <p:cNvPr id="139272" name="Picture 8" descr="scrolls2">
              <a:extLst>
                <a:ext uri="{FF2B5EF4-FFF2-40B4-BE49-F238E27FC236}">
                  <a16:creationId xmlns:a16="http://schemas.microsoft.com/office/drawing/2014/main" id="{5C6F7E56-3CB8-4099-9C7A-9995D07B3F2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" y="480"/>
              <a:ext cx="1594" cy="1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9273" name="Group 9">
              <a:extLst>
                <a:ext uri="{FF2B5EF4-FFF2-40B4-BE49-F238E27FC236}">
                  <a16:creationId xmlns:a16="http://schemas.microsoft.com/office/drawing/2014/main" id="{E0857C5A-8282-4D6C-AE95-A0CFB486BA2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920" y="624"/>
              <a:ext cx="3552" cy="1344"/>
              <a:chOff x="2352" y="576"/>
              <a:chExt cx="2802" cy="960"/>
            </a:xfrm>
          </p:grpSpPr>
          <p:sp>
            <p:nvSpPr>
              <p:cNvPr id="139274" name="WordArt 10">
                <a:extLst>
                  <a:ext uri="{FF2B5EF4-FFF2-40B4-BE49-F238E27FC236}">
                    <a16:creationId xmlns:a16="http://schemas.microsoft.com/office/drawing/2014/main" id="{8F21B3F8-AEF0-4307-AD59-669E476A85C8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576"/>
                <a:ext cx="2784" cy="72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ISAIAH</a:t>
                </a:r>
              </a:p>
            </p:txBody>
          </p:sp>
          <p:sp>
            <p:nvSpPr>
              <p:cNvPr id="139275" name="WordArt 11">
                <a:extLst>
                  <a:ext uri="{FF2B5EF4-FFF2-40B4-BE49-F238E27FC236}">
                    <a16:creationId xmlns:a16="http://schemas.microsoft.com/office/drawing/2014/main" id="{A882232E-F659-4AA4-A16C-B93CF8005D4F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1344"/>
                <a:ext cx="2802" cy="192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solidFill>
                      <a:srgbClr val="A50021"/>
                    </a:solidFill>
                    <a:latin typeface="Arial Black" panose="020B0A04020102020204" pitchFamily="34" charset="0"/>
                  </a:rPr>
                  <a:t>The Message of Hope</a:t>
                </a:r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811BD-7C70-4D41-B7D7-B16A9DC72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E778B0-7D07-450A-A2E9-61461BF18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04593-3EDB-4A6E-BE9E-EAE5866EB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725C0-B1CB-4064-8BF9-F017CFAF2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B3E37-D140-4F63-949F-F8ABF29B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20F4C-B040-4E3F-A887-8A681E17CD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46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C9CABB-ED81-494F-96E5-D44B03C6E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140E5B-3499-4840-B042-696AC9731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013A0-2019-4A44-AFEC-22395A376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CA0B7-763D-416D-9DDB-C338DF19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BF92C-8809-414B-8CEE-650F0CAD5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ECD81-633D-483D-A676-D182E4DF17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7461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2336B-3467-493A-89A4-AC44F4BC2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4B23E-74BA-4B6A-B5F3-D7F42A1D4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9A62A-4BBB-443D-AA2D-3A36DD79B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4B224-CAB9-42F7-A7FA-1F8C4A014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70DAB-459B-4919-BEA6-FC4832BD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651B0-8B55-4B38-ACB6-EB35629159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374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FEBE0-54AF-464B-A483-2797E8EF7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378AD-EF2B-4A5E-B578-13944342D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08A02-93F4-4A56-ACFD-04A3616CF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7CF44-D7AE-4E94-B2EA-FDC51CD9C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1B357-6F1E-43CB-948E-0E385F1EB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0DE7A-AE00-4DCE-816C-8C4D8DC6F6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403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28217-19BE-4BFD-A144-AE5AC1490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DDB56-803E-4283-8322-40A4C69B22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672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8E982-59B0-4D81-B2A5-DBADDE13E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5D4BE-9B20-416A-9069-70EBAF5BC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5AE55-B2AE-4D21-B878-9D090DB82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D788F-AE27-4758-BEDA-6BD55F3AD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750F4-4A88-4EFA-A052-CB6B608426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061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04FB0-10E1-479E-AEE3-65BB8F2D0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4B2AD-891F-4673-93C6-62E3D431B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5E14EB-60B2-4954-8355-FA2F421DB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69AC43-516E-4EDE-8DC2-B114FB9BF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1FE8D2-F926-4B59-8184-6F60459021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C7C03D-3C64-49CA-B772-026EAA765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96113B-B583-4EF0-9CC1-878BFF4F8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498FBA-CA98-40BC-865B-9847EE49C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8A8A7-AE1F-43FB-86F7-B9159457E8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49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33446-8F24-4DE8-BE5C-3D758FF95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6B4CD9-2E86-42D2-B154-1BA9ACA07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3C0E5E-4B75-4963-8DF0-4456293E0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C571AF-AF53-4895-803F-8AED330C7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D9296-F209-4EFF-82D5-93B31FD535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09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07E43C-47C3-4443-ADCC-C9BF0598C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9F4C4-64A9-4F2C-9B1B-A15358C06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D5F4C1-BE6B-4606-BE40-9D5EDC77C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B0391-F127-4F33-97B4-DF5A7CAF67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72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38176-C03F-4C09-BEBE-CD224352A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D7EF5-79F8-4689-B121-2F4004935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9DB80-9B34-4590-84BB-73A90BC5BB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837DC5-BC8D-4EBE-8D05-4D99C652E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C68851-46BB-4FA8-AB89-759DDBFFC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7DA4E-E352-49EB-B741-6FA0DEE18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407E5-1D4C-45CC-AC80-D5AE79F9DA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2337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BFF5A-FCDB-441B-BE8C-05F57A674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456EC1-54E3-409F-9F88-16AFEDCA16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8D27C3-1ECE-4CFB-BB49-81FCD723D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4FE6-359A-4B5A-B278-98517478A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F36693-B138-48F8-870B-98E3CB3E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FC381-99B2-4B39-AFE2-C500C59A2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5B80F-B22C-4F47-B3A3-1EDB4936C1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722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A2B92314-9990-4F2E-9875-DBEF403FE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89CC8A9F-CF5F-460F-A3FD-AD3F2C937D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86800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8244" name="Rectangle 4">
            <a:extLst>
              <a:ext uri="{FF2B5EF4-FFF2-40B4-BE49-F238E27FC236}">
                <a16:creationId xmlns:a16="http://schemas.microsoft.com/office/drawing/2014/main" id="{D2F1FC58-12A2-43EF-B9BF-DFDF92A071D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38245" name="Rectangle 5">
            <a:extLst>
              <a:ext uri="{FF2B5EF4-FFF2-40B4-BE49-F238E27FC236}">
                <a16:creationId xmlns:a16="http://schemas.microsoft.com/office/drawing/2014/main" id="{B4436BB5-57B6-4E94-B816-939F606406C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38246" name="Rectangle 6">
            <a:extLst>
              <a:ext uri="{FF2B5EF4-FFF2-40B4-BE49-F238E27FC236}">
                <a16:creationId xmlns:a16="http://schemas.microsoft.com/office/drawing/2014/main" id="{7EDC657B-58D1-40B4-B759-FE802741986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5C203B-0CE7-4B11-8631-4EE17B7E93F9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38247" name="Group 7">
            <a:extLst>
              <a:ext uri="{FF2B5EF4-FFF2-40B4-BE49-F238E27FC236}">
                <a16:creationId xmlns:a16="http://schemas.microsoft.com/office/drawing/2014/main" id="{485C02D1-1359-4A24-9C6A-A5E6290BD0B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81000" y="6248400"/>
            <a:ext cx="1524000" cy="533400"/>
            <a:chOff x="326" y="480"/>
            <a:chExt cx="5146" cy="1644"/>
          </a:xfrm>
        </p:grpSpPr>
        <p:pic>
          <p:nvPicPr>
            <p:cNvPr id="138248" name="Picture 8" descr="scrolls2">
              <a:extLst>
                <a:ext uri="{FF2B5EF4-FFF2-40B4-BE49-F238E27FC236}">
                  <a16:creationId xmlns:a16="http://schemas.microsoft.com/office/drawing/2014/main" id="{90FB0393-7373-4E68-938D-F5096EAF6F5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" y="480"/>
              <a:ext cx="1594" cy="1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8249" name="Group 9">
              <a:extLst>
                <a:ext uri="{FF2B5EF4-FFF2-40B4-BE49-F238E27FC236}">
                  <a16:creationId xmlns:a16="http://schemas.microsoft.com/office/drawing/2014/main" id="{0D35D0E1-885E-477F-9160-92A2918A6AA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920" y="624"/>
              <a:ext cx="3552" cy="1344"/>
              <a:chOff x="2352" y="576"/>
              <a:chExt cx="2802" cy="960"/>
            </a:xfrm>
          </p:grpSpPr>
          <p:sp>
            <p:nvSpPr>
              <p:cNvPr id="138250" name="WordArt 10">
                <a:extLst>
                  <a:ext uri="{FF2B5EF4-FFF2-40B4-BE49-F238E27FC236}">
                    <a16:creationId xmlns:a16="http://schemas.microsoft.com/office/drawing/2014/main" id="{518AA19A-E9A0-480F-9176-0F2809B2FC5E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576"/>
                <a:ext cx="2784" cy="72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ISAIAH</a:t>
                </a:r>
              </a:p>
            </p:txBody>
          </p:sp>
          <p:sp>
            <p:nvSpPr>
              <p:cNvPr id="138251" name="WordArt 11">
                <a:extLst>
                  <a:ext uri="{FF2B5EF4-FFF2-40B4-BE49-F238E27FC236}">
                    <a16:creationId xmlns:a16="http://schemas.microsoft.com/office/drawing/2014/main" id="{70813817-BEBA-45E4-B626-A50D03EB99D3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1344"/>
                <a:ext cx="2802" cy="192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solidFill>
                      <a:srgbClr val="A50021"/>
                    </a:solidFill>
                    <a:latin typeface="Arial Black" panose="020B0A04020102020204" pitchFamily="34" charset="0"/>
                  </a:rPr>
                  <a:t>The Message of Hope</a:t>
                </a:r>
              </a:p>
            </p:txBody>
          </p:sp>
        </p:grpSp>
      </p:grpSp>
      <p:sp>
        <p:nvSpPr>
          <p:cNvPr id="138252" name="WordArt 12">
            <a:extLst>
              <a:ext uri="{FF2B5EF4-FFF2-40B4-BE49-F238E27FC236}">
                <a16:creationId xmlns:a16="http://schemas.microsoft.com/office/drawing/2014/main" id="{59A77978-30ED-48BF-90C8-81077B2C755E}"/>
              </a:ext>
            </a:extLst>
          </p:cNvPr>
          <p:cNvSpPr>
            <a:spLocks noChangeArrowheads="1" noChangeShapeType="1" noTextEdit="1"/>
          </p:cNvSpPr>
          <p:nvPr userDrawn="1"/>
        </p:nvSpPr>
        <p:spPr bwMode="auto">
          <a:xfrm>
            <a:off x="5257800" y="6553200"/>
            <a:ext cx="3657600" cy="152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A50021"/>
                </a:solidFill>
                <a:latin typeface="Trebuchet MS" panose="020B0603020202020204" pitchFamily="34" charset="0"/>
              </a:rPr>
              <a:t>Lesson 6: A Prophetic Song -- God is Love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lraida.org/2019/12/01/isaiah-winter-202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>
            <a:extLst>
              <a:ext uri="{FF2B5EF4-FFF2-40B4-BE49-F238E27FC236}">
                <a16:creationId xmlns:a16="http://schemas.microsoft.com/office/drawing/2014/main" id="{2D8E78FC-B932-4C99-8B8F-4A7DFFDCE5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400"/>
              <a:t>A Prophetic Song – God is Love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5489EDF2-5BDC-450E-A7BC-3B77D444BF8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i="1"/>
              <a:t>(Isaiah 42)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A05747-E460-42EF-8FBF-CE8CF65F4538}"/>
              </a:ext>
            </a:extLst>
          </p:cNvPr>
          <p:cNvSpPr txBox="1"/>
          <p:nvPr/>
        </p:nvSpPr>
        <p:spPr>
          <a:xfrm>
            <a:off x="838200" y="5943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https://www.dalraida.org/2019/12/01/isaiah-winter-2020/</a:t>
            </a:r>
            <a:endParaRPr lang="en-US" altLang="en-US" b="1" dirty="0">
              <a:solidFill>
                <a:srgbClr val="0000FF"/>
              </a:solidFill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A93EA6E3-22DD-4C50-8204-60510F056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God’s Love Guarantees…</a:t>
            </a:r>
            <a:endParaRPr lang="en-US" altLang="en-US" sz="2400" b="0" i="1" dirty="0"/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632BE17B-1485-4F71-98AD-C7A80E44C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50000"/>
              </a:spcAft>
            </a:pPr>
            <a:r>
              <a:rPr lang="en-US" altLang="en-US" dirty="0"/>
              <a:t>By the Sovereignty of God </a:t>
            </a:r>
            <a:r>
              <a:rPr lang="en-US" altLang="en-US" b="0" i="1" dirty="0"/>
              <a:t>(42:8-9)</a:t>
            </a:r>
          </a:p>
          <a:p>
            <a:pPr lvl="1">
              <a:spcAft>
                <a:spcPct val="50000"/>
              </a:spcAft>
            </a:pPr>
            <a:r>
              <a:rPr lang="en-US" altLang="en-US" dirty="0"/>
              <a:t>No other god or being can accomplish the same purposes</a:t>
            </a:r>
          </a:p>
          <a:p>
            <a:pPr lvl="1">
              <a:spcAft>
                <a:spcPct val="50000"/>
              </a:spcAft>
            </a:pPr>
            <a:r>
              <a:rPr lang="en-US" altLang="en-US" dirty="0"/>
              <a:t>God is intolerant – God expects specific responses</a:t>
            </a:r>
          </a:p>
          <a:p>
            <a:pPr lvl="1">
              <a:spcAft>
                <a:spcPct val="50000"/>
              </a:spcAft>
            </a:pPr>
            <a:r>
              <a:rPr lang="en-US" altLang="en-US" dirty="0"/>
              <a:t>Divine love expects divine exclusiveness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7CEE32CF-D81B-4C44-9C90-8F4301CFD2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God’s Love Provides…</a:t>
            </a:r>
            <a:endParaRPr lang="en-US" altLang="en-US" sz="2400" b="0" i="1" dirty="0"/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CE712F80-C122-41D1-A888-07FBFCC8B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27918"/>
            <a:ext cx="8686800" cy="4602163"/>
          </a:xfrm>
        </p:spPr>
        <p:txBody>
          <a:bodyPr/>
          <a:lstStyle/>
          <a:p>
            <a:pPr algn="ctr">
              <a:spcAft>
                <a:spcPct val="50000"/>
              </a:spcAft>
              <a:buFontTx/>
              <a:buNone/>
            </a:pPr>
            <a:r>
              <a:rPr lang="en-US" altLang="en-US" dirty="0"/>
              <a:t>The Servant is to bring what man desperately needs:</a:t>
            </a:r>
          </a:p>
          <a:p>
            <a:pPr algn="ctr">
              <a:spcAft>
                <a:spcPct val="50000"/>
              </a:spcAft>
              <a:buFontTx/>
              <a:buNone/>
            </a:pPr>
            <a:r>
              <a:rPr lang="en-US" altLang="en-US" sz="2800" dirty="0"/>
              <a:t>Justice </a:t>
            </a:r>
            <a:r>
              <a:rPr lang="en-US" altLang="en-US" sz="2800" b="0" i="1" dirty="0"/>
              <a:t>(42:1, 3, 4)</a:t>
            </a:r>
          </a:p>
          <a:p>
            <a:pPr algn="ctr">
              <a:spcAft>
                <a:spcPct val="50000"/>
              </a:spcAft>
              <a:buFontTx/>
              <a:buNone/>
            </a:pPr>
            <a:r>
              <a:rPr lang="en-US" altLang="en-US" sz="2800" dirty="0"/>
              <a:t>Light </a:t>
            </a:r>
            <a:r>
              <a:rPr lang="en-US" altLang="en-US" sz="2800" b="0" i="1" dirty="0"/>
              <a:t>(42:6, 7, 16)</a:t>
            </a:r>
          </a:p>
          <a:p>
            <a:pPr algn="ctr">
              <a:spcAft>
                <a:spcPct val="50000"/>
              </a:spcAft>
              <a:buFontTx/>
              <a:buNone/>
            </a:pPr>
            <a:r>
              <a:rPr lang="en-US" altLang="en-US" sz="2800" dirty="0"/>
              <a:t>Truth </a:t>
            </a:r>
            <a:r>
              <a:rPr lang="en-US" altLang="en-US" sz="2800" b="0" i="1" dirty="0"/>
              <a:t>(42:4)</a:t>
            </a:r>
          </a:p>
          <a:p>
            <a:pPr algn="ctr">
              <a:spcAft>
                <a:spcPct val="50000"/>
              </a:spcAft>
              <a:buFontTx/>
              <a:buNone/>
            </a:pPr>
            <a:r>
              <a:rPr lang="en-US" altLang="en-US" sz="2800" dirty="0"/>
              <a:t>Freedom </a:t>
            </a:r>
            <a:r>
              <a:rPr lang="en-US" altLang="en-US" sz="2800" b="0" i="1" dirty="0"/>
              <a:t>(42:7)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1B947DFF-90CF-41F9-81B6-52B096509D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God’s Love Performs…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9CBC8E58-E3FC-4D66-A9A0-3E1581B2F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93515"/>
            <a:ext cx="8686800" cy="4754563"/>
          </a:xfrm>
        </p:spPr>
        <p:txBody>
          <a:bodyPr/>
          <a:lstStyle/>
          <a:p>
            <a:pPr marL="347663" indent="4763">
              <a:lnSpc>
                <a:spcPct val="110000"/>
              </a:lnSpc>
              <a:buFontTx/>
              <a:buNone/>
            </a:pPr>
            <a:r>
              <a:rPr lang="en-US" altLang="en-US" dirty="0"/>
              <a:t>The servant brings salvation to those lost in sin…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He will act with justice </a:t>
            </a:r>
            <a:r>
              <a:rPr lang="en-US" altLang="en-US" sz="2400" i="1" dirty="0"/>
              <a:t>(42:1)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He will not bind impossible burdens </a:t>
            </a:r>
            <a:r>
              <a:rPr lang="en-US" altLang="en-US" sz="2400" i="1" dirty="0"/>
              <a:t>(42:3-4)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He will speak with genuineness </a:t>
            </a:r>
            <a:r>
              <a:rPr lang="en-US" altLang="en-US" sz="2400" i="1" dirty="0"/>
              <a:t>(42:3)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He will perform with determination </a:t>
            </a:r>
            <a:r>
              <a:rPr lang="en-US" altLang="en-US" sz="2400" i="1" dirty="0"/>
              <a:t>(42:4)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He will establish God’s Law on earth </a:t>
            </a:r>
            <a:r>
              <a:rPr lang="en-US" altLang="en-US" sz="2400" i="1" dirty="0"/>
              <a:t>(42:4, 6)</a:t>
            </a:r>
          </a:p>
          <a:p>
            <a:pPr lvl="1">
              <a:lnSpc>
                <a:spcPct val="110000"/>
              </a:lnSpc>
            </a:pPr>
            <a:r>
              <a:rPr lang="en-US" altLang="en-US" dirty="0"/>
              <a:t>He will allow unity between all races </a:t>
            </a:r>
            <a:r>
              <a:rPr lang="en-US" altLang="en-US" sz="2400" i="1" dirty="0"/>
              <a:t>(42:4, 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323CB-BAF0-42DA-8DFB-52FEE17A4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Divine Love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F9305-5A1F-4257-B626-D3835F76D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“See how great a love the Father has bestowed on us, that we would be called children of God; and such we are.” </a:t>
            </a:r>
            <a:br>
              <a:rPr lang="en-US" dirty="0"/>
            </a:br>
            <a:r>
              <a:rPr lang="en-US" sz="2400" dirty="0"/>
              <a:t>(1 John 3:1)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/>
              <a:t>God’s love PERFECTS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/>
              <a:t>God’s love PROVIDES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dirty="0"/>
              <a:t>God’s love PERFORMS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18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7B568-5E2E-413A-A3BC-1DA8041DE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is Love!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EF512-7B78-4E1B-84E2-DE32BDC5B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Spans the biblical narrative</a:t>
            </a:r>
          </a:p>
          <a:p>
            <a:r>
              <a:rPr lang="en-US" dirty="0"/>
              <a:t>Story of redemption is the love of God</a:t>
            </a:r>
          </a:p>
          <a:p>
            <a:r>
              <a:rPr lang="en-US" dirty="0"/>
              <a:t>Isaiah 14:1; 30:18; 38:14-20; 41:10-17; 43:1-7; 49:13; 63:7</a:t>
            </a:r>
          </a:p>
        </p:txBody>
      </p:sp>
    </p:spTree>
    <p:extLst>
      <p:ext uri="{BB962C8B-B14F-4D97-AF65-F5344CB8AC3E}">
        <p14:creationId xmlns:p14="http://schemas.microsoft.com/office/powerpoint/2010/main" val="302254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3C19C972-6077-4AE1-9443-AB261AC784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Servant’s Songs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EDDB98EE-C92F-4B4E-8DD6-E0CD0E6FF7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4983163"/>
          </a:xfrm>
        </p:spPr>
        <p:txBody>
          <a:bodyPr/>
          <a:lstStyle/>
          <a:p>
            <a:pPr marL="609600" indent="-609600" algn="ctr">
              <a:lnSpc>
                <a:spcPct val="110000"/>
              </a:lnSpc>
              <a:buFontTx/>
              <a:buNone/>
            </a:pPr>
            <a:r>
              <a:rPr lang="en-US" altLang="en-US" dirty="0"/>
              <a:t>FOUR SONGS:  </a:t>
            </a:r>
          </a:p>
          <a:p>
            <a:pPr marL="990600" lvl="1" indent="-533400">
              <a:lnSpc>
                <a:spcPct val="110000"/>
              </a:lnSpc>
              <a:buFontTx/>
              <a:buAutoNum type="arabicPeriod"/>
            </a:pPr>
            <a:r>
              <a:rPr lang="en-US" altLang="en-US" sz="3000" b="1" dirty="0"/>
              <a:t>42:1-9</a:t>
            </a:r>
            <a:r>
              <a:rPr lang="en-US" altLang="en-US" sz="3000" dirty="0"/>
              <a:t> – Gentleness and worldwide mission</a:t>
            </a:r>
          </a:p>
          <a:p>
            <a:pPr marL="990600" lvl="1" indent="-533400">
              <a:lnSpc>
                <a:spcPct val="110000"/>
              </a:lnSpc>
              <a:buFontTx/>
              <a:buAutoNum type="arabicPeriod"/>
            </a:pPr>
            <a:r>
              <a:rPr lang="en-US" altLang="en-US" sz="3000" b="1" dirty="0"/>
              <a:t>49:1-13</a:t>
            </a:r>
            <a:r>
              <a:rPr lang="en-US" altLang="en-US" sz="3000" dirty="0"/>
              <a:t> – Comfort and success</a:t>
            </a:r>
          </a:p>
          <a:p>
            <a:pPr marL="990600" lvl="1" indent="-533400">
              <a:lnSpc>
                <a:spcPct val="110000"/>
              </a:lnSpc>
              <a:buFontTx/>
              <a:buAutoNum type="arabicPeriod"/>
            </a:pPr>
            <a:r>
              <a:rPr lang="en-US" altLang="en-US" sz="3000" b="1" dirty="0"/>
              <a:t>50:4-11</a:t>
            </a:r>
            <a:r>
              <a:rPr lang="en-US" altLang="en-US" sz="3000" dirty="0"/>
              <a:t> – Perfection of the Servant</a:t>
            </a:r>
          </a:p>
          <a:p>
            <a:pPr marL="990600" lvl="1" indent="-533400">
              <a:lnSpc>
                <a:spcPct val="110000"/>
              </a:lnSpc>
              <a:buFontTx/>
              <a:buAutoNum type="arabicPeriod"/>
            </a:pPr>
            <a:r>
              <a:rPr lang="en-US" altLang="en-US" sz="3000" b="1" dirty="0"/>
              <a:t>52:13-53:12</a:t>
            </a:r>
            <a:r>
              <a:rPr lang="en-US" altLang="en-US" sz="3000" dirty="0"/>
              <a:t> – Suffering and Exaltation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11BB1-1EF3-418F-8851-C4B64088A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371600"/>
          </a:xfrm>
        </p:spPr>
        <p:txBody>
          <a:bodyPr/>
          <a:lstStyle/>
          <a:p>
            <a:r>
              <a:rPr lang="en-US" dirty="0"/>
              <a:t>The First Song…</a:t>
            </a:r>
            <a:br>
              <a:rPr lang="en-US" dirty="0"/>
            </a:br>
            <a:r>
              <a:rPr lang="en-US" dirty="0"/>
              <a:t>The Divine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0FC67-A6AA-482D-BB0D-38664FB69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60216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i="1" dirty="0"/>
              <a:t>Expressed by the Servant (42:1-4).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i="1" dirty="0"/>
              <a:t>Guaranteed by the Almighty God (42:5-6).</a:t>
            </a:r>
          </a:p>
          <a:p>
            <a:pPr>
              <a:spcBef>
                <a:spcPts val="1200"/>
              </a:spcBef>
            </a:pPr>
            <a:r>
              <a:rPr lang="en-US" i="1" dirty="0"/>
              <a:t>Explained by divine metaphors (42:7).</a:t>
            </a:r>
          </a:p>
          <a:p>
            <a:pPr>
              <a:spcBef>
                <a:spcPts val="1200"/>
              </a:spcBef>
            </a:pPr>
            <a:r>
              <a:rPr lang="en-US" i="1" dirty="0"/>
              <a:t>Assured by God’s sovereignty (42:8-9).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915B4E2A-F303-4262-88BC-9CBD97BB4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371600"/>
          </a:xfrm>
        </p:spPr>
        <p:txBody>
          <a:bodyPr/>
          <a:lstStyle/>
          <a:p>
            <a:r>
              <a:rPr lang="en-US" altLang="en-US" sz="4000" dirty="0"/>
              <a:t>God’s Love Expressed…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CD820250-0154-4136-B2D0-49CF50156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602163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dirty="0"/>
              <a:t>The Divine Love is Expressed by the Servant </a:t>
            </a:r>
            <a:r>
              <a:rPr lang="en-US" altLang="en-US" b="0" i="1" dirty="0"/>
              <a:t>(42:1-4)</a:t>
            </a:r>
          </a:p>
          <a:p>
            <a:pPr lvl="1">
              <a:lnSpc>
                <a:spcPct val="130000"/>
              </a:lnSpc>
            </a:pPr>
            <a:r>
              <a:rPr lang="en-US" altLang="en-US" dirty="0"/>
              <a:t>Demonstrated by a unique Person</a:t>
            </a:r>
          </a:p>
          <a:p>
            <a:pPr marL="457200" lvl="1" indent="0">
              <a:lnSpc>
                <a:spcPct val="130000"/>
              </a:lnSpc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8E87A-B122-46AF-8E3D-4FAE4A8F9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Unique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E0959-1F40-49B0-96E0-BC1DB300C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754563"/>
          </a:xfrm>
        </p:spPr>
        <p:txBody>
          <a:bodyPr/>
          <a:lstStyle/>
          <a:p>
            <a:pPr lvl="0"/>
            <a:r>
              <a:rPr lang="en-US" dirty="0"/>
              <a:t>Belongs to God.</a:t>
            </a:r>
          </a:p>
          <a:p>
            <a:pPr lvl="0"/>
            <a:r>
              <a:rPr lang="en-US" dirty="0"/>
              <a:t>Addressed with honor.</a:t>
            </a:r>
          </a:p>
          <a:p>
            <a:pPr lvl="0"/>
            <a:r>
              <a:rPr lang="en-US" dirty="0"/>
              <a:t>Commissioned to do unique job.</a:t>
            </a:r>
          </a:p>
          <a:p>
            <a:pPr lvl="0"/>
            <a:r>
              <a:rPr lang="en-US" dirty="0"/>
              <a:t>The “delight” of God.</a:t>
            </a:r>
          </a:p>
          <a:p>
            <a:pPr lvl="0"/>
            <a:r>
              <a:rPr lang="en-US" dirty="0"/>
              <a:t>Endued with the Spirit of God </a:t>
            </a:r>
            <a:br>
              <a:rPr lang="en-US" dirty="0"/>
            </a:br>
            <a:r>
              <a:rPr lang="en-US" dirty="0"/>
              <a:t>(Isaiah 61:1).</a:t>
            </a:r>
          </a:p>
          <a:p>
            <a:pPr lvl="0"/>
            <a:r>
              <a:rPr lang="en-US" dirty="0"/>
              <a:t>Establishes a standard of judgment.</a:t>
            </a:r>
          </a:p>
        </p:txBody>
      </p:sp>
    </p:spTree>
    <p:extLst>
      <p:ext uri="{BB962C8B-B14F-4D97-AF65-F5344CB8AC3E}">
        <p14:creationId xmlns:p14="http://schemas.microsoft.com/office/powerpoint/2010/main" val="363649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915B4E2A-F303-4262-88BC-9CBD97BB4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371600"/>
          </a:xfrm>
        </p:spPr>
        <p:txBody>
          <a:bodyPr/>
          <a:lstStyle/>
          <a:p>
            <a:r>
              <a:rPr lang="en-US" altLang="en-US" sz="4000" dirty="0"/>
              <a:t>God’s Love Expressed…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CD820250-0154-4136-B2D0-49CF50156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602163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dirty="0"/>
              <a:t>The Divine Love is Expressed by the Servant </a:t>
            </a:r>
            <a:r>
              <a:rPr lang="en-US" altLang="en-US" b="0" i="1" dirty="0"/>
              <a:t>(42:1-4)</a:t>
            </a:r>
          </a:p>
          <a:p>
            <a:pPr lvl="1">
              <a:lnSpc>
                <a:spcPct val="130000"/>
              </a:lnSpc>
            </a:pPr>
            <a:r>
              <a:rPr lang="en-US" altLang="en-US" dirty="0"/>
              <a:t>Demonstrated by a unique Person</a:t>
            </a:r>
          </a:p>
          <a:p>
            <a:pPr lvl="1">
              <a:lnSpc>
                <a:spcPct val="130000"/>
              </a:lnSpc>
            </a:pPr>
            <a:r>
              <a:rPr lang="en-US" altLang="en-US" dirty="0"/>
              <a:t>Detailed by a unique service</a:t>
            </a:r>
          </a:p>
        </p:txBody>
      </p:sp>
    </p:spTree>
    <p:extLst>
      <p:ext uri="{BB962C8B-B14F-4D97-AF65-F5344CB8AC3E}">
        <p14:creationId xmlns:p14="http://schemas.microsoft.com/office/powerpoint/2010/main" val="284066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F41C0250-D788-489E-9F60-0D01196856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God’s Love Guarantees…</a:t>
            </a:r>
            <a:endParaRPr lang="en-US" altLang="en-US" sz="2400" b="0" i="1" dirty="0"/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A47D34D7-84CF-4F1D-9C40-9E7ED5FB96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The Divine Love is Guaranteed by the Almighty God </a:t>
            </a:r>
            <a:r>
              <a:rPr lang="en-US" altLang="en-US" b="0" i="1" dirty="0"/>
              <a:t>(42:5-6)</a:t>
            </a:r>
          </a:p>
          <a:p>
            <a:pPr lvl="1">
              <a:lnSpc>
                <a:spcPct val="120000"/>
              </a:lnSpc>
            </a:pPr>
            <a:r>
              <a:rPr lang="en-US" altLang="en-US" dirty="0"/>
              <a:t>God’s majestic power guarantees the task </a:t>
            </a:r>
            <a:r>
              <a:rPr lang="en-US" altLang="en-US" sz="2400" i="1" dirty="0"/>
              <a:t>(42:5)</a:t>
            </a:r>
          </a:p>
          <a:p>
            <a:pPr lvl="1">
              <a:lnSpc>
                <a:spcPct val="120000"/>
              </a:lnSpc>
            </a:pPr>
            <a:r>
              <a:rPr lang="en-US" altLang="en-US" dirty="0"/>
              <a:t>God’s intrinsic nature guarantees the task </a:t>
            </a:r>
            <a:r>
              <a:rPr lang="en-US" altLang="en-US" sz="2400" i="1" dirty="0"/>
              <a:t>(42:6-7)</a:t>
            </a:r>
          </a:p>
          <a:p>
            <a:pPr lvl="1">
              <a:lnSpc>
                <a:spcPct val="120000"/>
              </a:lnSpc>
            </a:pPr>
            <a:r>
              <a:rPr lang="en-US" altLang="en-US" dirty="0"/>
              <a:t>God’s spotless righteousness guarantees the task </a:t>
            </a:r>
            <a:r>
              <a:rPr lang="en-US" altLang="en-US" sz="2400" i="1" dirty="0"/>
              <a:t>(42:6)</a:t>
            </a:r>
          </a:p>
          <a:p>
            <a:pPr lvl="1">
              <a:lnSpc>
                <a:spcPct val="120000"/>
              </a:lnSpc>
            </a:pPr>
            <a:r>
              <a:rPr lang="en-US" altLang="en-US" dirty="0"/>
              <a:t>God’s tender care guarantees the task </a:t>
            </a:r>
            <a:r>
              <a:rPr lang="en-US" altLang="en-US" sz="2400" i="1" dirty="0"/>
              <a:t>(42:6)</a:t>
            </a:r>
          </a:p>
          <a:p>
            <a:pPr lvl="1">
              <a:lnSpc>
                <a:spcPct val="120000"/>
              </a:lnSpc>
            </a:pPr>
            <a:r>
              <a:rPr lang="en-US" altLang="en-US" dirty="0"/>
              <a:t>God’s eternal purpose guarantees the task </a:t>
            </a:r>
            <a:r>
              <a:rPr lang="en-US" altLang="en-US" sz="2400" i="1" dirty="0"/>
              <a:t>(42:6)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C2632804-8A3E-4E7D-814A-A8ACFA7F5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God’s Love Explained…</a:t>
            </a:r>
            <a:endParaRPr lang="en-US" altLang="en-US" sz="2400" b="0" i="1" dirty="0"/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82B367EA-FAAE-4338-937C-0700556CD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ct val="50000"/>
              </a:spcAft>
            </a:pPr>
            <a:r>
              <a:rPr lang="en-US" altLang="en-US" dirty="0"/>
              <a:t>The Divine Metaphors </a:t>
            </a:r>
            <a:r>
              <a:rPr lang="en-US" altLang="en-US" b="0" i="1" dirty="0"/>
              <a:t>(42:7)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altLang="en-US" dirty="0"/>
              <a:t>“Sight to the Blind”</a:t>
            </a:r>
          </a:p>
          <a:p>
            <a:pPr lvl="1">
              <a:lnSpc>
                <a:spcPct val="120000"/>
              </a:lnSpc>
              <a:spcAft>
                <a:spcPct val="50000"/>
              </a:spcAft>
            </a:pPr>
            <a:r>
              <a:rPr lang="en-US" altLang="en-US" dirty="0"/>
              <a:t>“Freedom for the Captives”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uiExpand="1" build="p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</TotalTime>
  <Words>478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Book Antiqua</vt:lpstr>
      <vt:lpstr>Trebuchet MS</vt:lpstr>
      <vt:lpstr>Wingdings</vt:lpstr>
      <vt:lpstr>1_Default Design</vt:lpstr>
      <vt:lpstr>A Prophetic Song – God is Love</vt:lpstr>
      <vt:lpstr>God is Love!</vt:lpstr>
      <vt:lpstr>The Servant’s Songs</vt:lpstr>
      <vt:lpstr>The First Song… The Divine Love</vt:lpstr>
      <vt:lpstr>God’s Love Expressed…</vt:lpstr>
      <vt:lpstr>The Unique Servant</vt:lpstr>
      <vt:lpstr>God’s Love Expressed…</vt:lpstr>
      <vt:lpstr>God’s Love Guarantees…</vt:lpstr>
      <vt:lpstr>God’s Love Explained…</vt:lpstr>
      <vt:lpstr>God’s Love Guarantees…</vt:lpstr>
      <vt:lpstr>God’s Love Provides…</vt:lpstr>
      <vt:lpstr>God’s Love Performs…</vt:lpstr>
      <vt:lpstr>The Divine Love of God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Kachelman</dc:creator>
  <cp:lastModifiedBy>John Kachelman Jr</cp:lastModifiedBy>
  <cp:revision>64</cp:revision>
  <dcterms:created xsi:type="dcterms:W3CDTF">2003-11-19T00:58:32Z</dcterms:created>
  <dcterms:modified xsi:type="dcterms:W3CDTF">2020-01-05T12:42:22Z</dcterms:modified>
</cp:coreProperties>
</file>