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63" r:id="rId3"/>
    <p:sldId id="270" r:id="rId4"/>
    <p:sldId id="264" r:id="rId5"/>
    <p:sldId id="265" r:id="rId6"/>
    <p:sldId id="266" r:id="rId7"/>
    <p:sldId id="267" r:id="rId8"/>
    <p:sldId id="268" r:id="rId9"/>
    <p:sldId id="269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Kachelman Jr" initials="JKJ" lastIdx="1" clrIdx="0">
    <p:extLst>
      <p:ext uri="{19B8F6BF-5375-455C-9EA6-DF929625EA0E}">
        <p15:presenceInfo xmlns:p15="http://schemas.microsoft.com/office/powerpoint/2012/main" userId="40afd2057c378f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50021"/>
    <a:srgbClr val="FF3300"/>
    <a:srgbClr val="6699FF"/>
    <a:srgbClr val="FFFF99"/>
    <a:srgbClr val="FF9966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CD7A1C10-A6D6-44E1-A28A-97008E3480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371600"/>
          </a:xfrm>
          <a:solidFill>
            <a:srgbClr val="A50021"/>
          </a:solidFill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3B2676D9-2CE5-4BAB-8D54-892991D892B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5257800"/>
            <a:ext cx="8686800" cy="7620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9A1DC154-A6E2-478A-9F67-68F725FBB3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1A699940-89C4-43F7-AC72-4757B4DED0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E0848754-E4F4-4177-B76B-B9540543D3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61D8046-F421-42D6-907F-6B8F8707AEE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39271" name="Group 7">
            <a:extLst>
              <a:ext uri="{FF2B5EF4-FFF2-40B4-BE49-F238E27FC236}">
                <a16:creationId xmlns:a16="http://schemas.microsoft.com/office/drawing/2014/main" id="{4AB84827-E4BF-4E61-970B-CAB40E2F882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17525" y="819150"/>
            <a:ext cx="8169275" cy="2609850"/>
            <a:chOff x="326" y="480"/>
            <a:chExt cx="5146" cy="1644"/>
          </a:xfrm>
        </p:grpSpPr>
        <p:pic>
          <p:nvPicPr>
            <p:cNvPr id="139272" name="Picture 8" descr="scrolls2">
              <a:extLst>
                <a:ext uri="{FF2B5EF4-FFF2-40B4-BE49-F238E27FC236}">
                  <a16:creationId xmlns:a16="http://schemas.microsoft.com/office/drawing/2014/main" id="{5629D8BE-EC90-4C79-B6D3-397502AE04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9273" name="Group 9">
              <a:extLst>
                <a:ext uri="{FF2B5EF4-FFF2-40B4-BE49-F238E27FC236}">
                  <a16:creationId xmlns:a16="http://schemas.microsoft.com/office/drawing/2014/main" id="{5C59CF08-80DB-4C4B-9099-A500A5BE531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39274" name="WordArt 10">
                <a:extLst>
                  <a:ext uri="{FF2B5EF4-FFF2-40B4-BE49-F238E27FC236}">
                    <a16:creationId xmlns:a16="http://schemas.microsoft.com/office/drawing/2014/main" id="{71434E6A-9162-4914-AEC1-93B4C244BCF0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39275" name="WordArt 11">
                <a:extLst>
                  <a:ext uri="{FF2B5EF4-FFF2-40B4-BE49-F238E27FC236}">
                    <a16:creationId xmlns:a16="http://schemas.microsoft.com/office/drawing/2014/main" id="{2DF00B52-0701-41B7-8B38-3746DAC3C605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C189-FA6D-4F0A-B855-4EDCB908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4B1825-3131-4C31-B053-4D64CA7EB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4F67F-B5A1-46E3-AA93-A0F98ADD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7B2C4-1C0A-45EE-8910-7BEDF9BE2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B9F0B-E9DB-4F82-A639-029F66EB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C19DB-3CE6-4953-A63A-47238889DB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08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B8861-1532-468C-8A2F-A48590726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275EF-E2CE-4CBA-BDD4-FF2E96697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B6362-3640-42E7-B917-43197A1F3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A3DCD-5C5F-41A8-90C4-87D540C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8F18B-9B89-46A0-ACBD-CBB30864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37BE8-487C-404C-BB3C-DC2A5CD43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99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AEC4B-8C55-43AC-AD03-5888FADB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C8600-C0EB-445F-A951-AE4F93339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BC126-2C8E-4768-B6A1-0B4B92AA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5AE95-0FEC-4589-95C3-CC2149F1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06721-2CE5-4D38-92E6-722CF55A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63E35-D19F-4404-B725-8116720FF7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90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E4765-C803-4A0F-B756-20058AA5D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22880-E997-4F47-99E5-27E190714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BB058-C0DB-4F9D-BE11-190FBE39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3F337-4D51-44EA-97D5-E4C8A52C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F3400-A5DF-45B9-98F2-ADCD4C6D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125B5-A7AE-43B2-8152-20CE2FBDC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A9E03-4D95-4115-9663-BCD35B00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5850D-464D-4D1D-A53C-BA0AC168D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4CC8C-F5DE-40F3-B5EE-C57ED1B9A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ECF78-854C-47A9-A2A5-4F9AC3EF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E6DB6-EF6A-4EAE-9571-F6EF9A13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08A9C-4F6B-47FC-B490-CA39E84A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A3991-BF41-4F12-9D9E-1719D80D7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46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0CBC-379C-4F9C-A633-8D88FA2E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23F47-7BD0-4920-97D9-660B0E25D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19CD2-D4E2-4BE9-B7FC-3F0E2E0C0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D0C726-A2B3-4231-8B3F-8C37AA7E0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D374B-2F5C-4265-ACB3-45695C563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6BB12-2887-4CFE-ACB5-D64A6225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52A7FB-E389-4F86-A950-7FEDE154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38DB7-B9F0-4193-9FC0-F393A4BCF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A32B4-88AD-4AFF-8665-2E0D116B76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65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0271-B9B6-4B15-B290-28C498A8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1463D-0999-4102-A66B-ABD3C07F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70B1D-75A0-4702-B3CE-214C01522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C835E-2C00-4149-8882-03E581524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F9143-F8D7-419C-9AA2-B6E8C78AB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49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06EED-6B19-4F58-832F-50910F1A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242187-CEB4-444D-99B1-838BB691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D5A34-5012-4FCE-B72A-AD371841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57BD7-2A9F-4029-8C4A-70E40E176E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91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171F-460E-49FB-BA80-3F83A107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FB5F0-92ED-4BF1-9C31-4AB93139E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4BF0AD-FB3B-42F4-B379-1505711E8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6B151-1ECF-4F39-8373-0A356AE8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596D8-DA08-467C-A0AC-6FF82A0EF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ED3A9-5786-46F0-BC83-3D8D1787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E227F-762C-4D68-84C7-FF640D75A8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42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93838-066D-4721-8768-29BA22A13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9EBA79-211C-44B5-9BAA-6585DEBB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BF218-CB8D-473C-9D98-298A96C07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07F57-2CFC-48ED-9477-C63282B7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8B2BD-BCE6-4F6F-BE41-385B507B1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CF55F-DA98-4338-A8FB-295DC27C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3FBE-5658-4FAA-B513-9CDF810A7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4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10129C99-9800-40C3-8BA9-1721822F1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37EB8904-78CB-41F5-92AA-D5CC0D11BE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8244" name="Rectangle 4">
            <a:extLst>
              <a:ext uri="{FF2B5EF4-FFF2-40B4-BE49-F238E27FC236}">
                <a16:creationId xmlns:a16="http://schemas.microsoft.com/office/drawing/2014/main" id="{BDC1C1C8-9E14-495D-A727-677D968C852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38245" name="Rectangle 5">
            <a:extLst>
              <a:ext uri="{FF2B5EF4-FFF2-40B4-BE49-F238E27FC236}">
                <a16:creationId xmlns:a16="http://schemas.microsoft.com/office/drawing/2014/main" id="{1BD67562-5050-4BF3-B6DC-309F3E9B36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8AE0ED63-70D1-49DE-828F-74FD6E7BBA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B1EE2B-5F8F-43E4-873A-77FC8C7590E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38247" name="Group 7">
            <a:extLst>
              <a:ext uri="{FF2B5EF4-FFF2-40B4-BE49-F238E27FC236}">
                <a16:creationId xmlns:a16="http://schemas.microsoft.com/office/drawing/2014/main" id="{CEFF2FF8-9A60-47D2-9491-C578B7550BF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1000" y="6248400"/>
            <a:ext cx="1524000" cy="533400"/>
            <a:chOff x="326" y="480"/>
            <a:chExt cx="5146" cy="1644"/>
          </a:xfrm>
        </p:grpSpPr>
        <p:pic>
          <p:nvPicPr>
            <p:cNvPr id="138248" name="Picture 8" descr="scrolls2">
              <a:extLst>
                <a:ext uri="{FF2B5EF4-FFF2-40B4-BE49-F238E27FC236}">
                  <a16:creationId xmlns:a16="http://schemas.microsoft.com/office/drawing/2014/main" id="{1B26BAEB-652F-416C-BBBB-095912C855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8249" name="Group 9">
              <a:extLst>
                <a:ext uri="{FF2B5EF4-FFF2-40B4-BE49-F238E27FC236}">
                  <a16:creationId xmlns:a16="http://schemas.microsoft.com/office/drawing/2014/main" id="{0B725673-3060-4107-B16A-E263ABBAF7F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38250" name="WordArt 10">
                <a:extLst>
                  <a:ext uri="{FF2B5EF4-FFF2-40B4-BE49-F238E27FC236}">
                    <a16:creationId xmlns:a16="http://schemas.microsoft.com/office/drawing/2014/main" id="{3364C29F-CC93-4E3E-BD49-4123BD1BA221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38251" name="WordArt 11">
                <a:extLst>
                  <a:ext uri="{FF2B5EF4-FFF2-40B4-BE49-F238E27FC236}">
                    <a16:creationId xmlns:a16="http://schemas.microsoft.com/office/drawing/2014/main" id="{7BA77359-D725-4925-A083-2ACA4993E05D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  <p:sp>
        <p:nvSpPr>
          <p:cNvPr id="138252" name="WordArt 12">
            <a:extLst>
              <a:ext uri="{FF2B5EF4-FFF2-40B4-BE49-F238E27FC236}">
                <a16:creationId xmlns:a16="http://schemas.microsoft.com/office/drawing/2014/main" id="{3C6DB124-8068-40AB-832D-DBD3281E6DBD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auto">
          <a:xfrm>
            <a:off x="5257800" y="6553200"/>
            <a:ext cx="365760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A50021"/>
                </a:solidFill>
                <a:latin typeface="Trebuchet MS" panose="020B0603020202020204" pitchFamily="34" charset="0"/>
              </a:rPr>
              <a:t>Lesson 5: The Servant Brings Hope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lraida.org/2019/12/01/isaiah-winter-20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>
            <a:extLst>
              <a:ext uri="{FF2B5EF4-FFF2-40B4-BE49-F238E27FC236}">
                <a16:creationId xmlns:a16="http://schemas.microsoft.com/office/drawing/2014/main" id="{05230CE1-FE67-4E78-B35B-47A95413A4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400"/>
              <a:t>A Prophetic Person – The Servant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43F1A779-5A42-4DDC-ABA0-4712EF612E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i="1"/>
              <a:t>(11:1-10; 42:1-13)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05F47D-E949-47A9-A221-1AC90549B2C4}"/>
              </a:ext>
            </a:extLst>
          </p:cNvPr>
          <p:cNvSpPr txBox="1"/>
          <p:nvPr/>
        </p:nvSpPr>
        <p:spPr>
          <a:xfrm>
            <a:off x="838200" y="5943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https://www.dalraida.org/2019/12/01/isaiah-winter-2020/</a:t>
            </a:r>
            <a:endParaRPr lang="en-US" altLang="en-US" b="1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CAD9E-D7C9-4A56-A033-FDEA93AA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Proper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3CA63-91CC-455A-B91B-BD4F012B5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Acts 4:12, </a:t>
            </a:r>
            <a:br>
              <a:rPr lang="en-US" dirty="0"/>
            </a:br>
            <a:r>
              <a:rPr lang="en-US" dirty="0"/>
              <a:t>“there is salvation in no one else; </a:t>
            </a:r>
            <a:br>
              <a:rPr lang="en-US" dirty="0"/>
            </a:br>
            <a:r>
              <a:rPr lang="en-US" dirty="0"/>
              <a:t>for there is no other name under heaven </a:t>
            </a:r>
            <a:br>
              <a:rPr lang="en-US" dirty="0"/>
            </a:br>
            <a:r>
              <a:rPr lang="en-US" dirty="0"/>
              <a:t>that has been given among men by which we must be saved.”</a:t>
            </a:r>
          </a:p>
        </p:txBody>
      </p:sp>
    </p:spTree>
    <p:extLst>
      <p:ext uri="{BB962C8B-B14F-4D97-AF65-F5344CB8AC3E}">
        <p14:creationId xmlns:p14="http://schemas.microsoft.com/office/powerpoint/2010/main" val="262233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>
            <a:extLst>
              <a:ext uri="{FF2B5EF4-FFF2-40B4-BE49-F238E27FC236}">
                <a16:creationId xmlns:a16="http://schemas.microsoft.com/office/drawing/2014/main" id="{6EF7D662-F70C-4445-9DF7-AA094F002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F4B0F3EF-240B-4DE9-A80D-EAC4B77EE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 dirty="0"/>
              <a:t>Isaiah’s prophecy was a message that almost seemed unbelievable…one was coming that could establish an eternal hope</a:t>
            </a:r>
          </a:p>
          <a:p>
            <a:pPr>
              <a:spcAft>
                <a:spcPct val="50000"/>
              </a:spcAft>
            </a:pPr>
            <a:r>
              <a:rPr lang="en-US" altLang="en-US" dirty="0"/>
              <a:t>The coming Servant would dramatically change the world!</a:t>
            </a:r>
          </a:p>
          <a:p>
            <a:pPr>
              <a:spcAft>
                <a:spcPct val="50000"/>
              </a:spcAft>
            </a:pPr>
            <a:r>
              <a:rPr lang="en-US" altLang="en-US" dirty="0"/>
              <a:t>Can just one person change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8D45B-6120-4948-8CD1-1017B4533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prophecies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25DAD-010A-471D-9FF0-8F977B3C1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coming (Isaiah 40:3–5)</a:t>
            </a:r>
          </a:p>
          <a:p>
            <a:r>
              <a:rPr lang="en-US" dirty="0"/>
              <a:t>His virgin birth (Isaiah 7:14)</a:t>
            </a:r>
          </a:p>
          <a:p>
            <a:r>
              <a:rPr lang="en-US" dirty="0"/>
              <a:t>His proclamation of the Good News (Isaiah 61:1)</a:t>
            </a:r>
          </a:p>
          <a:p>
            <a:r>
              <a:rPr lang="en-US" dirty="0"/>
              <a:t>His sacrificial death (Isaiah 52:13–53:12)</a:t>
            </a:r>
          </a:p>
          <a:p>
            <a:r>
              <a:rPr lang="en-US" dirty="0"/>
              <a:t>His powerful return (Isaiah 60:2–3)</a:t>
            </a:r>
          </a:p>
        </p:txBody>
      </p:sp>
    </p:spTree>
    <p:extLst>
      <p:ext uri="{BB962C8B-B14F-4D97-AF65-F5344CB8AC3E}">
        <p14:creationId xmlns:p14="http://schemas.microsoft.com/office/powerpoint/2010/main" val="23300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3A2834C1-121D-4575-8336-157D54DAE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Servant Introduced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B8BEC0CD-20F6-4695-802B-EBA5E9709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Aft>
                <a:spcPct val="100000"/>
              </a:spcAft>
            </a:pPr>
            <a:r>
              <a:rPr lang="en-US" altLang="en-US"/>
              <a:t>The portrait of the Coming Christ was revealed piece-by-piece through the prophecy.</a:t>
            </a:r>
          </a:p>
          <a:p>
            <a:pPr>
              <a:lnSpc>
                <a:spcPct val="110000"/>
              </a:lnSpc>
              <a:spcAft>
                <a:spcPct val="100000"/>
              </a:spcAft>
            </a:pPr>
            <a:r>
              <a:rPr lang="en-US" altLang="en-US"/>
              <a:t>The coming Messianic Servant would present everything with a “new” perspective.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F9CB5688-03A5-4E5F-88D4-083583BC4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371600"/>
          </a:xfrm>
        </p:spPr>
        <p:txBody>
          <a:bodyPr/>
          <a:lstStyle/>
          <a:p>
            <a:r>
              <a:rPr lang="en-US" altLang="en-US" sz="4000"/>
              <a:t>NEW SHIFT in Thought – “Behold!”</a:t>
            </a:r>
            <a:br>
              <a:rPr lang="en-US" altLang="en-US" sz="4000"/>
            </a:br>
            <a:r>
              <a:rPr lang="en-US" altLang="en-US" sz="2800" i="1"/>
              <a:t>(Isaiah 42:1)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823E72A2-0F70-4812-899A-30378C846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449763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dirty="0"/>
              <a:t>Worldly </a:t>
            </a:r>
            <a:r>
              <a:rPr lang="en-US" altLang="en-US" dirty="0">
                <a:sym typeface="Wingdings" panose="05000000000000000000" pitchFamily="2" charset="2"/>
              </a:rPr>
              <a:t> Spiritual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dirty="0">
                <a:sym typeface="Wingdings" panose="05000000000000000000" pitchFamily="2" charset="2"/>
              </a:rPr>
              <a:t>Strength  Holiness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dirty="0">
                <a:sym typeface="Wingdings" panose="05000000000000000000" pitchFamily="2" charset="2"/>
              </a:rPr>
              <a:t>Christ challenged people to change their thinking </a:t>
            </a:r>
            <a:r>
              <a:rPr lang="en-US" altLang="en-US" sz="2800" i="1" dirty="0">
                <a:sym typeface="Wingdings" panose="05000000000000000000" pitchFamily="2" charset="2"/>
              </a:rPr>
              <a:t>(John 4:27-35; 7:24)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dirty="0"/>
              <a:t>We are commanded to change our thinking</a:t>
            </a:r>
            <a:r>
              <a:rPr lang="en-US" altLang="en-US" i="1" dirty="0"/>
              <a:t> </a:t>
            </a:r>
            <a:r>
              <a:rPr lang="en-US" altLang="en-US" sz="2800" i="1" dirty="0"/>
              <a:t>(Romans 12:1-2; Philippians 4:8; 2 Corinthians 10:3-5)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A9C89630-14A7-40A4-9922-88CA56AC9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371600"/>
          </a:xfrm>
        </p:spPr>
        <p:txBody>
          <a:bodyPr/>
          <a:lstStyle/>
          <a:p>
            <a:r>
              <a:rPr lang="en-US" altLang="en-US" sz="3600"/>
              <a:t>NEW PERSON in Action – “My Servant”</a:t>
            </a:r>
            <a:br>
              <a:rPr lang="en-US" altLang="en-US" sz="3600"/>
            </a:br>
            <a:r>
              <a:rPr lang="en-US" altLang="en-US" sz="2800" i="1"/>
              <a:t>(Isaiah 42:1)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7D86575B-44A3-4DFD-826E-20A3A4F1A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990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/>
              <a:t>Other names have been used to further God’s scheme of redemption</a:t>
            </a:r>
            <a:endParaRPr lang="en-US" altLang="en-US" sz="2800" i="1"/>
          </a:p>
        </p:txBody>
      </p:sp>
      <p:sp>
        <p:nvSpPr>
          <p:cNvPr id="144388" name="Text Box 4">
            <a:extLst>
              <a:ext uri="{FF2B5EF4-FFF2-40B4-BE49-F238E27FC236}">
                <a16:creationId xmlns:a16="http://schemas.microsoft.com/office/drawing/2014/main" id="{4B7A1106-4558-4A4A-9CAF-9E8E995CD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895600"/>
            <a:ext cx="7696200" cy="29606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marL="569913" indent="-5699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2711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8431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4151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9871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559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131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703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275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A50021"/>
                </a:solidFill>
              </a:rPr>
              <a:t>Three Critical Facts:</a:t>
            </a:r>
          </a:p>
          <a:p>
            <a:pPr>
              <a:spcBef>
                <a:spcPct val="50000"/>
              </a:spcBef>
              <a:spcAft>
                <a:spcPct val="50000"/>
              </a:spcAft>
              <a:buFontTx/>
              <a:buAutoNum type="arabicPeriod"/>
            </a:pPr>
            <a:r>
              <a:rPr lang="en-US" altLang="en-US" sz="2800" b="1">
                <a:solidFill>
                  <a:srgbClr val="A50021"/>
                </a:solidFill>
              </a:rPr>
              <a:t>Special Relationship with God</a:t>
            </a:r>
          </a:p>
          <a:p>
            <a:pPr>
              <a:spcBef>
                <a:spcPct val="50000"/>
              </a:spcBef>
              <a:spcAft>
                <a:spcPct val="50000"/>
              </a:spcAft>
              <a:buFontTx/>
              <a:buAutoNum type="arabicPeriod"/>
            </a:pPr>
            <a:r>
              <a:rPr lang="en-US" altLang="en-US" sz="2800" b="1">
                <a:solidFill>
                  <a:srgbClr val="A50021"/>
                </a:solidFill>
              </a:rPr>
              <a:t>Affirms God’s Unique Choice</a:t>
            </a:r>
          </a:p>
          <a:p>
            <a:pPr>
              <a:spcBef>
                <a:spcPct val="50000"/>
              </a:spcBef>
              <a:spcAft>
                <a:spcPct val="50000"/>
              </a:spcAft>
              <a:buFontTx/>
              <a:buAutoNum type="arabicPeriod"/>
            </a:pPr>
            <a:r>
              <a:rPr lang="en-US" altLang="en-US" sz="2800" b="1">
                <a:solidFill>
                  <a:srgbClr val="A50021"/>
                </a:solidFill>
              </a:rPr>
              <a:t>Possessed God’s Divine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43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  <p:bldP spid="144388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6FBA5A91-0C3D-40E0-9FA0-65C1A869B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NEW ORDER in Covenant – “His Law”</a:t>
            </a:r>
            <a:br>
              <a:rPr lang="en-US" altLang="en-US" sz="3600"/>
            </a:br>
            <a:r>
              <a:rPr lang="en-US" altLang="en-US" sz="2800" i="1"/>
              <a:t>(Isaiah 42:4)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2D97A333-99F6-4A77-9494-F2470C8D6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  <a:spcAft>
                <a:spcPct val="100000"/>
              </a:spcAft>
            </a:pPr>
            <a:r>
              <a:rPr lang="en-US" altLang="en-US"/>
              <a:t>The Servant will NOT use His voice to establish His authority </a:t>
            </a:r>
            <a:r>
              <a:rPr lang="en-US" altLang="en-US" sz="2800" i="1"/>
              <a:t>(42:2, cf. 44:28)</a:t>
            </a:r>
          </a:p>
          <a:p>
            <a:pPr>
              <a:lnSpc>
                <a:spcPct val="140000"/>
              </a:lnSpc>
              <a:spcAft>
                <a:spcPct val="100000"/>
              </a:spcAft>
            </a:pPr>
            <a:r>
              <a:rPr lang="en-US" altLang="en-US"/>
              <a:t>There is a dramatic contrast between the “old” and “new” order</a:t>
            </a:r>
            <a:r>
              <a:rPr lang="en-US" altLang="en-US" sz="2800" i="1"/>
              <a:t> (42:2-3)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D0625EF5-7DBF-4F9A-9212-0AC979F34F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NEW ORDER in Covenant – “His Law”</a:t>
            </a:r>
            <a:br>
              <a:rPr lang="en-US" altLang="en-US" sz="3600"/>
            </a:br>
            <a:r>
              <a:rPr lang="en-US" altLang="en-US" sz="2800" i="1"/>
              <a:t>(Isaiah 42:4)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41EFEDDF-78B1-421C-9513-901093E7F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40000"/>
              </a:lnSpc>
              <a:buFontTx/>
              <a:buNone/>
            </a:pPr>
            <a:r>
              <a:rPr lang="en-US" altLang="en-US" sz="2800"/>
              <a:t>TRAITS OF THE NEW ORDER:</a:t>
            </a:r>
          </a:p>
          <a:p>
            <a:pPr>
              <a:lnSpc>
                <a:spcPct val="140000"/>
              </a:lnSpc>
            </a:pPr>
            <a:r>
              <a:rPr lang="en-US" altLang="en-US" sz="2800"/>
              <a:t>Empowered with God’s Power </a:t>
            </a:r>
            <a:r>
              <a:rPr lang="en-US" altLang="en-US" sz="2800" i="1"/>
              <a:t>(42:5)</a:t>
            </a:r>
          </a:p>
          <a:p>
            <a:pPr>
              <a:lnSpc>
                <a:spcPct val="140000"/>
              </a:lnSpc>
            </a:pPr>
            <a:r>
              <a:rPr lang="en-US" altLang="en-US" sz="2800"/>
              <a:t>Emergence of Righteousness </a:t>
            </a:r>
            <a:r>
              <a:rPr lang="en-US" altLang="en-US" sz="2800" i="1"/>
              <a:t>(42:6a)</a:t>
            </a:r>
          </a:p>
          <a:p>
            <a:pPr>
              <a:lnSpc>
                <a:spcPct val="140000"/>
              </a:lnSpc>
            </a:pPr>
            <a:r>
              <a:rPr lang="en-US" altLang="en-US" sz="2800"/>
              <a:t>Establish New Covenant </a:t>
            </a:r>
            <a:r>
              <a:rPr lang="en-US" altLang="en-US" sz="2800" i="1"/>
              <a:t>(42:6b-7)</a:t>
            </a:r>
          </a:p>
          <a:p>
            <a:pPr>
              <a:lnSpc>
                <a:spcPct val="140000"/>
              </a:lnSpc>
            </a:pPr>
            <a:r>
              <a:rPr lang="en-US" altLang="en-US" sz="2800"/>
              <a:t>Revelation of New Things </a:t>
            </a:r>
            <a:r>
              <a:rPr lang="en-US" altLang="en-US" sz="2800" i="1"/>
              <a:t>(42:8-9)</a:t>
            </a:r>
          </a:p>
          <a:p>
            <a:pPr>
              <a:lnSpc>
                <a:spcPct val="140000"/>
              </a:lnSpc>
            </a:pPr>
            <a:r>
              <a:rPr lang="en-US" altLang="en-US" sz="2800"/>
              <a:t>Hear New Song </a:t>
            </a:r>
            <a:r>
              <a:rPr lang="en-US" altLang="en-US" sz="2800" i="1"/>
              <a:t>(42:10-13)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17BA2B06-F002-4260-B745-DD6C151BD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Servant Refined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3A0B38AB-08B7-4140-A18C-F1D4D4EFD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en-US" altLang="en-US" sz="3600" dirty="0"/>
              <a:t>God’s revelation came slowly </a:t>
            </a:r>
            <a:br>
              <a:rPr lang="en-US" altLang="en-US" sz="3600" dirty="0"/>
            </a:br>
            <a:r>
              <a:rPr lang="en-US" altLang="en-US" i="1" dirty="0"/>
              <a:t>(28:9-13)</a:t>
            </a:r>
          </a:p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en-US" altLang="en-US" sz="3600" dirty="0"/>
              <a:t>When the songs of Isaiah are combined…we will be amazed!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384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Book Antiqua</vt:lpstr>
      <vt:lpstr>Trebuchet MS</vt:lpstr>
      <vt:lpstr>1_Default Design</vt:lpstr>
      <vt:lpstr>A Prophetic Person – The Servant</vt:lpstr>
      <vt:lpstr>PowerPoint Presentation</vt:lpstr>
      <vt:lpstr>Significant prophecies</vt:lpstr>
      <vt:lpstr>The Servant Introduced</vt:lpstr>
      <vt:lpstr>NEW SHIFT in Thought – “Behold!” (Isaiah 42:1)</vt:lpstr>
      <vt:lpstr>NEW PERSON in Action – “My Servant” (Isaiah 42:1)</vt:lpstr>
      <vt:lpstr>NEW ORDER in Covenant – “His Law” (Isaiah 42:4)</vt:lpstr>
      <vt:lpstr>NEW ORDER in Covenant – “His Law” (Isaiah 42:4)</vt:lpstr>
      <vt:lpstr>The Servant Refined</vt:lpstr>
      <vt:lpstr>A Proper Introduction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Kachelman</dc:creator>
  <cp:lastModifiedBy>John Kachelman Jr</cp:lastModifiedBy>
  <cp:revision>58</cp:revision>
  <dcterms:created xsi:type="dcterms:W3CDTF">2003-11-19T00:58:32Z</dcterms:created>
  <dcterms:modified xsi:type="dcterms:W3CDTF">2019-12-29T20:48:10Z</dcterms:modified>
</cp:coreProperties>
</file>