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301" r:id="rId3"/>
    <p:sldId id="257" r:id="rId4"/>
    <p:sldId id="260" r:id="rId5"/>
    <p:sldId id="263" r:id="rId6"/>
    <p:sldId id="259" r:id="rId7"/>
    <p:sldId id="264" r:id="rId8"/>
    <p:sldId id="300" r:id="rId9"/>
    <p:sldId id="269" r:id="rId10"/>
    <p:sldId id="270" r:id="rId11"/>
    <p:sldId id="271" r:id="rId12"/>
    <p:sldId id="273" r:id="rId13"/>
    <p:sldId id="277" r:id="rId14"/>
    <p:sldId id="279" r:id="rId15"/>
    <p:sldId id="281" r:id="rId16"/>
    <p:sldId id="284" r:id="rId17"/>
    <p:sldId id="285" r:id="rId18"/>
    <p:sldId id="288" r:id="rId19"/>
    <p:sldId id="290" r:id="rId20"/>
    <p:sldId id="292" r:id="rId21"/>
    <p:sldId id="294" r:id="rId22"/>
    <p:sldId id="296" r:id="rId23"/>
    <p:sldId id="298" r:id="rId24"/>
    <p:sldId id="29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99FF"/>
    <a:srgbClr val="FFFF99"/>
    <a:srgbClr val="FF9966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6B8A5660-B851-47BE-A6AE-DFE50494B5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3657600"/>
            <a:ext cx="8686800" cy="1371600"/>
          </a:xfrm>
          <a:solidFill>
            <a:srgbClr val="A50021"/>
          </a:solidFill>
        </p:spPr>
        <p:txBody>
          <a:bodyPr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E5B47C67-F6C9-4D35-8B52-53502DAE15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5257800"/>
            <a:ext cx="8686800" cy="762000"/>
          </a:xfrm>
        </p:spPr>
        <p:txBody>
          <a:bodyPr/>
          <a:lstStyle>
            <a:lvl1pPr marL="0" indent="0" algn="ctr">
              <a:buFontTx/>
              <a:buNone/>
              <a:defRPr b="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9A8527DF-BDCB-41CB-A1EB-0DE5FAD4B9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62A814C7-BBA0-4EB3-B6C7-B4FABC7DC9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9270" name="Rectangle 6">
            <a:extLst>
              <a:ext uri="{FF2B5EF4-FFF2-40B4-BE49-F238E27FC236}">
                <a16:creationId xmlns:a16="http://schemas.microsoft.com/office/drawing/2014/main" id="{163DAC12-F4C2-4F35-9220-441A45C631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0BFC3-2E92-462C-B89B-B31E06CAEF2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39271" name="Group 7">
            <a:extLst>
              <a:ext uri="{FF2B5EF4-FFF2-40B4-BE49-F238E27FC236}">
                <a16:creationId xmlns:a16="http://schemas.microsoft.com/office/drawing/2014/main" id="{7090613D-BD0F-40E5-ADD0-AF197DC0EFA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17525" y="819150"/>
            <a:ext cx="8169275" cy="2609850"/>
            <a:chOff x="326" y="480"/>
            <a:chExt cx="5146" cy="1644"/>
          </a:xfrm>
        </p:grpSpPr>
        <p:pic>
          <p:nvPicPr>
            <p:cNvPr id="139272" name="Picture 8" descr="scrolls2">
              <a:extLst>
                <a:ext uri="{FF2B5EF4-FFF2-40B4-BE49-F238E27FC236}">
                  <a16:creationId xmlns:a16="http://schemas.microsoft.com/office/drawing/2014/main" id="{B5409E8F-1F6C-44C3-A146-835EA5FE1F1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9273" name="Group 9">
              <a:extLst>
                <a:ext uri="{FF2B5EF4-FFF2-40B4-BE49-F238E27FC236}">
                  <a16:creationId xmlns:a16="http://schemas.microsoft.com/office/drawing/2014/main" id="{EF983B73-AC65-4599-B63B-6A1E9BADA0D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39274" name="WordArt 10">
                <a:extLst>
                  <a:ext uri="{FF2B5EF4-FFF2-40B4-BE49-F238E27FC236}">
                    <a16:creationId xmlns:a16="http://schemas.microsoft.com/office/drawing/2014/main" id="{09DE0C46-FCAC-4EA4-A047-E688C6B4D1E3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ISAIAH</a:t>
                </a:r>
              </a:p>
            </p:txBody>
          </p:sp>
          <p:sp>
            <p:nvSpPr>
              <p:cNvPr id="139275" name="WordArt 11">
                <a:extLst>
                  <a:ext uri="{FF2B5EF4-FFF2-40B4-BE49-F238E27FC236}">
                    <a16:creationId xmlns:a16="http://schemas.microsoft.com/office/drawing/2014/main" id="{4DB5EED5-4099-4C95-BA1A-F7D5EA249408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solidFill>
                      <a:srgbClr val="A50021"/>
                    </a:solidFill>
                    <a:latin typeface="Arial Black" panose="020B0A04020102020204" pitchFamily="34" charset="0"/>
                  </a:rPr>
                  <a:t>The Message of Hope</a:t>
                </a:r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8F648-5F10-4AED-BDF7-C30EDC321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4F9DA-C97D-404E-8B17-703CFF9B6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EDBC2-7EF2-47AC-A779-74C5CC0E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4516C-0616-4D7C-B674-16D430B5A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4E362-8182-4786-A336-22B333964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3168593-437B-47D1-BA63-1529BFDEC7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97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DDD50-16B5-4820-ADFB-4F67415A8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0DBF1-D664-45AF-9BE1-7AB81C889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939BF-AD12-4CD1-BA14-9B2D6B30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EE765-C30C-4FFA-9B0C-E06CB443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FA7B3-83A9-416B-B210-34A4AFCD7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2FC1F5-CCA7-4E05-A5F5-5CA53DAD5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39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2B0C6-14D9-42A9-9C77-68DFD14FE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0A78-53A8-498A-80D1-95022B198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D69C6-25B9-4A30-A395-84BB25618F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27856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590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40BD8-EB49-4687-9703-BDD4BD90A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7470E-595D-4258-B398-3B24BE1E2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C8295-7E5B-4959-ACD5-96D95BD88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281A9-D136-4F85-A948-2932C72B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9C512-B45C-4CE2-A755-2CF7CFB45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1A0483-BAAC-4B13-998B-54B8E39ACC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35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DB98-C1EE-45DC-9F11-589EBA3C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382EF-2BEA-4107-8894-2D3540A25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3C5DB-97AC-4B18-89C3-35088A2E3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28A13C-DD28-4B98-B108-EBBBF7C24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DDF15-685F-42B5-BCF8-B68A9D63C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899AD-F86A-4CA3-AA32-7141CB72F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930AF4-94C9-4213-884F-1D23F7E251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72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A3B71-2651-48B5-BC46-2A16F49C4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EF44B-342A-44F2-9DE7-27011C52B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0A6FC-59E0-42A4-B94B-40D0836CB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A6DD8E-A001-491B-B157-A2E3705D5F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FC6AF4-23E3-4602-AF32-CA68D7C8B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BC9E67-81A4-4C4D-91F9-20E30E7A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F6109F-BFDC-4A6A-9DAA-87326B02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FEF942-ED8F-4130-9E3A-2AD9F0C17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C9240B-E24C-45F4-919B-A35B44A617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17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DEE25-8A0F-4103-8BAA-CC46323EC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9ADE2D-59AB-403E-A554-C4370F81A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555C0C-19DA-4582-B40A-8B4FA167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B07394-B3F7-4CB4-82B6-56872285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22F5AC0-E141-4691-A807-AAB93DF3C4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65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320906-CBA3-49A7-B247-5A048E12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A2402A-CA12-4808-8440-20D5B9ACB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F09C2-4958-40F0-A571-DE04F6A87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84F2970-3281-4495-A6F7-A561B9D04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0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A7DDF-F9A0-42CF-91E5-993ED2DF0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B7A61-8A91-40F6-B52C-EE3183E5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1D0D5-7146-4D9E-80FC-00F59F531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5D666-2AF4-4E94-8A46-CEDD4FDF6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4C4C05-CD6C-41D9-A5FE-14F24F33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4A8EA-66A7-443D-ADA3-FCF856533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A4DFC83-CF61-4C0C-9652-61DD33290C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20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CFFA-B25E-4C2F-BE9A-EB5549D7E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A4743C-34B3-4FEB-95CB-88611ED38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D54059-7B65-48E3-9A0B-CACC019FD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C2D6B-3D8E-43E0-8D81-CE9CFF460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21D1B-5622-4534-9547-2C2D3D063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0ED81-4B3D-4098-8963-E84261825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381ECA-D55C-47C3-B296-8F2C0AB26C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69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138CC15D-5BD0-43EF-ADA0-25D325776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6744B612-4587-4D47-AE59-2D1F38E9D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86800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38244" name="Rectangle 4">
            <a:extLst>
              <a:ext uri="{FF2B5EF4-FFF2-40B4-BE49-F238E27FC236}">
                <a16:creationId xmlns:a16="http://schemas.microsoft.com/office/drawing/2014/main" id="{63180A51-94C7-40BD-A2D6-36F41FD147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grpSp>
        <p:nvGrpSpPr>
          <p:cNvPr id="138247" name="Group 7">
            <a:extLst>
              <a:ext uri="{FF2B5EF4-FFF2-40B4-BE49-F238E27FC236}">
                <a16:creationId xmlns:a16="http://schemas.microsoft.com/office/drawing/2014/main" id="{8855E6EA-618D-465D-B2CD-786F9CF69E1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81000" y="6248400"/>
            <a:ext cx="1524000" cy="533400"/>
            <a:chOff x="326" y="480"/>
            <a:chExt cx="5146" cy="1644"/>
          </a:xfrm>
        </p:grpSpPr>
        <p:pic>
          <p:nvPicPr>
            <p:cNvPr id="138248" name="Picture 8" descr="scrolls2">
              <a:extLst>
                <a:ext uri="{FF2B5EF4-FFF2-40B4-BE49-F238E27FC236}">
                  <a16:creationId xmlns:a16="http://schemas.microsoft.com/office/drawing/2014/main" id="{64A7C88D-06BC-498F-A8FB-06A5760599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8249" name="Group 9">
              <a:extLst>
                <a:ext uri="{FF2B5EF4-FFF2-40B4-BE49-F238E27FC236}">
                  <a16:creationId xmlns:a16="http://schemas.microsoft.com/office/drawing/2014/main" id="{380E28B4-FB09-4FE6-A591-D110416EFDA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38250" name="WordArt 10">
                <a:extLst>
                  <a:ext uri="{FF2B5EF4-FFF2-40B4-BE49-F238E27FC236}">
                    <a16:creationId xmlns:a16="http://schemas.microsoft.com/office/drawing/2014/main" id="{57872DDD-7EC5-4238-B0C5-FFB3ED4EBA69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ISAIAH</a:t>
                </a:r>
              </a:p>
            </p:txBody>
          </p:sp>
          <p:sp>
            <p:nvSpPr>
              <p:cNvPr id="138251" name="WordArt 11">
                <a:extLst>
                  <a:ext uri="{FF2B5EF4-FFF2-40B4-BE49-F238E27FC236}">
                    <a16:creationId xmlns:a16="http://schemas.microsoft.com/office/drawing/2014/main" id="{E47CF86C-E283-4BD0-8725-64C1F9BE2154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solidFill>
                      <a:srgbClr val="A50021"/>
                    </a:solidFill>
                    <a:latin typeface="Arial Black" panose="020B0A04020102020204" pitchFamily="34" charset="0"/>
                  </a:rPr>
                  <a:t>The Message of Hope</a:t>
                </a:r>
              </a:p>
            </p:txBody>
          </p:sp>
        </p:grpSp>
      </p:grpSp>
      <p:sp>
        <p:nvSpPr>
          <p:cNvPr id="138252" name="WordArt 12">
            <a:extLst>
              <a:ext uri="{FF2B5EF4-FFF2-40B4-BE49-F238E27FC236}">
                <a16:creationId xmlns:a16="http://schemas.microsoft.com/office/drawing/2014/main" id="{3921C6AE-5F3C-41FD-8DC8-8946ACDC111E}"/>
              </a:ext>
            </a:extLst>
          </p:cNvPr>
          <p:cNvSpPr>
            <a:spLocks noChangeArrowheads="1" noChangeShapeType="1" noTextEdit="1"/>
          </p:cNvSpPr>
          <p:nvPr userDrawn="1"/>
        </p:nvSpPr>
        <p:spPr bwMode="auto">
          <a:xfrm>
            <a:off x="5267324" y="6572250"/>
            <a:ext cx="3648075" cy="1333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solidFill>
                  <a:srgbClr val="A50021"/>
                </a:solidFill>
                <a:latin typeface="Trebuchet MS" panose="020B0603020202020204" pitchFamily="34" charset="0"/>
              </a:rPr>
              <a:t>Lesson 4: A Prophetic Word Requesting Obedience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lraida.org/2019/12/01/isaiah-winter-202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>
            <a:extLst>
              <a:ext uri="{FF2B5EF4-FFF2-40B4-BE49-F238E27FC236}">
                <a16:creationId xmlns:a16="http://schemas.microsoft.com/office/drawing/2014/main" id="{48AF3B5A-70D4-48D0-BBD7-60789B8CCC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3657600"/>
            <a:ext cx="8686800" cy="1524000"/>
          </a:xfrm>
        </p:spPr>
        <p:txBody>
          <a:bodyPr/>
          <a:lstStyle/>
          <a:p>
            <a:r>
              <a:rPr lang="en-US" altLang="en-US" b="1" dirty="0"/>
              <a:t>A Prophetic Word Requesting Obedience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B03D7CF-F1FD-4544-B072-C2D7E1A2D2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5486400"/>
            <a:ext cx="8686800" cy="838200"/>
          </a:xfrm>
        </p:spPr>
        <p:txBody>
          <a:bodyPr/>
          <a:lstStyle/>
          <a:p>
            <a:r>
              <a:rPr lang="en-US" sz="2400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https://www.dalraida.org/2019/12/01/isaiah-winter-2020/</a:t>
            </a:r>
            <a:endParaRPr lang="en-US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Rectangle 5">
            <a:extLst>
              <a:ext uri="{FF2B5EF4-FFF2-40B4-BE49-F238E27FC236}">
                <a16:creationId xmlns:a16="http://schemas.microsoft.com/office/drawing/2014/main" id="{FC992A61-BCBC-40C9-90CF-BD2CB94E0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Avoid the Woe for the wicked</a:t>
            </a:r>
            <a:br>
              <a:rPr lang="en-US" altLang="en-US" dirty="0"/>
            </a:br>
            <a:r>
              <a:rPr lang="en-US" altLang="en-US" sz="1600" i="1" dirty="0"/>
              <a:t>(continued)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B335B9A2-AAD3-4417-AAFF-1F0FA7996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40000"/>
              </a:lnSpc>
              <a:buFontTx/>
              <a:buNone/>
            </a:pPr>
            <a:r>
              <a:rPr lang="en-US" altLang="en-US" dirty="0"/>
              <a:t>“VIOLATING OF STATUTES” </a:t>
            </a:r>
          </a:p>
          <a:p>
            <a:pPr>
              <a:lnSpc>
                <a:spcPct val="140000"/>
              </a:lnSpc>
            </a:pPr>
            <a:r>
              <a:rPr lang="en-US" altLang="en-US" dirty="0"/>
              <a:t>A deliberate change</a:t>
            </a:r>
          </a:p>
          <a:p>
            <a:pPr>
              <a:lnSpc>
                <a:spcPct val="140000"/>
              </a:lnSpc>
            </a:pPr>
            <a:r>
              <a:rPr lang="en-US" altLang="en-US" dirty="0"/>
              <a:t>Arrogantly modify commands</a:t>
            </a:r>
          </a:p>
          <a:p>
            <a:pPr>
              <a:lnSpc>
                <a:spcPct val="140000"/>
              </a:lnSpc>
            </a:pPr>
            <a:r>
              <a:rPr lang="en-US" altLang="en-US" dirty="0"/>
              <a:t>What was once wrong was now called right</a:t>
            </a:r>
          </a:p>
          <a:p>
            <a:pPr>
              <a:lnSpc>
                <a:spcPct val="140000"/>
              </a:lnSpc>
            </a:pPr>
            <a:r>
              <a:rPr lang="en-US" altLang="en-US" dirty="0"/>
              <a:t>Redefined the commands of God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7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7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Rectangle 5">
            <a:extLst>
              <a:ext uri="{FF2B5EF4-FFF2-40B4-BE49-F238E27FC236}">
                <a16:creationId xmlns:a16="http://schemas.microsoft.com/office/drawing/2014/main" id="{F9390C96-A801-4183-9FB6-9B2122847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Avoid the Woe for the wicked</a:t>
            </a:r>
            <a:br>
              <a:rPr lang="en-US" altLang="en-US" dirty="0"/>
            </a:br>
            <a:r>
              <a:rPr lang="en-US" altLang="en-US" sz="1600" i="1" dirty="0"/>
              <a:t>(continued)</a:t>
            </a:r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EAB2197D-B82F-4D39-8C2C-A964B52DC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/>
              <a:t>“BREAKING OF COVENANTS” </a:t>
            </a:r>
          </a:p>
          <a:p>
            <a:pPr>
              <a:lnSpc>
                <a:spcPct val="130000"/>
              </a:lnSpc>
              <a:spcAft>
                <a:spcPct val="50000"/>
              </a:spcAft>
            </a:pPr>
            <a:r>
              <a:rPr lang="en-US" altLang="en-US"/>
              <a:t>Despise agreement with God</a:t>
            </a:r>
          </a:p>
          <a:p>
            <a:pPr>
              <a:spcAft>
                <a:spcPct val="50000"/>
              </a:spcAft>
            </a:pPr>
            <a:r>
              <a:rPr lang="en-US" altLang="en-US"/>
              <a:t>Comment on arrogance – “You turn things around!” </a:t>
            </a:r>
            <a:r>
              <a:rPr lang="en-US" altLang="en-US" b="0" i="1"/>
              <a:t>(29:15-16)</a:t>
            </a:r>
          </a:p>
          <a:p>
            <a:pPr>
              <a:spcAft>
                <a:spcPct val="50000"/>
              </a:spcAft>
            </a:pPr>
            <a:r>
              <a:rPr lang="en-US" altLang="en-US"/>
              <a:t>They “called evil good, and good evil” and they “substituted darkness for light and light for darkness” </a:t>
            </a:r>
            <a:r>
              <a:rPr lang="en-US" altLang="en-US" b="0" i="1"/>
              <a:t>(5:20)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5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85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85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0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Rectangle 5">
            <a:extLst>
              <a:ext uri="{FF2B5EF4-FFF2-40B4-BE49-F238E27FC236}">
                <a16:creationId xmlns:a16="http://schemas.microsoft.com/office/drawing/2014/main" id="{3F2B1E7C-90F2-4939-8B67-B6288FDB25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Avoid the Woe for the wicked</a:t>
            </a:r>
            <a:br>
              <a:rPr lang="en-US" altLang="en-US" dirty="0"/>
            </a:br>
            <a:r>
              <a:rPr lang="en-US" altLang="en-US" sz="1600" i="1" dirty="0"/>
              <a:t>(continued)</a:t>
            </a:r>
          </a:p>
        </p:txBody>
      </p:sp>
      <p:sp>
        <p:nvSpPr>
          <p:cNvPr id="110598" name="Rectangle 6">
            <a:extLst>
              <a:ext uri="{FF2B5EF4-FFF2-40B4-BE49-F238E27FC236}">
                <a16:creationId xmlns:a16="http://schemas.microsoft.com/office/drawing/2014/main" id="{0BD13994-507E-4C1D-8214-707B17013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spcAft>
                <a:spcPct val="20000"/>
              </a:spcAft>
              <a:buFontTx/>
              <a:buNone/>
            </a:pPr>
            <a:r>
              <a:rPr lang="en-US" altLang="en-US" sz="2800" dirty="0"/>
              <a:t>Many Today…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altLang="en-US" sz="2800" dirty="0"/>
              <a:t>Do exactly what Judah did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altLang="en-US" sz="2800" dirty="0"/>
              <a:t>Decide that God’s limits are not right so they “cross the line”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altLang="en-US" sz="2800" dirty="0"/>
              <a:t>Decide that God’s statutes are not “relevant” so they change God’s commands 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altLang="en-US" sz="2800" dirty="0"/>
              <a:t>Decide that God’s covenant relationship is too restrictive and should be more “inclusive”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altLang="en-US" sz="2800" dirty="0"/>
              <a:t>Have “turned things around” </a:t>
            </a:r>
            <a:r>
              <a:rPr lang="en-US" altLang="en-US" sz="2800" b="0" i="1" dirty="0"/>
              <a:t>(Isaiah 5:24-25).</a:t>
            </a:r>
            <a:r>
              <a:rPr lang="en-US" altLang="en-US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0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0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0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05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3" name="Rectangle 5">
            <a:extLst>
              <a:ext uri="{FF2B5EF4-FFF2-40B4-BE49-F238E27FC236}">
                <a16:creationId xmlns:a16="http://schemas.microsoft.com/office/drawing/2014/main" id="{2474171F-A5DD-4CB2-AC71-90FEF0BE16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Because of God’s holiness</a:t>
            </a:r>
          </a:p>
        </p:txBody>
      </p:sp>
      <p:sp>
        <p:nvSpPr>
          <p:cNvPr id="114694" name="Rectangle 6">
            <a:extLst>
              <a:ext uri="{FF2B5EF4-FFF2-40B4-BE49-F238E27FC236}">
                <a16:creationId xmlns:a16="http://schemas.microsoft.com/office/drawing/2014/main" id="{78C48CE7-3DDE-434D-805F-55282A41B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355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b="0" i="1"/>
              <a:t>(6:1ff; 17:10; 25:1ff; 29:22-24). </a:t>
            </a:r>
          </a:p>
          <a:p>
            <a:pPr>
              <a:lnSpc>
                <a:spcPct val="110000"/>
              </a:lnSpc>
              <a:spcAft>
                <a:spcPct val="50000"/>
              </a:spcAft>
            </a:pPr>
            <a:r>
              <a:rPr lang="en-US" altLang="en-US"/>
              <a:t>God wants man to respond from loving devotion </a:t>
            </a:r>
            <a:r>
              <a:rPr lang="en-US" altLang="en-US" b="0" i="1"/>
              <a:t>(Hosea 6:1-3; 7:13-16; 11:3,4)</a:t>
            </a:r>
          </a:p>
          <a:p>
            <a:pPr>
              <a:lnSpc>
                <a:spcPct val="110000"/>
              </a:lnSpc>
              <a:spcAft>
                <a:spcPct val="50000"/>
              </a:spcAft>
            </a:pPr>
            <a:r>
              <a:rPr lang="en-US" altLang="en-US"/>
              <a:t>Services lacking loving devotion are rejected </a:t>
            </a:r>
            <a:r>
              <a:rPr lang="en-US" altLang="en-US" b="0" i="1"/>
              <a:t>(Isaiah 29:13; Malachi 1:10-14)</a:t>
            </a:r>
            <a:endParaRPr lang="en-US" altLang="en-US"/>
          </a:p>
          <a:p>
            <a:pPr>
              <a:lnSpc>
                <a:spcPct val="110000"/>
              </a:lnSpc>
              <a:spcAft>
                <a:spcPct val="50000"/>
              </a:spcAft>
            </a:pPr>
            <a:r>
              <a:rPr lang="en-US" altLang="en-US"/>
              <a:t>God’s holiness was “downgraded” </a:t>
            </a:r>
          </a:p>
          <a:p>
            <a:pPr>
              <a:lnSpc>
                <a:spcPct val="110000"/>
              </a:lnSpc>
              <a:spcAft>
                <a:spcPct val="50000"/>
              </a:spcAft>
            </a:pPr>
            <a:r>
              <a:rPr lang="en-US" altLang="en-US"/>
              <a:t>God was trivialized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4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4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>
            <a:extLst>
              <a:ext uri="{FF2B5EF4-FFF2-40B4-BE49-F238E27FC236}">
                <a16:creationId xmlns:a16="http://schemas.microsoft.com/office/drawing/2014/main" id="{333DD81D-7366-439D-B1CC-A09806BB8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Because of God’s holiness </a:t>
            </a:r>
            <a:br>
              <a:rPr lang="en-US" altLang="en-US"/>
            </a:br>
            <a:r>
              <a:rPr lang="en-US" altLang="en-US" sz="1600" i="1"/>
              <a:t>(continued)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B0F3CD62-3EF5-4CD5-90B6-B57DE2351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en-US" altLang="en-US" dirty="0"/>
              <a:t>RECOGNIZING THE HOLINESS OF GOD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They will be subdued </a:t>
            </a:r>
            <a:r>
              <a:rPr lang="en-US" altLang="en-US" b="0" i="1" dirty="0"/>
              <a:t>(Isaiah 6:1ff)</a:t>
            </a:r>
            <a:r>
              <a:rPr lang="en-US" alt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They will switch habits </a:t>
            </a:r>
            <a:r>
              <a:rPr lang="en-US" altLang="en-US" b="0" i="1" dirty="0"/>
              <a:t>(Isaiah 17:10)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They will be sanctified </a:t>
            </a:r>
            <a:r>
              <a:rPr lang="en-US" altLang="en-US" b="0" i="1" dirty="0"/>
              <a:t>(Isaiah 29:22-24)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They will be secure </a:t>
            </a:r>
            <a:r>
              <a:rPr lang="en-US" altLang="en-US" b="0" i="1" dirty="0"/>
              <a:t>(Isaiah 25:1ff)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6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7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>
            <a:extLst>
              <a:ext uri="{FF2B5EF4-FFF2-40B4-BE49-F238E27FC236}">
                <a16:creationId xmlns:a16="http://schemas.microsoft.com/office/drawing/2014/main" id="{794575BE-715D-4AE5-98D9-77296B479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Obey and Wait for God</a:t>
            </a:r>
          </a:p>
        </p:txBody>
      </p:sp>
      <p:sp>
        <p:nvSpPr>
          <p:cNvPr id="118789" name="Rectangle 5">
            <a:extLst>
              <a:ext uri="{FF2B5EF4-FFF2-40B4-BE49-F238E27FC236}">
                <a16:creationId xmlns:a16="http://schemas.microsoft.com/office/drawing/2014/main" id="{6A74EBE5-A300-402E-9841-F6B21A051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0593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b="0" i="1"/>
              <a:t>(26:3-4; 30:18; 40:31; 41:10).</a:t>
            </a:r>
          </a:p>
          <a:p>
            <a:pPr>
              <a:lnSpc>
                <a:spcPct val="200000"/>
              </a:lnSpc>
              <a:spcAft>
                <a:spcPct val="40000"/>
              </a:spcAft>
            </a:pPr>
            <a:r>
              <a:rPr lang="en-US" altLang="en-US"/>
              <a:t>Do not seek help from worldly sources</a:t>
            </a:r>
          </a:p>
          <a:p>
            <a:pPr>
              <a:lnSpc>
                <a:spcPct val="140000"/>
              </a:lnSpc>
              <a:spcAft>
                <a:spcPct val="40000"/>
              </a:spcAft>
            </a:pPr>
            <a:r>
              <a:rPr lang="en-US" altLang="en-US"/>
              <a:t>“I will wait for the Lord who is hiding His face” </a:t>
            </a:r>
            <a:r>
              <a:rPr lang="en-US" altLang="en-US" b="0" i="1"/>
              <a:t>(Isaiah 8:17-19)</a:t>
            </a:r>
          </a:p>
          <a:p>
            <a:pPr>
              <a:lnSpc>
                <a:spcPct val="140000"/>
              </a:lnSpc>
              <a:spcAft>
                <a:spcPct val="40000"/>
              </a:spcAft>
            </a:pPr>
            <a:r>
              <a:rPr lang="en-US" altLang="en-US"/>
              <a:t>Remain trusting of God’s Word</a:t>
            </a:r>
            <a:endParaRPr lang="en-US" altLang="en-US" b="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3" name="Rectangle 7">
            <a:extLst>
              <a:ext uri="{FF2B5EF4-FFF2-40B4-BE49-F238E27FC236}">
                <a16:creationId xmlns:a16="http://schemas.microsoft.com/office/drawing/2014/main" id="{6DD33EF0-6A28-4270-8BA4-F1CABEC28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Obey and Wait for God</a:t>
            </a:r>
            <a:br>
              <a:rPr lang="en-US" altLang="en-US"/>
            </a:br>
            <a:r>
              <a:rPr lang="en-US" altLang="en-US" sz="1600" i="1"/>
              <a:t>(continued)</a:t>
            </a:r>
          </a:p>
        </p:txBody>
      </p:sp>
      <p:sp>
        <p:nvSpPr>
          <p:cNvPr id="121864" name="Rectangle 8">
            <a:extLst>
              <a:ext uri="{FF2B5EF4-FFF2-40B4-BE49-F238E27FC236}">
                <a16:creationId xmlns:a16="http://schemas.microsoft.com/office/drawing/2014/main" id="{9C98D532-A252-4F2C-8C48-92B1D8EB64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lnSpc>
                <a:spcPct val="130000"/>
              </a:lnSpc>
              <a:buFontTx/>
              <a:buNone/>
            </a:pPr>
            <a:r>
              <a:rPr lang="en-US" altLang="en-US" sz="3600"/>
              <a:t>“THE WAITING GAME”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en-US" altLang="en-US"/>
              <a:t>Express trust in the Lord  </a:t>
            </a:r>
            <a:r>
              <a:rPr lang="en-US" altLang="en-US" b="0" i="1"/>
              <a:t>(26:3-4).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en-US" altLang="en-US"/>
              <a:t>Enjoy blessings from the Lord </a:t>
            </a:r>
            <a:r>
              <a:rPr lang="en-US" altLang="en-US" b="0" i="1"/>
              <a:t>(30:18).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en-US" altLang="en-US"/>
              <a:t>Expect strength to endure </a:t>
            </a:r>
            <a:r>
              <a:rPr lang="en-US" altLang="en-US" b="0" i="1"/>
              <a:t>(40:31).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en-US" altLang="en-US"/>
              <a:t>Encourage faith to grow more devoted </a:t>
            </a:r>
            <a:r>
              <a:rPr lang="en-US" altLang="en-US" b="0" i="1"/>
              <a:t>(41:10).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1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1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1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18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7">
            <a:extLst>
              <a:ext uri="{FF2B5EF4-FFF2-40B4-BE49-F238E27FC236}">
                <a16:creationId xmlns:a16="http://schemas.microsoft.com/office/drawing/2014/main" id="{91AE9824-4E5B-431A-AFF8-7E23D69F3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Obey and Wait for God</a:t>
            </a:r>
            <a:br>
              <a:rPr lang="en-US" altLang="en-US"/>
            </a:br>
            <a:r>
              <a:rPr lang="en-US" altLang="en-US" sz="1600" i="1"/>
              <a:t>(continued)</a:t>
            </a:r>
          </a:p>
        </p:txBody>
      </p:sp>
      <p:sp>
        <p:nvSpPr>
          <p:cNvPr id="122888" name="Rectangle 8">
            <a:extLst>
              <a:ext uri="{FF2B5EF4-FFF2-40B4-BE49-F238E27FC236}">
                <a16:creationId xmlns:a16="http://schemas.microsoft.com/office/drawing/2014/main" id="{A2D3B80A-E982-4E84-802A-BE22C7761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100000"/>
              </a:spcAft>
            </a:pPr>
            <a:r>
              <a:rPr lang="en-US" altLang="en-US"/>
              <a:t>“I will strengthen...I will help...I will uphold...” </a:t>
            </a:r>
            <a:r>
              <a:rPr lang="en-US" altLang="en-US" b="0" i="1"/>
              <a:t>(41:10)</a:t>
            </a:r>
          </a:p>
          <a:p>
            <a:pPr>
              <a:lnSpc>
                <a:spcPct val="120000"/>
              </a:lnSpc>
              <a:spcAft>
                <a:spcPct val="100000"/>
              </a:spcAft>
            </a:pPr>
            <a:r>
              <a:rPr lang="en-US" altLang="en-US"/>
              <a:t>Those who obey and wait find rich rewards </a:t>
            </a:r>
            <a:r>
              <a:rPr lang="en-US" altLang="en-US" b="0" i="1"/>
              <a:t>(1 Peter 5:7; Matthew 11:28-30)</a:t>
            </a:r>
            <a:r>
              <a:rPr lang="en-US" altLang="en-US"/>
              <a:t> </a:t>
            </a:r>
          </a:p>
          <a:p>
            <a:pPr>
              <a:lnSpc>
                <a:spcPct val="120000"/>
              </a:lnSpc>
              <a:spcAft>
                <a:spcPct val="100000"/>
              </a:spcAft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29A88CC8-22DF-4E24-8150-392C857B6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To Honor the Sovereign Controller</a:t>
            </a:r>
          </a:p>
        </p:txBody>
      </p:sp>
      <p:sp>
        <p:nvSpPr>
          <p:cNvPr id="125956" name="Text Box 4">
            <a:extLst>
              <a:ext uri="{FF2B5EF4-FFF2-40B4-BE49-F238E27FC236}">
                <a16:creationId xmlns:a16="http://schemas.microsoft.com/office/drawing/2014/main" id="{1BE97D46-80E0-4BFC-8CEB-67BCE53ED56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35563"/>
          </a:xfrm>
          <a:noFill/>
          <a:ln/>
        </p:spPr>
        <p:txBody>
          <a:bodyPr/>
          <a:lstStyle/>
          <a:p>
            <a:pPr algn="ctr">
              <a:lnSpc>
                <a:spcPct val="110000"/>
              </a:lnSpc>
              <a:buFontTx/>
              <a:buNone/>
            </a:pPr>
            <a:r>
              <a:rPr lang="en-US" altLang="en-US" b="0" i="1"/>
              <a:t>(10:5-6, 15; 13:1ff; 23:8-9; 24:21-22; 40:15ff; 31:1ff; 44:6-7; 45:1ff) </a:t>
            </a:r>
          </a:p>
          <a:p>
            <a:pPr>
              <a:lnSpc>
                <a:spcPct val="160000"/>
              </a:lnSpc>
            </a:pPr>
            <a:r>
              <a:rPr lang="en-US" altLang="en-US"/>
              <a:t>God is the Almighty Sovereign</a:t>
            </a:r>
          </a:p>
          <a:p>
            <a:pPr>
              <a:lnSpc>
                <a:spcPct val="160000"/>
              </a:lnSpc>
            </a:pPr>
            <a:r>
              <a:rPr lang="en-US" altLang="en-US"/>
              <a:t>A failure to obey is rebellion</a:t>
            </a:r>
          </a:p>
          <a:p>
            <a:pPr>
              <a:lnSpc>
                <a:spcPct val="160000"/>
              </a:lnSpc>
            </a:pPr>
            <a:r>
              <a:rPr lang="en-US" altLang="en-US"/>
              <a:t>Satan’s strategy - </a:t>
            </a:r>
            <a:r>
              <a:rPr lang="en-US" altLang="en-US" i="1"/>
              <a:t>one can rebel against God and not suffer punishment.</a:t>
            </a:r>
            <a:r>
              <a:rPr lang="en-US" altLang="en-US"/>
              <a:t> </a:t>
            </a:r>
            <a:endParaRPr lang="en-US" altLang="en-US" b="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5" name="Rectangle 5">
            <a:extLst>
              <a:ext uri="{FF2B5EF4-FFF2-40B4-BE49-F238E27FC236}">
                <a16:creationId xmlns:a16="http://schemas.microsoft.com/office/drawing/2014/main" id="{96A41514-0907-457B-98B3-DEFFD1DA9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To Honor the Sovereign Controller</a:t>
            </a:r>
            <a:br>
              <a:rPr lang="en-US" altLang="en-US" sz="4000"/>
            </a:br>
            <a:r>
              <a:rPr lang="en-US" altLang="en-US" sz="1600" i="1"/>
              <a:t>(continued)</a:t>
            </a:r>
          </a:p>
        </p:txBody>
      </p:sp>
      <p:sp>
        <p:nvSpPr>
          <p:cNvPr id="128006" name="Rectangle 6">
            <a:extLst>
              <a:ext uri="{FF2B5EF4-FFF2-40B4-BE49-F238E27FC236}">
                <a16:creationId xmlns:a16="http://schemas.microsoft.com/office/drawing/2014/main" id="{466A2F62-378A-4C92-9778-F901AA0DC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en-US" altLang="en-US" sz="3600"/>
              <a:t>SUPREMACY OF GOD</a:t>
            </a:r>
          </a:p>
          <a:p>
            <a:pPr>
              <a:lnSpc>
                <a:spcPct val="150000"/>
              </a:lnSpc>
            </a:pPr>
            <a:r>
              <a:rPr lang="en-US" altLang="en-US" sz="2800"/>
              <a:t>Nations are accountable </a:t>
            </a:r>
            <a:r>
              <a:rPr lang="en-US" altLang="en-US" sz="2800" b="0" i="1"/>
              <a:t>(10:5-6,15; 31:1-5)</a:t>
            </a:r>
          </a:p>
          <a:p>
            <a:pPr>
              <a:lnSpc>
                <a:spcPct val="150000"/>
              </a:lnSpc>
            </a:pPr>
            <a:r>
              <a:rPr lang="en-US" altLang="en-US" sz="2800"/>
              <a:t>All creation is subject </a:t>
            </a:r>
            <a:r>
              <a:rPr lang="en-US" altLang="en-US" sz="2800" b="0" i="1"/>
              <a:t>(13:1-22; 45:1ff)</a:t>
            </a:r>
          </a:p>
          <a:p>
            <a:pPr>
              <a:lnSpc>
                <a:spcPct val="150000"/>
              </a:lnSpc>
            </a:pPr>
            <a:r>
              <a:rPr lang="en-US" altLang="en-US" sz="2800"/>
              <a:t>Plan in cooperation with God </a:t>
            </a:r>
            <a:r>
              <a:rPr lang="en-US" altLang="en-US" sz="2800" b="0" i="1"/>
              <a:t>(23:8-9)</a:t>
            </a:r>
          </a:p>
          <a:p>
            <a:pPr>
              <a:lnSpc>
                <a:spcPct val="150000"/>
              </a:lnSpc>
            </a:pPr>
            <a:r>
              <a:rPr lang="en-US" altLang="en-US" sz="2800"/>
              <a:t>Sin will be punished </a:t>
            </a:r>
            <a:r>
              <a:rPr lang="en-US" altLang="en-US" sz="2800" b="0" i="1"/>
              <a:t>(24:21, 22; 40:15ff)</a:t>
            </a:r>
          </a:p>
          <a:p>
            <a:pPr>
              <a:lnSpc>
                <a:spcPct val="150000"/>
              </a:lnSpc>
            </a:pPr>
            <a:r>
              <a:rPr lang="en-US" altLang="en-US" sz="2800"/>
              <a:t>Substitutes will be destroyed </a:t>
            </a:r>
            <a:r>
              <a:rPr lang="en-US" altLang="en-US" sz="2800" b="0" i="1"/>
              <a:t>(44:6-7)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8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8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8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80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80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BB862-B0B4-44C8-BD85-166B47512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Isaiah’s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AD196-88B8-4BE8-8009-A9395CA64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51718"/>
            <a:ext cx="8686800" cy="496808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</a:rPr>
              <a:t>REDEMPTION</a:t>
            </a:r>
            <a:r>
              <a:rPr lang="en-US" dirty="0"/>
              <a:t>—God offers redemption to ALL. Such is “impossible” for mankind!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</a:rPr>
              <a:t>REMNANT</a:t>
            </a:r>
            <a:r>
              <a:rPr lang="en-US" dirty="0"/>
              <a:t>—God guarantees that salvation is present. Salvation is based NOT upon identification but upon fidelity.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</a:rPr>
              <a:t>REQUEST</a:t>
            </a:r>
            <a:r>
              <a:rPr lang="en-US" dirty="0"/>
              <a:t>—God’s “impossible” salvation is found ONLY by those willing to obey.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Note: The remaining lessons explore aspects of these major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04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3" name="Rectangle 5">
            <a:extLst>
              <a:ext uri="{FF2B5EF4-FFF2-40B4-BE49-F238E27FC236}">
                <a16:creationId xmlns:a16="http://schemas.microsoft.com/office/drawing/2014/main" id="{579C47F3-D1D8-40B1-8432-39735B1AA6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To Honor the Sovereign Controller</a:t>
            </a:r>
            <a:br>
              <a:rPr lang="en-US" altLang="en-US" sz="4000"/>
            </a:br>
            <a:r>
              <a:rPr lang="en-US" altLang="en-US" sz="1600" i="1"/>
              <a:t>(continued)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3A2BF61D-56CA-493E-B8B8-3319E1A0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altLang="en-US"/>
              <a:t>No one is able to frustrate God’s planning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altLang="en-US"/>
              <a:t>“Just as I have intended so it has happened and just as I planned so it will stand” </a:t>
            </a:r>
            <a:r>
              <a:rPr lang="en-US" altLang="en-US" b="0" i="1"/>
              <a:t>(14:24, 27). 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altLang="en-US"/>
              <a:t>We must yield to this Sovereign’s rule and obey His will </a:t>
            </a:r>
            <a:r>
              <a:rPr lang="en-US" altLang="en-US" b="0" i="1"/>
              <a:t>(14:24, 27).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0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0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0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4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BFADFD90-8DF5-4D56-A418-E2C412C27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Accept Offer of Pardon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5DED883C-7BF8-4D02-8A80-31ABAA8A8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b="0" i="1"/>
              <a:t>(22:12-14; 27:5, 9; 30:15; 31:6; 33:24; 35:8-10; 43:1-7; 44:22b; 45:9, 22; 50:4, 5, 10).</a:t>
            </a:r>
          </a:p>
          <a:p>
            <a:pPr>
              <a:lnSpc>
                <a:spcPct val="130000"/>
              </a:lnSpc>
              <a:spcAft>
                <a:spcPct val="20000"/>
              </a:spcAft>
            </a:pPr>
            <a:r>
              <a:rPr lang="en-US" altLang="en-US"/>
              <a:t>Why would anyone choose to reject such a gracious forgiveness?</a:t>
            </a:r>
          </a:p>
          <a:p>
            <a:pPr>
              <a:lnSpc>
                <a:spcPct val="110000"/>
              </a:lnSpc>
              <a:spcAft>
                <a:spcPct val="20000"/>
              </a:spcAft>
            </a:pPr>
            <a:r>
              <a:rPr lang="en-US" altLang="en-US"/>
              <a:t>“Let him make his peace with me” </a:t>
            </a:r>
            <a:r>
              <a:rPr lang="en-US" altLang="en-US" b="0" i="1"/>
              <a:t>(Isaiah 27:5b).</a:t>
            </a:r>
            <a:endParaRPr lang="en-US" altLang="en-US"/>
          </a:p>
          <a:p>
            <a:pPr>
              <a:lnSpc>
                <a:spcPct val="110000"/>
              </a:lnSpc>
              <a:spcAft>
                <a:spcPct val="20000"/>
              </a:spcAft>
            </a:pPr>
            <a:r>
              <a:rPr lang="en-US" altLang="en-US"/>
              <a:t>Can be washed “white as snow” if willing to “consent and obey” </a:t>
            </a:r>
            <a:r>
              <a:rPr lang="en-US" altLang="en-US" b="0" i="1"/>
              <a:t>(1:18-19).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C204678A-2AC9-4236-8FE2-B716F95AF1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Remembering God’s Constancy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9F53448F-8E28-4536-AA8E-DEB68F9DC6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35563"/>
          </a:xfrm>
        </p:spPr>
        <p:txBody>
          <a:bodyPr/>
          <a:lstStyle/>
          <a:p>
            <a:pPr algn="ctr">
              <a:spcAft>
                <a:spcPct val="20000"/>
              </a:spcAft>
              <a:buFontTx/>
              <a:buNone/>
            </a:pPr>
            <a:r>
              <a:rPr lang="en-US" altLang="en-US" b="0" i="1"/>
              <a:t>(14:24, 27; 46:4-11). </a:t>
            </a:r>
          </a:p>
          <a:p>
            <a:pPr>
              <a:spcAft>
                <a:spcPct val="20000"/>
              </a:spcAft>
            </a:pPr>
            <a:r>
              <a:rPr lang="en-US" altLang="en-US"/>
              <a:t>“I have spoken; truly I will bring it to pass. I have planned it, surely I will do it” </a:t>
            </a:r>
            <a:r>
              <a:rPr lang="en-US" altLang="en-US" sz="2400" b="0" i="1"/>
              <a:t>(46:11b).</a:t>
            </a:r>
            <a:r>
              <a:rPr lang="en-US" altLang="en-US"/>
              <a:t> </a:t>
            </a:r>
          </a:p>
          <a:p>
            <a:pPr>
              <a:spcAft>
                <a:spcPct val="20000"/>
              </a:spcAft>
            </a:pPr>
            <a:r>
              <a:rPr lang="en-US" altLang="en-US" i="1"/>
              <a:t>God’s commands are not “plastic!”</a:t>
            </a:r>
          </a:p>
          <a:p>
            <a:pPr>
              <a:spcAft>
                <a:spcPct val="20000"/>
              </a:spcAft>
            </a:pPr>
            <a:r>
              <a:rPr lang="en-US" altLang="en-US" i="1"/>
              <a:t>God’s will cannot be redefined, molded, moderated, or ignored.</a:t>
            </a:r>
          </a:p>
          <a:p>
            <a:pPr>
              <a:spcAft>
                <a:spcPct val="20000"/>
              </a:spcAft>
            </a:pPr>
            <a:r>
              <a:rPr lang="en-US" altLang="en-US" i="1"/>
              <a:t>“Even to your old age I will be the same” </a:t>
            </a:r>
            <a:r>
              <a:rPr lang="en-US" altLang="en-US" b="0" i="1"/>
              <a:t>(46:4).</a:t>
            </a:r>
            <a:endParaRPr lang="en-US" alt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>
            <a:extLst>
              <a:ext uri="{FF2B5EF4-FFF2-40B4-BE49-F238E27FC236}">
                <a16:creationId xmlns:a16="http://schemas.microsoft.com/office/drawing/2014/main" id="{B12C2CA8-94AF-4228-9FF3-72183F882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Four Factors Reminding Us…</a:t>
            </a:r>
          </a:p>
        </p:txBody>
      </p:sp>
      <p:sp>
        <p:nvSpPr>
          <p:cNvPr id="136197" name="Rectangle 5">
            <a:extLst>
              <a:ext uri="{FF2B5EF4-FFF2-40B4-BE49-F238E27FC236}">
                <a16:creationId xmlns:a16="http://schemas.microsoft.com/office/drawing/2014/main" id="{AA7DCBEE-2C1F-4532-8502-052453696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US" altLang="en-US" dirty="0"/>
              <a:t>AUTHORED by the Divine Plan </a:t>
            </a:r>
            <a:r>
              <a:rPr lang="en-US" altLang="en-US" b="0" i="1" dirty="0"/>
              <a:t>(6:8)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US" altLang="en-US" dirty="0"/>
              <a:t>ARTICULATED by the Divine Prophet </a:t>
            </a:r>
            <a:r>
              <a:rPr lang="en-US" altLang="en-US" b="0" i="1" dirty="0"/>
              <a:t>(2:1)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US" altLang="en-US" dirty="0"/>
              <a:t>ASSURED by the Divine Purpose </a:t>
            </a:r>
            <a:r>
              <a:rPr lang="en-US" altLang="en-US" b="0" i="1" dirty="0"/>
              <a:t>(46:9b-10)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US" altLang="en-US" dirty="0"/>
              <a:t>ANSWERED by the Divine Person </a:t>
            </a:r>
            <a:r>
              <a:rPr lang="en-US" altLang="en-US" b="0" i="1" dirty="0"/>
              <a:t>(Son, John 12:36-41)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6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6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6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6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FEA467F6-4B36-4077-9857-338605EC4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YOU and Isaiah…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99141E6D-58F6-47E4-9E69-04A60E1194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en-US" altLang="en-US" sz="4400" dirty="0"/>
              <a:t>Have you responded?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altLang="en-US" sz="4400" dirty="0"/>
              <a:t>Are you convinced?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altLang="en-US" sz="4400" dirty="0"/>
              <a:t>Why should YOU obey?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CF97F1EB-99D7-4873-9B53-AFDBC7DB3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Motivation!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259B88AF-908E-4F35-BF5D-9EACDE153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/>
              <a:t>The key to life is “motivation”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Until we are motivated to obey God, all instruction will be shrugged off with indifference.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2" name="Rectangle 6">
            <a:extLst>
              <a:ext uri="{FF2B5EF4-FFF2-40B4-BE49-F238E27FC236}">
                <a16:creationId xmlns:a16="http://schemas.microsoft.com/office/drawing/2014/main" id="{E7FCD8F7-DDB6-4A3C-A8A0-CC7544C73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6263" name="Rectangle 7">
            <a:extLst>
              <a:ext uri="{FF2B5EF4-FFF2-40B4-BE49-F238E27FC236}">
                <a16:creationId xmlns:a16="http://schemas.microsoft.com/office/drawing/2014/main" id="{13EEF2D3-069D-4338-A815-B7B6D0070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100000"/>
              </a:spcAft>
            </a:pPr>
            <a:r>
              <a:rPr lang="en-US" altLang="en-US"/>
              <a:t>The prophecy was to urge man to realize that obedience to God’s commands is man’s great imperative! </a:t>
            </a:r>
            <a:r>
              <a:rPr lang="en-US" altLang="en-US" b="0" i="1"/>
              <a:t>(1:18-20; 59:1-21).</a:t>
            </a:r>
          </a:p>
          <a:p>
            <a:pPr>
              <a:lnSpc>
                <a:spcPct val="120000"/>
              </a:lnSpc>
              <a:spcAft>
                <a:spcPct val="100000"/>
              </a:spcAft>
            </a:pPr>
            <a:r>
              <a:rPr lang="en-US" altLang="en-US"/>
              <a:t>The prophet sought to stimulate Judah to respond to God from the right motives. </a:t>
            </a:r>
          </a:p>
          <a:p>
            <a:pPr>
              <a:lnSpc>
                <a:spcPct val="120000"/>
              </a:lnSpc>
              <a:spcAft>
                <a:spcPct val="100000"/>
              </a:spcAft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>
            <a:extLst>
              <a:ext uri="{FF2B5EF4-FFF2-40B4-BE49-F238E27FC236}">
                <a16:creationId xmlns:a16="http://schemas.microsoft.com/office/drawing/2014/main" id="{299D8B47-F009-48D0-9979-BD1F5DBE7C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very practical application</a:t>
            </a:r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978753B0-E5C4-40AC-BE64-2DD6A604A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50000"/>
              </a:spcAft>
            </a:pPr>
            <a:r>
              <a:rPr lang="en-US" altLang="en-US"/>
              <a:t>A religion of convenient self-satisfaction and not genuine heart devotion</a:t>
            </a:r>
          </a:p>
          <a:p>
            <a:pPr>
              <a:spcAft>
                <a:spcPct val="50000"/>
              </a:spcAft>
            </a:pPr>
            <a:r>
              <a:rPr lang="en-US" altLang="en-US"/>
              <a:t>Hearts are similar to the hearts of worshipers in Isaiah’s time.</a:t>
            </a:r>
          </a:p>
          <a:p>
            <a:pPr>
              <a:spcAft>
                <a:spcPct val="50000"/>
              </a:spcAft>
            </a:pPr>
            <a:r>
              <a:rPr lang="en-US" altLang="en-US"/>
              <a:t>Offered services not acceptable to God</a:t>
            </a:r>
          </a:p>
          <a:p>
            <a:pPr>
              <a:spcAft>
                <a:spcPct val="50000"/>
              </a:spcAft>
            </a:pPr>
            <a:r>
              <a:rPr lang="en-US" altLang="en-US"/>
              <a:t>Understood they should but did not understand WHY they should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>
            <a:extLst>
              <a:ext uri="{FF2B5EF4-FFF2-40B4-BE49-F238E27FC236}">
                <a16:creationId xmlns:a16="http://schemas.microsoft.com/office/drawing/2014/main" id="{3E38631B-F30B-4330-95ED-3C8080D53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Obey God?</a:t>
            </a:r>
          </a:p>
        </p:txBody>
      </p:sp>
      <p:sp>
        <p:nvSpPr>
          <p:cNvPr id="95237" name="Rectangle 5">
            <a:extLst>
              <a:ext uri="{FF2B5EF4-FFF2-40B4-BE49-F238E27FC236}">
                <a16:creationId xmlns:a16="http://schemas.microsoft.com/office/drawing/2014/main" id="{00403302-FBE3-49D1-8248-07A104536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dirty="0"/>
              <a:t>To avoid the woe for the wicked</a:t>
            </a:r>
          </a:p>
          <a:p>
            <a:pPr>
              <a:lnSpc>
                <a:spcPct val="130000"/>
              </a:lnSpc>
            </a:pPr>
            <a:r>
              <a:rPr lang="en-US" altLang="en-US" dirty="0"/>
              <a:t>Because of the holiness of God</a:t>
            </a:r>
          </a:p>
          <a:p>
            <a:pPr>
              <a:lnSpc>
                <a:spcPct val="130000"/>
              </a:lnSpc>
            </a:pPr>
            <a:r>
              <a:rPr lang="en-US" altLang="en-US" dirty="0"/>
              <a:t>To wait for God</a:t>
            </a:r>
          </a:p>
          <a:p>
            <a:pPr>
              <a:lnSpc>
                <a:spcPct val="130000"/>
              </a:lnSpc>
            </a:pPr>
            <a:r>
              <a:rPr lang="en-US" altLang="en-US" dirty="0"/>
              <a:t>To honor the sovereign Controller</a:t>
            </a:r>
          </a:p>
          <a:p>
            <a:pPr>
              <a:lnSpc>
                <a:spcPct val="130000"/>
              </a:lnSpc>
            </a:pPr>
            <a:r>
              <a:rPr lang="en-US" altLang="en-US" dirty="0"/>
              <a:t>To accept gracious pardon</a:t>
            </a:r>
          </a:p>
          <a:p>
            <a:pPr>
              <a:lnSpc>
                <a:spcPct val="130000"/>
              </a:lnSpc>
            </a:pPr>
            <a:r>
              <a:rPr lang="en-US" altLang="en-US" dirty="0"/>
              <a:t>To remember God’s constancy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5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5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5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4" name="Rectangle 8">
            <a:extLst>
              <a:ext uri="{FF2B5EF4-FFF2-40B4-BE49-F238E27FC236}">
                <a16:creationId xmlns:a16="http://schemas.microsoft.com/office/drawing/2014/main" id="{57D84992-B38C-40FF-A211-399FF74E5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Avoid the Woe for the wicked</a:t>
            </a:r>
          </a:p>
        </p:txBody>
      </p:sp>
      <p:sp>
        <p:nvSpPr>
          <p:cNvPr id="101385" name="Rectangle 9">
            <a:extLst>
              <a:ext uri="{FF2B5EF4-FFF2-40B4-BE49-F238E27FC236}">
                <a16:creationId xmlns:a16="http://schemas.microsoft.com/office/drawing/2014/main" id="{160225A7-68DE-4505-BF98-7C75F9560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355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b="0" i="1"/>
              <a:t>(5:8ff; 10:3; 14:5ff; 15:1ff; 22:5; 29:15-16; 30:1ff; 33:8; 42:20-25; 43:22ff; 44:20; 50:11)</a:t>
            </a:r>
          </a:p>
          <a:p>
            <a:pPr>
              <a:lnSpc>
                <a:spcPct val="120000"/>
              </a:lnSpc>
            </a:pPr>
            <a:r>
              <a:rPr lang="en-US" altLang="en-US"/>
              <a:t>All are guilty of sin and will face divine wrath</a:t>
            </a:r>
          </a:p>
          <a:p>
            <a:pPr>
              <a:lnSpc>
                <a:spcPct val="120000"/>
              </a:lnSpc>
            </a:pPr>
            <a:r>
              <a:rPr lang="en-US" altLang="en-US"/>
              <a:t>God wants none to suffer </a:t>
            </a:r>
            <a:r>
              <a:rPr lang="en-US" altLang="en-US" b="0" i="1"/>
              <a:t>(Ezekiel 18:23)</a:t>
            </a:r>
            <a:r>
              <a:rPr lang="en-US" altLang="en-US"/>
              <a:t> </a:t>
            </a:r>
          </a:p>
          <a:p>
            <a:pPr>
              <a:lnSpc>
                <a:spcPct val="120000"/>
              </a:lnSpc>
            </a:pPr>
            <a:r>
              <a:rPr lang="en-US" altLang="en-US"/>
              <a:t>The divine offer was met with a stubborn refusal. “But you were not willing” </a:t>
            </a:r>
            <a:r>
              <a:rPr lang="en-US" altLang="en-US" b="0" i="1"/>
              <a:t>(Isaiah 30:15b)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1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Rectangle 5">
            <a:extLst>
              <a:ext uri="{FF2B5EF4-FFF2-40B4-BE49-F238E27FC236}">
                <a16:creationId xmlns:a16="http://schemas.microsoft.com/office/drawing/2014/main" id="{25F84EAC-C5B6-4BE8-A2EA-BF9C5EABA6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Avoid the Woe for the wicked</a:t>
            </a:r>
            <a:br>
              <a:rPr lang="en-US" altLang="en-US" dirty="0"/>
            </a:br>
            <a:r>
              <a:rPr lang="en-US" altLang="en-US" sz="1600" i="1" dirty="0"/>
              <a:t>(continued)</a:t>
            </a:r>
          </a:p>
        </p:txBody>
      </p:sp>
      <p:sp>
        <p:nvSpPr>
          <p:cNvPr id="141318" name="Rectangle 6">
            <a:extLst>
              <a:ext uri="{FF2B5EF4-FFF2-40B4-BE49-F238E27FC236}">
                <a16:creationId xmlns:a16="http://schemas.microsoft.com/office/drawing/2014/main" id="{B5CA1087-938B-403F-86FF-8F7A140DC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n-US" altLang="en-US"/>
              <a:t>ACTIONS THAT CONDEMN (24:5-6)</a:t>
            </a:r>
          </a:p>
          <a:p>
            <a:pPr>
              <a:lnSpc>
                <a:spcPct val="170000"/>
              </a:lnSpc>
            </a:pPr>
            <a:r>
              <a:rPr lang="en-US" altLang="en-US"/>
              <a:t>“Transgressing laws” </a:t>
            </a:r>
          </a:p>
          <a:p>
            <a:pPr>
              <a:lnSpc>
                <a:spcPct val="170000"/>
              </a:lnSpc>
            </a:pPr>
            <a:r>
              <a:rPr lang="en-US" altLang="en-US"/>
              <a:t>“Violating statutes”</a:t>
            </a:r>
          </a:p>
          <a:p>
            <a:pPr>
              <a:lnSpc>
                <a:spcPct val="170000"/>
              </a:lnSpc>
            </a:pPr>
            <a:r>
              <a:rPr lang="en-US" altLang="en-US"/>
              <a:t>“Breaking covenants” </a:t>
            </a:r>
          </a:p>
          <a:p>
            <a:pPr>
              <a:lnSpc>
                <a:spcPct val="170000"/>
              </a:lnSpc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1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1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1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5">
            <a:extLst>
              <a:ext uri="{FF2B5EF4-FFF2-40B4-BE49-F238E27FC236}">
                <a16:creationId xmlns:a16="http://schemas.microsoft.com/office/drawing/2014/main" id="{FC685C15-3059-4EEB-9A83-512A73D99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Avoid the Woe for the wicked</a:t>
            </a:r>
            <a:br>
              <a:rPr lang="en-US" altLang="en-US" dirty="0"/>
            </a:br>
            <a:r>
              <a:rPr lang="en-US" altLang="en-US" sz="1600" i="1" dirty="0"/>
              <a:t>(continued)</a:t>
            </a:r>
          </a:p>
        </p:txBody>
      </p:sp>
      <p:sp>
        <p:nvSpPr>
          <p:cNvPr id="106502" name="Rectangle 6">
            <a:extLst>
              <a:ext uri="{FF2B5EF4-FFF2-40B4-BE49-F238E27FC236}">
                <a16:creationId xmlns:a16="http://schemas.microsoft.com/office/drawing/2014/main" id="{B5E268A0-0329-4E04-B280-02401608A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en-US" altLang="en-US"/>
              <a:t>“TRANSGRESSING OF LAWS” </a:t>
            </a:r>
          </a:p>
          <a:p>
            <a:pPr>
              <a:lnSpc>
                <a:spcPct val="120000"/>
              </a:lnSpc>
            </a:pPr>
            <a:r>
              <a:rPr lang="en-US" altLang="en-US"/>
              <a:t>No respect for basic guidelines</a:t>
            </a:r>
          </a:p>
          <a:p>
            <a:pPr>
              <a:lnSpc>
                <a:spcPct val="120000"/>
              </a:lnSpc>
            </a:pPr>
            <a:r>
              <a:rPr lang="en-US" altLang="en-US"/>
              <a:t>Hebrew term refers to “</a:t>
            </a:r>
            <a:r>
              <a:rPr lang="en-US" altLang="en-US" i="1"/>
              <a:t>crossing over the line</a:t>
            </a:r>
            <a:r>
              <a:rPr lang="en-US" altLang="en-US"/>
              <a:t>”</a:t>
            </a:r>
          </a:p>
          <a:p>
            <a:pPr>
              <a:lnSpc>
                <a:spcPct val="120000"/>
              </a:lnSpc>
            </a:pPr>
            <a:r>
              <a:rPr lang="en-US" altLang="en-US"/>
              <a:t>English idiom “Now you’ve crossed the line!”</a:t>
            </a:r>
          </a:p>
          <a:p>
            <a:pPr>
              <a:lnSpc>
                <a:spcPct val="120000"/>
              </a:lnSpc>
            </a:pPr>
            <a:r>
              <a:rPr lang="en-US" altLang="en-US"/>
              <a:t>Arrogantly goes beyond the right.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6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6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6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2" grpId="0" uiExpand="1" build="p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</TotalTime>
  <Words>1128</Words>
  <Application>Microsoft Office PowerPoint</Application>
  <PresentationFormat>On-screen Show (4:3)</PresentationFormat>
  <Paragraphs>120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Book Antiqua</vt:lpstr>
      <vt:lpstr>Trebuchet MS</vt:lpstr>
      <vt:lpstr>1_Default Design</vt:lpstr>
      <vt:lpstr>A Prophetic Word Requesting Obedience</vt:lpstr>
      <vt:lpstr>Isaiah’s Message</vt:lpstr>
      <vt:lpstr>Motivation!</vt:lpstr>
      <vt:lpstr>PowerPoint Presentation</vt:lpstr>
      <vt:lpstr>A very practical application</vt:lpstr>
      <vt:lpstr>Why Obey God?</vt:lpstr>
      <vt:lpstr>To Avoid the Woe for the wicked</vt:lpstr>
      <vt:lpstr>To Avoid the Woe for the wicked (continued)</vt:lpstr>
      <vt:lpstr>To Avoid the Woe for the wicked (continued)</vt:lpstr>
      <vt:lpstr>To Avoid the Woe for the wicked (continued)</vt:lpstr>
      <vt:lpstr>To Avoid the Woe for the wicked (continued)</vt:lpstr>
      <vt:lpstr>To Avoid the Woe for the wicked (continued)</vt:lpstr>
      <vt:lpstr>Because of God’s holiness</vt:lpstr>
      <vt:lpstr>Because of God’s holiness  (continued)</vt:lpstr>
      <vt:lpstr>Obey and Wait for God</vt:lpstr>
      <vt:lpstr>Obey and Wait for God (continued)</vt:lpstr>
      <vt:lpstr>Obey and Wait for God (continued)</vt:lpstr>
      <vt:lpstr>To Honor the Sovereign Controller</vt:lpstr>
      <vt:lpstr>To Honor the Sovereign Controller (continued)</vt:lpstr>
      <vt:lpstr>To Honor the Sovereign Controller (continued)</vt:lpstr>
      <vt:lpstr>To Accept Offer of Pardon</vt:lpstr>
      <vt:lpstr>Remembering God’s Constancy</vt:lpstr>
      <vt:lpstr>Four Factors Reminding Us…</vt:lpstr>
      <vt:lpstr>YOU and Isaiah…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Kachelman</dc:creator>
  <cp:lastModifiedBy>John Kachelman Jr</cp:lastModifiedBy>
  <cp:revision>63</cp:revision>
  <dcterms:created xsi:type="dcterms:W3CDTF">2003-11-19T00:58:32Z</dcterms:created>
  <dcterms:modified xsi:type="dcterms:W3CDTF">2019-12-22T14:19:28Z</dcterms:modified>
</cp:coreProperties>
</file>